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4"/>
  </p:sldMasterIdLst>
  <p:notesMasterIdLst>
    <p:notesMasterId r:id="rId206"/>
  </p:notesMasterIdLst>
  <p:handoutMasterIdLst>
    <p:handoutMasterId r:id="rId207"/>
  </p:handoutMasterIdLst>
  <p:sldIdLst>
    <p:sldId id="1092" r:id="rId5"/>
    <p:sldId id="853" r:id="rId6"/>
    <p:sldId id="277" r:id="rId7"/>
    <p:sldId id="276" r:id="rId8"/>
    <p:sldId id="897" r:id="rId9"/>
    <p:sldId id="898" r:id="rId10"/>
    <p:sldId id="1414" r:id="rId11"/>
    <p:sldId id="278" r:id="rId12"/>
    <p:sldId id="279" r:id="rId13"/>
    <p:sldId id="281" r:id="rId14"/>
    <p:sldId id="1402" r:id="rId15"/>
    <p:sldId id="1403" r:id="rId16"/>
    <p:sldId id="531" r:id="rId17"/>
    <p:sldId id="1404" r:id="rId18"/>
    <p:sldId id="1405" r:id="rId19"/>
    <p:sldId id="1415" r:id="rId20"/>
    <p:sldId id="1416" r:id="rId21"/>
    <p:sldId id="1417" r:id="rId22"/>
    <p:sldId id="1460" r:id="rId23"/>
    <p:sldId id="1408" r:id="rId24"/>
    <p:sldId id="1409" r:id="rId25"/>
    <p:sldId id="291" r:id="rId26"/>
    <p:sldId id="1406" r:id="rId27"/>
    <p:sldId id="286" r:id="rId28"/>
    <p:sldId id="325" r:id="rId29"/>
    <p:sldId id="366" r:id="rId30"/>
    <p:sldId id="476" r:id="rId31"/>
    <p:sldId id="477" r:id="rId32"/>
    <p:sldId id="478" r:id="rId33"/>
    <p:sldId id="479" r:id="rId34"/>
    <p:sldId id="480" r:id="rId35"/>
    <p:sldId id="481" r:id="rId36"/>
    <p:sldId id="482" r:id="rId37"/>
    <p:sldId id="483" r:id="rId38"/>
    <p:sldId id="484" r:id="rId39"/>
    <p:sldId id="485" r:id="rId40"/>
    <p:sldId id="486" r:id="rId41"/>
    <p:sldId id="487" r:id="rId42"/>
    <p:sldId id="488" r:id="rId43"/>
    <p:sldId id="489" r:id="rId44"/>
    <p:sldId id="490" r:id="rId45"/>
    <p:sldId id="491" r:id="rId46"/>
    <p:sldId id="492" r:id="rId47"/>
    <p:sldId id="493" r:id="rId48"/>
    <p:sldId id="494" r:id="rId49"/>
    <p:sldId id="495" r:id="rId50"/>
    <p:sldId id="496" r:id="rId51"/>
    <p:sldId id="497" r:id="rId52"/>
    <p:sldId id="498" r:id="rId53"/>
    <p:sldId id="499" r:id="rId54"/>
    <p:sldId id="271" r:id="rId55"/>
    <p:sldId id="1431" r:id="rId56"/>
    <p:sldId id="1432" r:id="rId57"/>
    <p:sldId id="1433" r:id="rId58"/>
    <p:sldId id="1434" r:id="rId59"/>
    <p:sldId id="1435" r:id="rId60"/>
    <p:sldId id="1436" r:id="rId61"/>
    <p:sldId id="559" r:id="rId62"/>
    <p:sldId id="560" r:id="rId63"/>
    <p:sldId id="561" r:id="rId64"/>
    <p:sldId id="562" r:id="rId65"/>
    <p:sldId id="563" r:id="rId66"/>
    <p:sldId id="564" r:id="rId67"/>
    <p:sldId id="565" r:id="rId68"/>
    <p:sldId id="566" r:id="rId69"/>
    <p:sldId id="567" r:id="rId70"/>
    <p:sldId id="568" r:id="rId71"/>
    <p:sldId id="569" r:id="rId72"/>
    <p:sldId id="570" r:id="rId73"/>
    <p:sldId id="571" r:id="rId74"/>
    <p:sldId id="572" r:id="rId75"/>
    <p:sldId id="573" r:id="rId76"/>
    <p:sldId id="574" r:id="rId77"/>
    <p:sldId id="575" r:id="rId78"/>
    <p:sldId id="576" r:id="rId79"/>
    <p:sldId id="577" r:id="rId80"/>
    <p:sldId id="578" r:id="rId81"/>
    <p:sldId id="579" r:id="rId82"/>
    <p:sldId id="580" r:id="rId83"/>
    <p:sldId id="1419" r:id="rId84"/>
    <p:sldId id="1437" r:id="rId85"/>
    <p:sldId id="1438" r:id="rId86"/>
    <p:sldId id="1420" r:id="rId87"/>
    <p:sldId id="357" r:id="rId88"/>
    <p:sldId id="345" r:id="rId89"/>
    <p:sldId id="346" r:id="rId90"/>
    <p:sldId id="347" r:id="rId91"/>
    <p:sldId id="348" r:id="rId92"/>
    <p:sldId id="349" r:id="rId93"/>
    <p:sldId id="350" r:id="rId94"/>
    <p:sldId id="351" r:id="rId95"/>
    <p:sldId id="352" r:id="rId96"/>
    <p:sldId id="354" r:id="rId97"/>
    <p:sldId id="355" r:id="rId98"/>
    <p:sldId id="308" r:id="rId99"/>
    <p:sldId id="310" r:id="rId100"/>
    <p:sldId id="356" r:id="rId101"/>
    <p:sldId id="311" r:id="rId102"/>
    <p:sldId id="359" r:id="rId103"/>
    <p:sldId id="360" r:id="rId104"/>
    <p:sldId id="315" r:id="rId105"/>
    <p:sldId id="340" r:id="rId106"/>
    <p:sldId id="316" r:id="rId107"/>
    <p:sldId id="317" r:id="rId108"/>
    <p:sldId id="318" r:id="rId109"/>
    <p:sldId id="1440" r:id="rId110"/>
    <p:sldId id="320" r:id="rId111"/>
    <p:sldId id="321" r:id="rId112"/>
    <p:sldId id="322" r:id="rId113"/>
    <p:sldId id="1455" r:id="rId114"/>
    <p:sldId id="1456" r:id="rId115"/>
    <p:sldId id="361" r:id="rId116"/>
    <p:sldId id="362" r:id="rId117"/>
    <p:sldId id="363" r:id="rId118"/>
    <p:sldId id="326" r:id="rId119"/>
    <p:sldId id="341" r:id="rId120"/>
    <p:sldId id="327" r:id="rId121"/>
    <p:sldId id="328" r:id="rId122"/>
    <p:sldId id="329" r:id="rId123"/>
    <p:sldId id="343" r:id="rId124"/>
    <p:sldId id="330" r:id="rId125"/>
    <p:sldId id="365" r:id="rId126"/>
    <p:sldId id="332" r:id="rId127"/>
    <p:sldId id="333" r:id="rId128"/>
    <p:sldId id="334" r:id="rId129"/>
    <p:sldId id="397" r:id="rId130"/>
    <p:sldId id="398" r:id="rId131"/>
    <p:sldId id="1421" r:id="rId132"/>
    <p:sldId id="1441" r:id="rId133"/>
    <p:sldId id="1442" r:id="rId134"/>
    <p:sldId id="1443" r:id="rId135"/>
    <p:sldId id="1444" r:id="rId136"/>
    <p:sldId id="1445" r:id="rId137"/>
    <p:sldId id="1446" r:id="rId138"/>
    <p:sldId id="1447" r:id="rId139"/>
    <p:sldId id="1448" r:id="rId140"/>
    <p:sldId id="1449" r:id="rId141"/>
    <p:sldId id="1450" r:id="rId142"/>
    <p:sldId id="1451" r:id="rId143"/>
    <p:sldId id="1452" r:id="rId144"/>
    <p:sldId id="1453" r:id="rId145"/>
    <p:sldId id="1454" r:id="rId146"/>
    <p:sldId id="1422" r:id="rId147"/>
    <p:sldId id="782" r:id="rId148"/>
    <p:sldId id="783" r:id="rId149"/>
    <p:sldId id="784" r:id="rId150"/>
    <p:sldId id="785" r:id="rId151"/>
    <p:sldId id="786" r:id="rId152"/>
    <p:sldId id="787" r:id="rId153"/>
    <p:sldId id="788" r:id="rId154"/>
    <p:sldId id="789" r:id="rId155"/>
    <p:sldId id="790" r:id="rId156"/>
    <p:sldId id="791" r:id="rId157"/>
    <p:sldId id="792" r:id="rId158"/>
    <p:sldId id="793" r:id="rId159"/>
    <p:sldId id="794" r:id="rId160"/>
    <p:sldId id="795" r:id="rId161"/>
    <p:sldId id="796" r:id="rId162"/>
    <p:sldId id="797" r:id="rId163"/>
    <p:sldId id="798" r:id="rId164"/>
    <p:sldId id="799" r:id="rId165"/>
    <p:sldId id="800" r:id="rId166"/>
    <p:sldId id="801" r:id="rId167"/>
    <p:sldId id="802" r:id="rId168"/>
    <p:sldId id="803" r:id="rId169"/>
    <p:sldId id="804" r:id="rId170"/>
    <p:sldId id="805" r:id="rId171"/>
    <p:sldId id="806" r:id="rId172"/>
    <p:sldId id="807" r:id="rId173"/>
    <p:sldId id="808" r:id="rId174"/>
    <p:sldId id="809" r:id="rId175"/>
    <p:sldId id="810" r:id="rId176"/>
    <p:sldId id="811" r:id="rId177"/>
    <p:sldId id="1423" r:id="rId178"/>
    <p:sldId id="812" r:id="rId179"/>
    <p:sldId id="813" r:id="rId180"/>
    <p:sldId id="814" r:id="rId181"/>
    <p:sldId id="815" r:id="rId182"/>
    <p:sldId id="816" r:id="rId183"/>
    <p:sldId id="817" r:id="rId184"/>
    <p:sldId id="818" r:id="rId185"/>
    <p:sldId id="1424" r:id="rId186"/>
    <p:sldId id="819" r:id="rId187"/>
    <p:sldId id="820" r:id="rId188"/>
    <p:sldId id="821" r:id="rId189"/>
    <p:sldId id="822" r:id="rId190"/>
    <p:sldId id="823" r:id="rId191"/>
    <p:sldId id="331" r:id="rId192"/>
    <p:sldId id="1081" r:id="rId193"/>
    <p:sldId id="319" r:id="rId194"/>
    <p:sldId id="336" r:id="rId195"/>
    <p:sldId id="1079" r:id="rId196"/>
    <p:sldId id="1407" r:id="rId197"/>
    <p:sldId id="1410" r:id="rId198"/>
    <p:sldId id="1457" r:id="rId199"/>
    <p:sldId id="1458" r:id="rId200"/>
    <p:sldId id="1459" r:id="rId201"/>
    <p:sldId id="1262" r:id="rId202"/>
    <p:sldId id="280" r:id="rId203"/>
    <p:sldId id="1085" r:id="rId204"/>
    <p:sldId id="283" r:id="rId20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7C6D7-D193-8915-9E96-ADFB2FC6F725}" v="19" dt="2024-09-19T06:34:14.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handoutMaster" Target="handoutMasters/handout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microsoft.com/office/2016/11/relationships/changesInfo" Target="changesInfos/changesInfo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AY SHARMA" userId="S::0221csds194@niet.co.in::18cd9329-7277-48d9-a205-167cd6410cc7" providerId="AD" clId="Web-{AE97C6D7-D193-8915-9E96-ADFB2FC6F725}"/>
    <pc:docChg chg="modSld">
      <pc:chgData name="ABHAY SHARMA" userId="S::0221csds194@niet.co.in::18cd9329-7277-48d9-a205-167cd6410cc7" providerId="AD" clId="Web-{AE97C6D7-D193-8915-9E96-ADFB2FC6F725}" dt="2024-09-19T06:34:14.438" v="8" actId="1076"/>
      <pc:docMkLst>
        <pc:docMk/>
      </pc:docMkLst>
      <pc:sldChg chg="modSp">
        <pc:chgData name="ABHAY SHARMA" userId="S::0221csds194@niet.co.in::18cd9329-7277-48d9-a205-167cd6410cc7" providerId="AD" clId="Web-{AE97C6D7-D193-8915-9E96-ADFB2FC6F725}" dt="2024-09-19T06:05:53.667" v="1"/>
        <pc:sldMkLst>
          <pc:docMk/>
          <pc:sldMk cId="341115891" sldId="281"/>
        </pc:sldMkLst>
        <pc:graphicFrameChg chg="mod modGraphic">
          <ac:chgData name="ABHAY SHARMA" userId="S::0221csds194@niet.co.in::18cd9329-7277-48d9-a205-167cd6410cc7" providerId="AD" clId="Web-{AE97C6D7-D193-8915-9E96-ADFB2FC6F725}" dt="2024-09-19T06:05:53.667" v="1"/>
          <ac:graphicFrameMkLst>
            <pc:docMk/>
            <pc:sldMk cId="341115891" sldId="281"/>
            <ac:graphicFrameMk id="2" creationId="{00000000-0000-0000-0000-000000000000}"/>
          </ac:graphicFrameMkLst>
        </pc:graphicFrameChg>
      </pc:sldChg>
      <pc:sldChg chg="modSp">
        <pc:chgData name="ABHAY SHARMA" userId="S::0221csds194@niet.co.in::18cd9329-7277-48d9-a205-167cd6410cc7" providerId="AD" clId="Web-{AE97C6D7-D193-8915-9E96-ADFB2FC6F725}" dt="2024-09-19T06:34:14.438" v="8" actId="1076"/>
        <pc:sldMkLst>
          <pc:docMk/>
          <pc:sldMk cId="2747440550" sldId="347"/>
        </pc:sldMkLst>
        <pc:picChg chg="mod">
          <ac:chgData name="ABHAY SHARMA" userId="S::0221csds194@niet.co.in::18cd9329-7277-48d9-a205-167cd6410cc7" providerId="AD" clId="Web-{AE97C6D7-D193-8915-9E96-ADFB2FC6F725}" dt="2024-09-19T06:34:14.438" v="8" actId="1076"/>
          <ac:picMkLst>
            <pc:docMk/>
            <pc:sldMk cId="2747440550" sldId="347"/>
            <ac:picMk id="5" creationId="{439E13B1-9398-0B40-10B1-1D2A1A1C34D5}"/>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Trevor%20Branch\Documents\2013%20FISH458%20Quantitative\1%20Lectures\8%20Exampl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revor%20Branch\Documents\2013%20FISH458%20Quantitative\1%20Lectures\8%20Examp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33573928258969"/>
          <c:y val="6.0659813356663747E-2"/>
          <c:w val="0.76190048118985132"/>
          <c:h val="0.70053623505395157"/>
        </c:manualLayout>
      </c:layout>
      <c:scatterChart>
        <c:scatterStyle val="lineMarker"/>
        <c:varyColors val="0"/>
        <c:ser>
          <c:idx val="0"/>
          <c:order val="0"/>
          <c:tx>
            <c:strRef>
              <c:f>'MR CI'!$F$5</c:f>
              <c:strCache>
                <c:ptCount val="1"/>
                <c:pt idx="0">
                  <c:v>Likelihood</c:v>
                </c:pt>
              </c:strCache>
            </c:strRef>
          </c:tx>
          <c:spPr>
            <a:ln>
              <a:solidFill>
                <a:schemeClr val="tx1"/>
              </a:solidFill>
            </a:ln>
          </c:spPr>
          <c:marker>
            <c:symbol val="none"/>
          </c:marker>
          <c:xVal>
            <c:numRef>
              <c:f>'MR CI'!$A$6:$A$101</c:f>
              <c:numCache>
                <c:formatCode>General</c:formatCode>
                <c:ptCount val="96"/>
                <c:pt idx="0">
                  <c:v>1000</c:v>
                </c:pt>
                <c:pt idx="1">
                  <c:v>1100</c:v>
                </c:pt>
                <c:pt idx="2">
                  <c:v>1200</c:v>
                </c:pt>
                <c:pt idx="3">
                  <c:v>1300</c:v>
                </c:pt>
                <c:pt idx="4">
                  <c:v>1400</c:v>
                </c:pt>
                <c:pt idx="5">
                  <c:v>1500</c:v>
                </c:pt>
                <c:pt idx="6">
                  <c:v>1600</c:v>
                </c:pt>
                <c:pt idx="7">
                  <c:v>1700</c:v>
                </c:pt>
                <c:pt idx="8">
                  <c:v>1800</c:v>
                </c:pt>
                <c:pt idx="9">
                  <c:v>1900</c:v>
                </c:pt>
                <c:pt idx="10">
                  <c:v>2000</c:v>
                </c:pt>
                <c:pt idx="11">
                  <c:v>2100</c:v>
                </c:pt>
                <c:pt idx="12">
                  <c:v>2200</c:v>
                </c:pt>
                <c:pt idx="13">
                  <c:v>2300</c:v>
                </c:pt>
                <c:pt idx="14">
                  <c:v>2400</c:v>
                </c:pt>
                <c:pt idx="15">
                  <c:v>2500</c:v>
                </c:pt>
                <c:pt idx="16">
                  <c:v>2600</c:v>
                </c:pt>
                <c:pt idx="17">
                  <c:v>2700</c:v>
                </c:pt>
                <c:pt idx="18">
                  <c:v>2800</c:v>
                </c:pt>
                <c:pt idx="19">
                  <c:v>2900</c:v>
                </c:pt>
                <c:pt idx="20">
                  <c:v>3000</c:v>
                </c:pt>
                <c:pt idx="21">
                  <c:v>3100</c:v>
                </c:pt>
                <c:pt idx="22">
                  <c:v>3200</c:v>
                </c:pt>
                <c:pt idx="23">
                  <c:v>3300</c:v>
                </c:pt>
                <c:pt idx="24">
                  <c:v>3400</c:v>
                </c:pt>
                <c:pt idx="25">
                  <c:v>3500</c:v>
                </c:pt>
                <c:pt idx="26">
                  <c:v>3600</c:v>
                </c:pt>
                <c:pt idx="27">
                  <c:v>3700</c:v>
                </c:pt>
                <c:pt idx="28">
                  <c:v>3800</c:v>
                </c:pt>
                <c:pt idx="29">
                  <c:v>3900</c:v>
                </c:pt>
                <c:pt idx="30">
                  <c:v>4000</c:v>
                </c:pt>
                <c:pt idx="31">
                  <c:v>4100</c:v>
                </c:pt>
                <c:pt idx="32">
                  <c:v>4200</c:v>
                </c:pt>
                <c:pt idx="33">
                  <c:v>4300</c:v>
                </c:pt>
                <c:pt idx="34">
                  <c:v>4400</c:v>
                </c:pt>
                <c:pt idx="35">
                  <c:v>4500</c:v>
                </c:pt>
                <c:pt idx="36">
                  <c:v>4600</c:v>
                </c:pt>
                <c:pt idx="37">
                  <c:v>4700</c:v>
                </c:pt>
                <c:pt idx="38">
                  <c:v>4800</c:v>
                </c:pt>
                <c:pt idx="39">
                  <c:v>4900</c:v>
                </c:pt>
                <c:pt idx="40">
                  <c:v>5000</c:v>
                </c:pt>
                <c:pt idx="41">
                  <c:v>5100</c:v>
                </c:pt>
                <c:pt idx="42">
                  <c:v>5200</c:v>
                </c:pt>
                <c:pt idx="43">
                  <c:v>5300</c:v>
                </c:pt>
                <c:pt idx="44">
                  <c:v>5400</c:v>
                </c:pt>
                <c:pt idx="45">
                  <c:v>5500</c:v>
                </c:pt>
                <c:pt idx="46">
                  <c:v>5600</c:v>
                </c:pt>
                <c:pt idx="47">
                  <c:v>5700</c:v>
                </c:pt>
                <c:pt idx="48">
                  <c:v>5800</c:v>
                </c:pt>
                <c:pt idx="49">
                  <c:v>5900</c:v>
                </c:pt>
                <c:pt idx="50">
                  <c:v>6000</c:v>
                </c:pt>
                <c:pt idx="51">
                  <c:v>6100</c:v>
                </c:pt>
                <c:pt idx="52">
                  <c:v>6200</c:v>
                </c:pt>
                <c:pt idx="53">
                  <c:v>6300</c:v>
                </c:pt>
                <c:pt idx="54">
                  <c:v>6400</c:v>
                </c:pt>
                <c:pt idx="55">
                  <c:v>6500</c:v>
                </c:pt>
                <c:pt idx="56">
                  <c:v>6600</c:v>
                </c:pt>
                <c:pt idx="57">
                  <c:v>6700</c:v>
                </c:pt>
                <c:pt idx="58">
                  <c:v>6800</c:v>
                </c:pt>
                <c:pt idx="59">
                  <c:v>6900</c:v>
                </c:pt>
                <c:pt idx="60">
                  <c:v>7000</c:v>
                </c:pt>
                <c:pt idx="61">
                  <c:v>7100</c:v>
                </c:pt>
                <c:pt idx="62">
                  <c:v>7200</c:v>
                </c:pt>
                <c:pt idx="63">
                  <c:v>7300</c:v>
                </c:pt>
                <c:pt idx="64">
                  <c:v>7400</c:v>
                </c:pt>
                <c:pt idx="65">
                  <c:v>7500</c:v>
                </c:pt>
                <c:pt idx="66">
                  <c:v>7600</c:v>
                </c:pt>
                <c:pt idx="67">
                  <c:v>7700</c:v>
                </c:pt>
                <c:pt idx="68">
                  <c:v>7800</c:v>
                </c:pt>
                <c:pt idx="69">
                  <c:v>7900</c:v>
                </c:pt>
                <c:pt idx="70">
                  <c:v>8000</c:v>
                </c:pt>
                <c:pt idx="71">
                  <c:v>8100</c:v>
                </c:pt>
                <c:pt idx="72">
                  <c:v>8200</c:v>
                </c:pt>
                <c:pt idx="73">
                  <c:v>8300</c:v>
                </c:pt>
                <c:pt idx="74">
                  <c:v>8400</c:v>
                </c:pt>
                <c:pt idx="75">
                  <c:v>8500</c:v>
                </c:pt>
                <c:pt idx="76">
                  <c:v>8600</c:v>
                </c:pt>
                <c:pt idx="77">
                  <c:v>8700</c:v>
                </c:pt>
                <c:pt idx="78">
                  <c:v>8800</c:v>
                </c:pt>
                <c:pt idx="79">
                  <c:v>8900</c:v>
                </c:pt>
                <c:pt idx="80">
                  <c:v>9000</c:v>
                </c:pt>
                <c:pt idx="81">
                  <c:v>9100</c:v>
                </c:pt>
                <c:pt idx="82">
                  <c:v>9200</c:v>
                </c:pt>
                <c:pt idx="83">
                  <c:v>9300</c:v>
                </c:pt>
                <c:pt idx="84">
                  <c:v>9400</c:v>
                </c:pt>
                <c:pt idx="85">
                  <c:v>9500</c:v>
                </c:pt>
                <c:pt idx="86">
                  <c:v>9600</c:v>
                </c:pt>
                <c:pt idx="87">
                  <c:v>9700</c:v>
                </c:pt>
                <c:pt idx="88">
                  <c:v>9800</c:v>
                </c:pt>
                <c:pt idx="89">
                  <c:v>9900</c:v>
                </c:pt>
                <c:pt idx="90">
                  <c:v>10000</c:v>
                </c:pt>
                <c:pt idx="91">
                  <c:v>10100</c:v>
                </c:pt>
                <c:pt idx="92">
                  <c:v>10200</c:v>
                </c:pt>
                <c:pt idx="93">
                  <c:v>10300</c:v>
                </c:pt>
                <c:pt idx="94">
                  <c:v>10400</c:v>
                </c:pt>
                <c:pt idx="95">
                  <c:v>10500</c:v>
                </c:pt>
              </c:numCache>
            </c:numRef>
          </c:xVal>
          <c:yVal>
            <c:numRef>
              <c:f>'MR CI'!$J$6:$J$101</c:f>
              <c:numCache>
                <c:formatCode>General</c:formatCode>
                <c:ptCount val="96"/>
                <c:pt idx="0">
                  <c:v>12.126283926429497</c:v>
                </c:pt>
                <c:pt idx="1">
                  <c:v>10.54273335680867</c:v>
                </c:pt>
                <c:pt idx="2">
                  <c:v>9.3141426079569527</c:v>
                </c:pt>
                <c:pt idx="3">
                  <c:v>8.3515781769624695</c:v>
                </c:pt>
                <c:pt idx="4">
                  <c:v>7.5925221944554817</c:v>
                </c:pt>
                <c:pt idx="5">
                  <c:v>6.991865223727471</c:v>
                </c:pt>
                <c:pt idx="6">
                  <c:v>6.5163274773783249</c:v>
                </c:pt>
                <c:pt idx="7">
                  <c:v>6.1408817627049537</c:v>
                </c:pt>
                <c:pt idx="8">
                  <c:v>5.8463905719215923</c:v>
                </c:pt>
                <c:pt idx="9">
                  <c:v>5.6180042447087608</c:v>
                </c:pt>
                <c:pt idx="10">
                  <c:v>5.4440500931488414</c:v>
                </c:pt>
                <c:pt idx="11">
                  <c:v>5.3152463488963111</c:v>
                </c:pt>
                <c:pt idx="12">
                  <c:v>5.2241358871643762</c:v>
                </c:pt>
                <c:pt idx="13">
                  <c:v>5.1646716625203108</c:v>
                </c:pt>
                <c:pt idx="14">
                  <c:v>5.1319087746762975</c:v>
                </c:pt>
                <c:pt idx="15">
                  <c:v>5.1217727089193588</c:v>
                </c:pt>
                <c:pt idx="16">
                  <c:v>5.1308828052202733</c:v>
                </c:pt>
                <c:pt idx="17">
                  <c:v>5.1564163136640095</c:v>
                </c:pt>
                <c:pt idx="18">
                  <c:v>5.1960026468891112</c:v>
                </c:pt>
                <c:pt idx="19">
                  <c:v>5.247640356545535</c:v>
                </c:pt>
                <c:pt idx="20">
                  <c:v>5.309631390446814</c:v>
                </c:pt>
                <c:pt idx="21">
                  <c:v>5.3805286191614146</c:v>
                </c:pt>
                <c:pt idx="22">
                  <c:v>5.4590936440976687</c:v>
                </c:pt>
                <c:pt idx="23">
                  <c:v>5.5442626390078029</c:v>
                </c:pt>
                <c:pt idx="24">
                  <c:v>5.6351185176595928</c:v>
                </c:pt>
                <c:pt idx="25">
                  <c:v>5.7308681198024853</c:v>
                </c:pt>
                <c:pt idx="26">
                  <c:v>5.8308234053076031</c:v>
                </c:pt>
                <c:pt idx="27">
                  <c:v>5.9343858703397512</c:v>
                </c:pt>
                <c:pt idx="28">
                  <c:v>6.0410335693228427</c:v>
                </c:pt>
                <c:pt idx="29">
                  <c:v>6.1503102563643992</c:v>
                </c:pt>
                <c:pt idx="30">
                  <c:v>6.2618162598681861</c:v>
                </c:pt>
                <c:pt idx="31">
                  <c:v>6.3752007816843514</c:v>
                </c:pt>
                <c:pt idx="32">
                  <c:v>6.4901553727585126</c:v>
                </c:pt>
                <c:pt idx="33">
                  <c:v>6.6064083848702113</c:v>
                </c:pt>
                <c:pt idx="34">
                  <c:v>6.7237202357019017</c:v>
                </c:pt>
                <c:pt idx="35">
                  <c:v>6.8418793544114545</c:v>
                </c:pt>
                <c:pt idx="36">
                  <c:v>6.9606986988048725</c:v>
                </c:pt>
                <c:pt idx="37">
                  <c:v>7.0800127544259075</c:v>
                </c:pt>
                <c:pt idx="38">
                  <c:v>7.1996749413956422</c:v>
                </c:pt>
                <c:pt idx="39">
                  <c:v>7.3195553674203042</c:v>
                </c:pt>
                <c:pt idx="40">
                  <c:v>7.4395388756387026</c:v>
                </c:pt>
                <c:pt idx="41">
                  <c:v>7.5595233443693299</c:v>
                </c:pt>
                <c:pt idx="42">
                  <c:v>7.679418202708848</c:v>
                </c:pt>
                <c:pt idx="43">
                  <c:v>7.7991431316169777</c:v>
                </c:pt>
                <c:pt idx="44">
                  <c:v>7.9186269248277981</c:v>
                </c:pt>
                <c:pt idx="45">
                  <c:v>8.0378064878360558</c:v>
                </c:pt>
                <c:pt idx="46">
                  <c:v>8.1566259564655983</c:v>
                </c:pt>
                <c:pt idx="47">
                  <c:v>8.2750359192523941</c:v>
                </c:pt>
                <c:pt idx="48">
                  <c:v>8.3929927301614313</c:v>
                </c:pt>
                <c:pt idx="49">
                  <c:v>8.5104579000814482</c:v>
                </c:pt>
                <c:pt idx="50">
                  <c:v>8.6273975571661587</c:v>
                </c:pt>
                <c:pt idx="51">
                  <c:v>8.7437819674659298</c:v>
                </c:pt>
                <c:pt idx="52">
                  <c:v>8.8595851084614026</c:v>
                </c:pt>
                <c:pt idx="53">
                  <c:v>8.9747842891041021</c:v>
                </c:pt>
                <c:pt idx="54">
                  <c:v>9.0893598108170117</c:v>
                </c:pt>
                <c:pt idx="55">
                  <c:v>9.2032946646332103</c:v>
                </c:pt>
                <c:pt idx="56">
                  <c:v>9.3165742602726027</c:v>
                </c:pt>
                <c:pt idx="57">
                  <c:v>9.4291861834910513</c:v>
                </c:pt>
                <c:pt idx="58">
                  <c:v>9.5411199784965834</c:v>
                </c:pt>
                <c:pt idx="59">
                  <c:v>9.6523669526245826</c:v>
                </c:pt>
                <c:pt idx="60">
                  <c:v>9.7629200008075436</c:v>
                </c:pt>
                <c:pt idx="61">
                  <c:v>9.87277344767279</c:v>
                </c:pt>
                <c:pt idx="62">
                  <c:v>9.98192290536028</c:v>
                </c:pt>
                <c:pt idx="63">
                  <c:v>10.090365145377536</c:v>
                </c:pt>
                <c:pt idx="64">
                  <c:v>10.198097983005042</c:v>
                </c:pt>
                <c:pt idx="65">
                  <c:v>10.305120172936675</c:v>
                </c:pt>
                <c:pt idx="66">
                  <c:v>10.411431314989557</c:v>
                </c:pt>
                <c:pt idx="67">
                  <c:v>10.517031768849051</c:v>
                </c:pt>
                <c:pt idx="68">
                  <c:v>10.621922576929897</c:v>
                </c:pt>
                <c:pt idx="69">
                  <c:v>10.726105394535587</c:v>
                </c:pt>
                <c:pt idx="70">
                  <c:v>10.829582426587528</c:v>
                </c:pt>
                <c:pt idx="71">
                  <c:v>10.93235637027392</c:v>
                </c:pt>
                <c:pt idx="72">
                  <c:v>11.034430363037842</c:v>
                </c:pt>
                <c:pt idx="73">
                  <c:v>11.135807935385424</c:v>
                </c:pt>
                <c:pt idx="74">
                  <c:v>11.236492968049285</c:v>
                </c:pt>
                <c:pt idx="75">
                  <c:v>11.336489653090629</c:v>
                </c:pt>
                <c:pt idx="76">
                  <c:v>11.4358024585663</c:v>
                </c:pt>
                <c:pt idx="77">
                  <c:v>11.534436096424923</c:v>
                </c:pt>
                <c:pt idx="78">
                  <c:v>11.632395493330337</c:v>
                </c:pt>
                <c:pt idx="79">
                  <c:v>11.729685764140561</c:v>
                </c:pt>
                <c:pt idx="80">
                  <c:v>11.826312187797464</c:v>
                </c:pt>
                <c:pt idx="81">
                  <c:v>11.922280185406446</c:v>
                </c:pt>
                <c:pt idx="82">
                  <c:v>12.017595300306827</c:v>
                </c:pt>
                <c:pt idx="83">
                  <c:v>12.112263179952924</c:v>
                </c:pt>
                <c:pt idx="84">
                  <c:v>12.206289559443125</c:v>
                </c:pt>
                <c:pt idx="85">
                  <c:v>12.299680246549546</c:v>
                </c:pt>
                <c:pt idx="86">
                  <c:v>12.392441108114987</c:v>
                </c:pt>
                <c:pt idx="87">
                  <c:v>12.484578057696185</c:v>
                </c:pt>
                <c:pt idx="88">
                  <c:v>12.576097044343731</c:v>
                </c:pt>
                <c:pt idx="89">
                  <c:v>12.667004042419059</c:v>
                </c:pt>
                <c:pt idx="90">
                  <c:v>12.757305042358047</c:v>
                </c:pt>
                <c:pt idx="91">
                  <c:v>12.847006042299034</c:v>
                </c:pt>
                <c:pt idx="92">
                  <c:v>12.936113040500439</c:v>
                </c:pt>
                <c:pt idx="93">
                  <c:v>13.024632028479882</c:v>
                </c:pt>
                <c:pt idx="94">
                  <c:v>13.112568984812807</c:v>
                </c:pt>
                <c:pt idx="95">
                  <c:v>13.199929869534088</c:v>
                </c:pt>
              </c:numCache>
            </c:numRef>
          </c:yVal>
          <c:smooth val="0"/>
          <c:extLst>
            <c:ext xmlns:c16="http://schemas.microsoft.com/office/drawing/2014/chart" uri="{C3380CC4-5D6E-409C-BE32-E72D297353CC}">
              <c16:uniqueId val="{00000000-01DF-41EE-90FB-703D9B4C3B16}"/>
            </c:ext>
          </c:extLst>
        </c:ser>
        <c:dLbls>
          <c:showLegendKey val="0"/>
          <c:showVal val="0"/>
          <c:showCatName val="0"/>
          <c:showSerName val="0"/>
          <c:showPercent val="0"/>
          <c:showBubbleSize val="0"/>
        </c:dLbls>
        <c:axId val="369726576"/>
        <c:axId val="369730104"/>
      </c:scatterChart>
      <c:valAx>
        <c:axId val="369726576"/>
        <c:scaling>
          <c:orientation val="minMax"/>
          <c:max val="10000"/>
          <c:min val="0"/>
        </c:scaling>
        <c:delete val="0"/>
        <c:axPos val="b"/>
        <c:title>
          <c:tx>
            <c:rich>
              <a:bodyPr/>
              <a:lstStyle/>
              <a:p>
                <a:pPr>
                  <a:defRPr sz="1600" b="0"/>
                </a:pPr>
                <a:r>
                  <a:rPr lang="en-US" sz="1600" b="0"/>
                  <a:t>Population size</a:t>
                </a:r>
              </a:p>
            </c:rich>
          </c:tx>
          <c:overlay val="0"/>
        </c:title>
        <c:numFmt formatCode="General" sourceLinked="1"/>
        <c:majorTickMark val="out"/>
        <c:minorTickMark val="none"/>
        <c:tickLblPos val="nextTo"/>
        <c:crossAx val="369730104"/>
        <c:crosses val="autoZero"/>
        <c:crossBetween val="midCat"/>
      </c:valAx>
      <c:valAx>
        <c:axId val="369730104"/>
        <c:scaling>
          <c:orientation val="minMax"/>
          <c:min val="4"/>
        </c:scaling>
        <c:delete val="0"/>
        <c:axPos val="l"/>
        <c:title>
          <c:tx>
            <c:rich>
              <a:bodyPr rot="-5400000" vert="horz"/>
              <a:lstStyle/>
              <a:p>
                <a:pPr>
                  <a:defRPr sz="1600" b="0"/>
                </a:pPr>
                <a:r>
                  <a:rPr lang="en-US" sz="1600" b="0"/>
                  <a:t>NLL</a:t>
                </a:r>
              </a:p>
            </c:rich>
          </c:tx>
          <c:overlay val="0"/>
        </c:title>
        <c:numFmt formatCode="0.0" sourceLinked="0"/>
        <c:majorTickMark val="out"/>
        <c:minorTickMark val="none"/>
        <c:tickLblPos val="nextTo"/>
        <c:crossAx val="369726576"/>
        <c:crosses val="autoZero"/>
        <c:crossBetween val="midCat"/>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33573928258969"/>
          <c:y val="6.0659813356663747E-2"/>
          <c:w val="0.76190048118985132"/>
          <c:h val="0.70053623505395157"/>
        </c:manualLayout>
      </c:layout>
      <c:scatterChart>
        <c:scatterStyle val="lineMarker"/>
        <c:varyColors val="0"/>
        <c:ser>
          <c:idx val="0"/>
          <c:order val="0"/>
          <c:tx>
            <c:strRef>
              <c:f>'MR CI'!$F$5</c:f>
              <c:strCache>
                <c:ptCount val="1"/>
                <c:pt idx="0">
                  <c:v>Likelihood</c:v>
                </c:pt>
              </c:strCache>
            </c:strRef>
          </c:tx>
          <c:spPr>
            <a:ln>
              <a:solidFill>
                <a:schemeClr val="tx1"/>
              </a:solidFill>
            </a:ln>
          </c:spPr>
          <c:marker>
            <c:symbol val="none"/>
          </c:marker>
          <c:xVal>
            <c:numRef>
              <c:f>'MR CI'!$A$6:$A$101</c:f>
              <c:numCache>
                <c:formatCode>General</c:formatCode>
                <c:ptCount val="96"/>
                <c:pt idx="0">
                  <c:v>1000</c:v>
                </c:pt>
                <c:pt idx="1">
                  <c:v>1100</c:v>
                </c:pt>
                <c:pt idx="2">
                  <c:v>1200</c:v>
                </c:pt>
                <c:pt idx="3">
                  <c:v>1300</c:v>
                </c:pt>
                <c:pt idx="4">
                  <c:v>1400</c:v>
                </c:pt>
                <c:pt idx="5">
                  <c:v>1500</c:v>
                </c:pt>
                <c:pt idx="6">
                  <c:v>1600</c:v>
                </c:pt>
                <c:pt idx="7">
                  <c:v>1700</c:v>
                </c:pt>
                <c:pt idx="8">
                  <c:v>1800</c:v>
                </c:pt>
                <c:pt idx="9">
                  <c:v>1900</c:v>
                </c:pt>
                <c:pt idx="10">
                  <c:v>2000</c:v>
                </c:pt>
                <c:pt idx="11">
                  <c:v>2100</c:v>
                </c:pt>
                <c:pt idx="12">
                  <c:v>2200</c:v>
                </c:pt>
                <c:pt idx="13">
                  <c:v>2300</c:v>
                </c:pt>
                <c:pt idx="14">
                  <c:v>2400</c:v>
                </c:pt>
                <c:pt idx="15">
                  <c:v>2500</c:v>
                </c:pt>
                <c:pt idx="16">
                  <c:v>2600</c:v>
                </c:pt>
                <c:pt idx="17">
                  <c:v>2700</c:v>
                </c:pt>
                <c:pt idx="18">
                  <c:v>2800</c:v>
                </c:pt>
                <c:pt idx="19">
                  <c:v>2900</c:v>
                </c:pt>
                <c:pt idx="20">
                  <c:v>3000</c:v>
                </c:pt>
                <c:pt idx="21">
                  <c:v>3100</c:v>
                </c:pt>
                <c:pt idx="22">
                  <c:v>3200</c:v>
                </c:pt>
                <c:pt idx="23">
                  <c:v>3300</c:v>
                </c:pt>
                <c:pt idx="24">
                  <c:v>3400</c:v>
                </c:pt>
                <c:pt idx="25">
                  <c:v>3500</c:v>
                </c:pt>
                <c:pt idx="26">
                  <c:v>3600</c:v>
                </c:pt>
                <c:pt idx="27">
                  <c:v>3700</c:v>
                </c:pt>
                <c:pt idx="28">
                  <c:v>3800</c:v>
                </c:pt>
                <c:pt idx="29">
                  <c:v>3900</c:v>
                </c:pt>
                <c:pt idx="30">
                  <c:v>4000</c:v>
                </c:pt>
                <c:pt idx="31">
                  <c:v>4100</c:v>
                </c:pt>
                <c:pt idx="32">
                  <c:v>4200</c:v>
                </c:pt>
                <c:pt idx="33">
                  <c:v>4300</c:v>
                </c:pt>
                <c:pt idx="34">
                  <c:v>4400</c:v>
                </c:pt>
                <c:pt idx="35">
                  <c:v>4500</c:v>
                </c:pt>
                <c:pt idx="36">
                  <c:v>4600</c:v>
                </c:pt>
                <c:pt idx="37">
                  <c:v>4700</c:v>
                </c:pt>
                <c:pt idx="38">
                  <c:v>4800</c:v>
                </c:pt>
                <c:pt idx="39">
                  <c:v>4900</c:v>
                </c:pt>
                <c:pt idx="40">
                  <c:v>5000</c:v>
                </c:pt>
                <c:pt idx="41">
                  <c:v>5100</c:v>
                </c:pt>
                <c:pt idx="42">
                  <c:v>5200</c:v>
                </c:pt>
                <c:pt idx="43">
                  <c:v>5300</c:v>
                </c:pt>
                <c:pt idx="44">
                  <c:v>5400</c:v>
                </c:pt>
                <c:pt idx="45">
                  <c:v>5500</c:v>
                </c:pt>
                <c:pt idx="46">
                  <c:v>5600</c:v>
                </c:pt>
                <c:pt idx="47">
                  <c:v>5700</c:v>
                </c:pt>
                <c:pt idx="48">
                  <c:v>5800</c:v>
                </c:pt>
                <c:pt idx="49">
                  <c:v>5900</c:v>
                </c:pt>
                <c:pt idx="50">
                  <c:v>6000</c:v>
                </c:pt>
                <c:pt idx="51">
                  <c:v>6100</c:v>
                </c:pt>
                <c:pt idx="52">
                  <c:v>6200</c:v>
                </c:pt>
                <c:pt idx="53">
                  <c:v>6300</c:v>
                </c:pt>
                <c:pt idx="54">
                  <c:v>6400</c:v>
                </c:pt>
                <c:pt idx="55">
                  <c:v>6500</c:v>
                </c:pt>
                <c:pt idx="56">
                  <c:v>6600</c:v>
                </c:pt>
                <c:pt idx="57">
                  <c:v>6700</c:v>
                </c:pt>
                <c:pt idx="58">
                  <c:v>6800</c:v>
                </c:pt>
                <c:pt idx="59">
                  <c:v>6900</c:v>
                </c:pt>
                <c:pt idx="60">
                  <c:v>7000</c:v>
                </c:pt>
                <c:pt idx="61">
                  <c:v>7100</c:v>
                </c:pt>
                <c:pt idx="62">
                  <c:v>7200</c:v>
                </c:pt>
                <c:pt idx="63">
                  <c:v>7300</c:v>
                </c:pt>
                <c:pt idx="64">
                  <c:v>7400</c:v>
                </c:pt>
                <c:pt idx="65">
                  <c:v>7500</c:v>
                </c:pt>
                <c:pt idx="66">
                  <c:v>7600</c:v>
                </c:pt>
                <c:pt idx="67">
                  <c:v>7700</c:v>
                </c:pt>
                <c:pt idx="68">
                  <c:v>7800</c:v>
                </c:pt>
                <c:pt idx="69">
                  <c:v>7900</c:v>
                </c:pt>
                <c:pt idx="70">
                  <c:v>8000</c:v>
                </c:pt>
                <c:pt idx="71">
                  <c:v>8100</c:v>
                </c:pt>
                <c:pt idx="72">
                  <c:v>8200</c:v>
                </c:pt>
                <c:pt idx="73">
                  <c:v>8300</c:v>
                </c:pt>
                <c:pt idx="74">
                  <c:v>8400</c:v>
                </c:pt>
                <c:pt idx="75">
                  <c:v>8500</c:v>
                </c:pt>
                <c:pt idx="76">
                  <c:v>8600</c:v>
                </c:pt>
                <c:pt idx="77">
                  <c:v>8700</c:v>
                </c:pt>
                <c:pt idx="78">
                  <c:v>8800</c:v>
                </c:pt>
                <c:pt idx="79">
                  <c:v>8900</c:v>
                </c:pt>
                <c:pt idx="80">
                  <c:v>9000</c:v>
                </c:pt>
                <c:pt idx="81">
                  <c:v>9100</c:v>
                </c:pt>
                <c:pt idx="82">
                  <c:v>9200</c:v>
                </c:pt>
                <c:pt idx="83">
                  <c:v>9300</c:v>
                </c:pt>
                <c:pt idx="84">
                  <c:v>9400</c:v>
                </c:pt>
                <c:pt idx="85">
                  <c:v>9500</c:v>
                </c:pt>
                <c:pt idx="86">
                  <c:v>9600</c:v>
                </c:pt>
                <c:pt idx="87">
                  <c:v>9700</c:v>
                </c:pt>
                <c:pt idx="88">
                  <c:v>9800</c:v>
                </c:pt>
                <c:pt idx="89">
                  <c:v>9900</c:v>
                </c:pt>
                <c:pt idx="90">
                  <c:v>10000</c:v>
                </c:pt>
                <c:pt idx="91">
                  <c:v>10100</c:v>
                </c:pt>
                <c:pt idx="92">
                  <c:v>10200</c:v>
                </c:pt>
                <c:pt idx="93">
                  <c:v>10300</c:v>
                </c:pt>
                <c:pt idx="94">
                  <c:v>10400</c:v>
                </c:pt>
                <c:pt idx="95">
                  <c:v>10500</c:v>
                </c:pt>
              </c:numCache>
            </c:numRef>
          </c:xVal>
          <c:yVal>
            <c:numRef>
              <c:f>'MR CI'!$I$6:$I$101</c:f>
              <c:numCache>
                <c:formatCode>General</c:formatCode>
                <c:ptCount val="96"/>
                <c:pt idx="0">
                  <c:v>5.4152910699306615E-6</c:v>
                </c:pt>
                <c:pt idx="1">
                  <c:v>2.6384512786950414E-5</c:v>
                </c:pt>
                <c:pt idx="2">
                  <c:v>9.0140354498315144E-5</c:v>
                </c:pt>
                <c:pt idx="3">
                  <c:v>2.3602373712405426E-4</c:v>
                </c:pt>
                <c:pt idx="4">
                  <c:v>5.0420773890164864E-4</c:v>
                </c:pt>
                <c:pt idx="5">
                  <c:v>9.1933017501658997E-4</c:v>
                </c:pt>
                <c:pt idx="6">
                  <c:v>1.4790911356451096E-3</c:v>
                </c:pt>
                <c:pt idx="7">
                  <c:v>2.1530243245052507E-3</c:v>
                </c:pt>
                <c:pt idx="8">
                  <c:v>2.8903127291847446E-3</c:v>
                </c:pt>
                <c:pt idx="9">
                  <c:v>3.631882228986142E-3</c:v>
                </c:pt>
                <c:pt idx="10">
                  <c:v>4.3219435020987323E-3</c:v>
                </c:pt>
                <c:pt idx="11">
                  <c:v>4.9160675383500274E-3</c:v>
                </c:pt>
                <c:pt idx="12">
                  <c:v>5.3850112073243282E-3</c:v>
                </c:pt>
                <c:pt idx="13">
                  <c:v>5.7149389596400013E-3</c:v>
                </c:pt>
                <c:pt idx="14">
                  <c:v>5.9052778642840701E-3</c:v>
                </c:pt>
                <c:pt idx="15">
                  <c:v>5.9654385301884114E-3</c:v>
                </c:pt>
                <c:pt idx="16">
                  <c:v>5.9113396080524164E-3</c:v>
                </c:pt>
                <c:pt idx="17">
                  <c:v>5.7623130502183883E-3</c:v>
                </c:pt>
                <c:pt idx="18">
                  <c:v>5.5386602096226248E-3</c:v>
                </c:pt>
                <c:pt idx="19">
                  <c:v>5.2599152919956173E-3</c:v>
                </c:pt>
                <c:pt idx="20">
                  <c:v>4.9437486948575686E-3</c:v>
                </c:pt>
                <c:pt idx="21">
                  <c:v>4.6053867907155186E-3</c:v>
                </c:pt>
                <c:pt idx="22">
                  <c:v>4.2574127278059469E-3</c:v>
                </c:pt>
                <c:pt idx="23">
                  <c:v>3.9098250938824587E-3</c:v>
                </c:pt>
                <c:pt idx="24">
                  <c:v>3.570254069986064E-3</c:v>
                </c:pt>
                <c:pt idx="25">
                  <c:v>3.2442596047605461E-3</c:v>
                </c:pt>
                <c:pt idx="26">
                  <c:v>2.9356587477732338E-3</c:v>
                </c:pt>
                <c:pt idx="27">
                  <c:v>2.6468477632249354E-3</c:v>
                </c:pt>
                <c:pt idx="28">
                  <c:v>2.3790986790137364E-3</c:v>
                </c:pt>
                <c:pt idx="29">
                  <c:v>2.1328199464130289E-3</c:v>
                </c:pt>
                <c:pt idx="30">
                  <c:v>1.9077776280950396E-3</c:v>
                </c:pt>
                <c:pt idx="31">
                  <c:v>1.7032777744874347E-3</c:v>
                </c:pt>
                <c:pt idx="32">
                  <c:v>1.5183130852480283E-3</c:v>
                </c:pt>
                <c:pt idx="33">
                  <c:v>1.3516781494112189E-3</c:v>
                </c:pt>
                <c:pt idx="34">
                  <c:v>1.202057946411703E-3</c:v>
                </c:pt>
                <c:pt idx="35">
                  <c:v>1.0680941846996344E-3</c:v>
                </c:pt>
                <c:pt idx="36">
                  <c:v>9.4843367350957921E-4</c:v>
                </c:pt>
                <c:pt idx="37">
                  <c:v>8.4176241211376458E-4</c:v>
                </c:pt>
                <c:pt idx="38">
                  <c:v>7.468285319651418E-4</c:v>
                </c:pt>
                <c:pt idx="39">
                  <c:v>6.624566955682425E-4</c:v>
                </c:pt>
                <c:pt idx="40">
                  <c:v>5.8755607150610002E-4</c:v>
                </c:pt>
                <c:pt idx="41">
                  <c:v>5.2112358118387085E-4</c:v>
                </c:pt>
                <c:pt idx="42">
                  <c:v>4.6224375272800773E-4</c:v>
                </c:pt>
                <c:pt idx="43">
                  <c:v>4.100862183901748E-4</c:v>
                </c:pt>
                <c:pt idx="44">
                  <c:v>3.6390164793156319E-4</c:v>
                </c:pt>
                <c:pt idx="45">
                  <c:v>3.2301671468295921E-4</c:v>
                </c:pt>
                <c:pt idx="46">
                  <c:v>2.8682853594689351E-4</c:v>
                </c:pt>
                <c:pt idx="47">
                  <c:v>2.5479890818787352E-4</c:v>
                </c:pt>
                <c:pt idx="48">
                  <c:v>2.2644856381350464E-4</c:v>
                </c:pt>
                <c:pt idx="49">
                  <c:v>2.0135160488375878E-4</c:v>
                </c:pt>
                <c:pt idx="50">
                  <c:v>1.7913021523756128E-4</c:v>
                </c:pt>
                <c:pt idx="51">
                  <c:v>1.5944971251865029E-4</c:v>
                </c:pt>
                <c:pt idx="52">
                  <c:v>1.4201397233739978E-4</c:v>
                </c:pt>
                <c:pt idx="53">
                  <c:v>1.2656123584428903E-4</c:v>
                </c:pt>
                <c:pt idx="54">
                  <c:v>1.1286029734205506E-4</c:v>
                </c:pt>
                <c:pt idx="55">
                  <c:v>1.0070705867356031E-4</c:v>
                </c:pt>
                <c:pt idx="56">
                  <c:v>8.9921430777625399E-5</c:v>
                </c:pt>
                <c:pt idx="57">
                  <c:v>8.0344559066203408E-5</c:v>
                </c:pt>
                <c:pt idx="58">
                  <c:v>7.1836347422091497E-5</c:v>
                </c:pt>
                <c:pt idx="59">
                  <c:v>6.4273255098052084E-5</c:v>
                </c:pt>
                <c:pt idx="60">
                  <c:v>5.7546341201768459E-5</c:v>
                </c:pt>
                <c:pt idx="61">
                  <c:v>5.155953246740857E-5</c:v>
                </c:pt>
                <c:pt idx="62">
                  <c:v>4.6228091415535059E-5</c:v>
                </c:pt>
                <c:pt idx="63">
                  <c:v>4.1477263622531529E-5</c:v>
                </c:pt>
                <c:pt idx="64">
                  <c:v>3.7241084539567849E-5</c:v>
                </c:pt>
                <c:pt idx="65">
                  <c:v>3.3461328035984468E-5</c:v>
                </c:pt>
                <c:pt idx="66">
                  <c:v>3.0086580536003597E-5</c:v>
                </c:pt>
                <c:pt idx="67">
                  <c:v>2.7071426233758143E-5</c:v>
                </c:pt>
                <c:pt idx="68">
                  <c:v>2.4375730387110259E-5</c:v>
                </c:pt>
                <c:pt idx="69">
                  <c:v>2.1964009093362793E-5</c:v>
                </c:pt>
                <c:pt idx="70">
                  <c:v>1.9804875234891234E-5</c:v>
                </c:pt>
                <c:pt idx="71">
                  <c:v>1.7870551450243271E-5</c:v>
                </c:pt>
                <c:pt idx="72">
                  <c:v>1.6136442040068343E-5</c:v>
                </c:pt>
                <c:pt idx="73">
                  <c:v>1.4580756663289489E-5</c:v>
                </c:pt>
                <c:pt idx="74">
                  <c:v>1.3184179524426222E-5</c:v>
                </c:pt>
                <c:pt idx="75">
                  <c:v>1.192957850579837E-5</c:v>
                </c:pt>
                <c:pt idx="76">
                  <c:v>1.0801749366556733E-5</c:v>
                </c:pt>
                <c:pt idx="77">
                  <c:v>9.7871907220636216E-6</c:v>
                </c:pt>
                <c:pt idx="78">
                  <c:v>8.8739060397210913E-6</c:v>
                </c:pt>
                <c:pt idx="79">
                  <c:v>8.0512293481254009E-6</c:v>
                </c:pt>
                <c:pt idx="80">
                  <c:v>7.3096717620910284E-6</c:v>
                </c:pt>
                <c:pt idx="81">
                  <c:v>6.6407862827719664E-6</c:v>
                </c:pt>
                <c:pt idx="82">
                  <c:v>6.0370486453951393E-6</c:v>
                </c:pt>
                <c:pt idx="83">
                  <c:v>5.4917522620478577E-6</c:v>
                </c:pt>
                <c:pt idx="84">
                  <c:v>4.9989155480558531E-6</c:v>
                </c:pt>
                <c:pt idx="85">
                  <c:v>4.5532001317960352E-6</c:v>
                </c:pt>
                <c:pt idx="86">
                  <c:v>4.1498386329050767E-6</c:v>
                </c:pt>
                <c:pt idx="87">
                  <c:v>3.7845708559683514E-6</c:v>
                </c:pt>
                <c:pt idx="88">
                  <c:v>3.4535873887239979E-6</c:v>
                </c:pt>
                <c:pt idx="89">
                  <c:v>3.1534797180891907E-6</c:v>
                </c:pt>
                <c:pt idx="90">
                  <c:v>2.8811960861032377E-6</c:v>
                </c:pt>
                <c:pt idx="91">
                  <c:v>2.6340024031155891E-6</c:v>
                </c:pt>
                <c:pt idx="92">
                  <c:v>2.4094476189202516E-6</c:v>
                </c:pt>
                <c:pt idx="93">
                  <c:v>2.2053330255374336E-6</c:v>
                </c:pt>
                <c:pt idx="94">
                  <c:v>2.0196850292701075E-6</c:v>
                </c:pt>
                <c:pt idx="95">
                  <c:v>1.8507309856571074E-6</c:v>
                </c:pt>
              </c:numCache>
            </c:numRef>
          </c:yVal>
          <c:smooth val="0"/>
          <c:extLst>
            <c:ext xmlns:c16="http://schemas.microsoft.com/office/drawing/2014/chart" uri="{C3380CC4-5D6E-409C-BE32-E72D297353CC}">
              <c16:uniqueId val="{00000000-68B8-42F3-A579-2FAA93E1C8EB}"/>
            </c:ext>
          </c:extLst>
        </c:ser>
        <c:dLbls>
          <c:showLegendKey val="0"/>
          <c:showVal val="0"/>
          <c:showCatName val="0"/>
          <c:showSerName val="0"/>
          <c:showPercent val="0"/>
          <c:showBubbleSize val="0"/>
        </c:dLbls>
        <c:axId val="369731672"/>
        <c:axId val="369731280"/>
      </c:scatterChart>
      <c:valAx>
        <c:axId val="369731672"/>
        <c:scaling>
          <c:orientation val="minMax"/>
          <c:max val="10000"/>
          <c:min val="0"/>
        </c:scaling>
        <c:delete val="0"/>
        <c:axPos val="b"/>
        <c:title>
          <c:tx>
            <c:rich>
              <a:bodyPr/>
              <a:lstStyle/>
              <a:p>
                <a:pPr>
                  <a:defRPr sz="1600" b="0"/>
                </a:pPr>
                <a:r>
                  <a:rPr lang="en-US" sz="1600" b="0"/>
                  <a:t>Population size</a:t>
                </a:r>
              </a:p>
            </c:rich>
          </c:tx>
          <c:overlay val="0"/>
        </c:title>
        <c:numFmt formatCode="General" sourceLinked="1"/>
        <c:majorTickMark val="out"/>
        <c:minorTickMark val="none"/>
        <c:tickLblPos val="nextTo"/>
        <c:crossAx val="369731280"/>
        <c:crosses val="autoZero"/>
        <c:crossBetween val="midCat"/>
      </c:valAx>
      <c:valAx>
        <c:axId val="369731280"/>
        <c:scaling>
          <c:orientation val="minMax"/>
        </c:scaling>
        <c:delete val="0"/>
        <c:axPos val="l"/>
        <c:title>
          <c:tx>
            <c:rich>
              <a:bodyPr rot="-5400000" vert="horz"/>
              <a:lstStyle/>
              <a:p>
                <a:pPr>
                  <a:defRPr sz="1600" b="0"/>
                </a:pPr>
                <a:r>
                  <a:rPr lang="en-US" sz="1600" b="0"/>
                  <a:t>Likelihood</a:t>
                </a:r>
              </a:p>
            </c:rich>
          </c:tx>
          <c:overlay val="0"/>
        </c:title>
        <c:numFmt formatCode="0.000" sourceLinked="0"/>
        <c:majorTickMark val="out"/>
        <c:minorTickMark val="none"/>
        <c:tickLblPos val="nextTo"/>
        <c:crossAx val="369731672"/>
        <c:crosses val="autoZero"/>
        <c:crossBetween val="midCat"/>
      </c:valAx>
    </c:plotArea>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AB51448D-163C-4F7A-9722-1B822217EF0C}" type="datetime1">
              <a:rPr lang="en-US" smtClean="0"/>
              <a:t>9/18/2024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0:22.118"/>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50,'25'-25,"0"25,24 0,1 0,-25 0,24-25,-24 25,0 0,25 0,-1 0,1 0,24 0,1 0,-26 0,-24 0,25 0,-26 0,26 0,-25 0,0 0,-1 0,1 0</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2:05.887"/>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74,'49'0,"26"-25,49 25,25 0,-1 0,1 0,-25 0,-25 0,-24 0,-26 0,26 0,-50 0,-25 0,49 0,-49 0,25 0,0 0,0 0,24 0,1 0,24 0,1 0,-1 0,1 0,-1 0,-24 0,24 0,-24 0,-1 0,26 0,-1 0,0 0,1 0,24 0,0 0,50 0,-50 0,25 0,25 0,-25 0,25 0,-25 0,75 0,-1 0,0 0,-24 0,-75 0,50 0,-50 0,-24 0,-1 0,1 0,-1 0,25 0,-24 0,24 0,0 0,0 0,0 0,1 0,-26 0,25 0,-24 0,-1 0,1 0,-1 0,-24 0,24 0,25 0,25 0,50 0,24 0,1 0,-1 0,1 0,-1 0,1 0,-26 0,-49 0,-49 0,-26 0,26 0,-75 0,24 0,51 0,49 25,0-25,50 0,-75 0,-50-25,26 25,-26-24,-49 24,25-25</inkml:trace>
  <inkml:trace contextRef="#ctx0" brushRef="#br0" timeOffset="126305">7962 7317,'25'0,"99"25,25 0,24 0,75-1,100-24,-1 25,25-25,124 0,-149 0,25 0,-74 0,-100 0,50 0,-24 0,-100 0,-25 0,-25 0,1 0,-26 0,26 0,-26-25,26 25,24 0,0 0,25 0,-49 0,-26-24,1 24,-25-25,0 0,-25 25,24-25,1 25,-25 0,25 0,25 0,24 0,25 0,25-25,0 25,75 0,-26-24,51 24,-76-25,1 0,-124 25,0 0,-25-25,-50 25,50-25,-25 0,25 1</inkml:trace>
  <inkml:trace contextRef="#ctx0" brushRef="#br0" timeOffset="127602">5010 7615,'25'25,"74"-1,50 1,50-25,24 0,0 0,25 0,-25 0,-49 0,-124 0,-26 0,-24-25</inkml:trace>
  <inkml:trace contextRef="#ctx0" brushRef="#br0" timeOffset="139370">2976 7193,'-25'0,"1"-25,-1 0,0 1,-25-1,26 0,-1-25,-74 50,24-74,26 49,-26-24,26 24,24-25,-25 25,25-24,1 24,24 0,-50-24,25 24,0-25,0 1,1 24,-1-25,0 1,25-26,-25 26,0-26,1 1,24-1,0 1,0-1,0 1,0 24,0-24,0 0,24 24,26-24,-25 24,49-24,26 24,-26 0,50-24,25 0,-75 74,25-25,1 0,-26 25,25 0,0 0,-49 50,25-26,-1 26,0 0,1-1,-50 1,24-1,-24-24,-25 50,0-1,0 0,0 26,0-1,-25 50,0-50,1 50,-26-50,-24 25,-1 0,26-25,-51 0,26-24,24-26,1 26,49-50,-25-25</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59:41.782"/>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79 1324,'25'0,"74"-25,75 25,-25 0,49-50,-24 26,-1 24,-24-25,-99 0,-1 25,-24 0,0 0,0 0,0 0,-1 0,1 0,0 0,25 0,-26 0,26 0,0 0,-1 0,1 0,49 0,0 0,50 0,-25 0,25 0,-25 0,-25 0,0-25,-24 25,-26 0,-24 0,0 0,-25 0,25 0,49 50,-24-50,24 0,1 0,-26 0,1 0,0 0,-26 0,26 0,-25 0,0 0,-25 0,24 0,-24 0,50-50,-25 50,24-25,26 1,-1 24,1-25,49 0,-50 25,0 0,-49-25,25 25,-25-25,-1 25,-24 0,25 0,0 0,-25-49,0 24,0-25,0 1,0-26,0 26,0-1,0-24,0 24,0 1,0-26,0 25,0-24,0 24,0 1,0 49,0-25,0 0,0 25,0-25,0 1,-25 24,-49 0,-1 0,-24 0,0 0,-25 0,25 0,-50 0,50 0,0 0,-1 0,1 0,25 0,-26 0,-24 0,0 0,-49 0,-26 0,1 0,49 0,50 0,24 0,51 0,-1 0,0 0,0 0,25 0,-25 0,-24 0,24 0,0 0,0 0,-24 0,24 0,0 0,0 0,-24-25,24 25,-25 0,1 0,-1 0,-24 0,-1-25,26 25,-1 0,0 0,26 0,-26 0,50 0,-25 0,0 0,1 0,-1 0,-25 0,25 0,-24 0,-1 0,25 0,1 0,-1 0,0 0,0 0,0 0,-24 0,49 0,-25 0,0 0,25 0,-25 0,25 0,-24 0,-1 0,0 0,0 0,0 0,1 0,-26 0,50 0,-25 0,25 0,0 25,-25 0,0-25,25 24,0 1,0-25,0 25,0-25,0 25,0-25,0 49,0-24,0 0,0 25,0-1,0 1,0-50,0 50,0-50,0 24,0 26,0 0,0-26,0 26,0-25,0 49,0-74,0 25,0-25,0 25,0 24,0-24,0 0,0 49,0-24,0-50,0 25,0 0,0-1,0-24,0 25,-24-50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59:45.485"/>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1313 1198,'-50'0,"1"25,-1 0,-24 0,-1 24,-24 1,-25 24,25-24,-50 24,75 1,-1-26,50-24,-49 50,24-26,26 1,-26-1,25 1,0-25,1 24,24 1,-25 0,25-26,-25 26,25-25,-25-25,25 49,0-24,0 25,0-25,0 24,0 26,0-26,0-24,0 25,0-26,0 51,0-50,0 49,0-24,0 24,0 1,0-1,0 0,0 1,0-1,25-24,0-1,-25 1,25 0,24-1,-49 1,25 24,0-24,0 0,24-1,-24 26,0-26,24 1,-49 24,50-24,0 49,-1-74,1 24,-1 1,1-25,0 49,-26-24,26-25,-25-1,24 1,1 25,0-1,-1-24,50 25,-49-25,0 24,24-49,-24 50,24-25,1 0,-26 24,26-24,-1 25,50 24,-50-74,50 25,-49 0,24 24,-24-24,49-25,-50 25,0-25,26 0,-1 0,0 0,0 0,75 49,-50-49,0 25,25 0,-50-25,0 0,0 0,-24 0,-1 0,1 0,-26 0,1 0,-25 0,-1 25,1-25,0 25,25-25,24 0,1 0,49 0,-25 24,74 1,-49-25,25 0,-25 75,-25-51,26-24,-1 0,0 0,0 0,24 25,1 0,25-25,0 50,-50-50,24 0,-48 0,-1 0,25 49,-25-49,50 0,-50 0,25 0,-25 0,50 0,-50 0,25 0,25 0,-25 0,0 0,50 0,-25 0,0 0,-1 0,26 0,-50-25,-25 1,25-26,-49 25,-1 0,-24 1,24-1,-24 0,-25 0,-1 0,1 1,25-26,-25 0,-1 26,26-26,-25 0,24 1,1-1,-25 1,24-51,-24 76,0-26,0-25,0 1,24 0,-24-1,25 26,-1-26,26-49,-26-25,-24 25,50 0,-75-24,24 48,1-49,-25 50,0 0,0 25,0-26,0 26,0-25,0 0,0-1,0-24,0 75,0-51,0 26,0-25,0-25,-25 49,1-24,-1 25,25-1,-50 26,1-50,49 49,-25-24,0-1,0 25,25 1,-25-1,-24-24,49-1,-50 51,0-51,50 1,-49-25,24 24,25 50,-25-24,0-1,1 1,-1 24,25-25,-50 25,25-24,25 24,-49 0,49-25,-50 1,25 24,25 25,-49-25,24-24,-25 49,26-25,-1-25,-25 50,25-25,-24 1,-1 24,1-25,24 0,-50 0,1 0,-25 25,24 0,1-24,-1-1,1 0,24 0,1 25,24 0,-25-25,26 25,-1 0,0 0,0 0,0 0,25-24,-24 24,-1 0,0 0,0 0,25 0,-49 0,24 0,0 0,0 0,-25 0,50 0,-24 0,24 0,-50 0,50 0,-25 0,0 0,-24 0,-1 0,1 24,-26 1,50-25,1 0,-1 0,0 0,0 0,0 0,1 0,24 0,-25 0,0 0,25 0,-25 0,25 0,-25 0,1 0,-1 0,-25 25,1-25,24 0,-50 25,26-25,-1 0,25 25,-24-1,24-24,0 0,-25 0,50 25,-24-25,24 0,-25 0,25 0,-25 25,0-25,0 25,-24 0,24-25,0 24,0-24,1 0,24 25,-25-25,25 0,-25 0,25 0,-25 0,0 0,25 0,-24 0,-1 25,0-25,-49 50,49-26,0-24,0 0,25 0,-25 0,1 0,24 0,-25 0,0 0,25 0,-25 0,25 0,-25 0,25 0,-24 0,-1 0,25 0,-25 0,-25 0,26 0,-1 0,0 0,25 0,-50 0,50 0,-25 0,25 0,-24 0,-1 0,0 0,-25 0,-24 0,0 0,-50 0,0 0,-25 0,50 0,49 0,0 0,26 0,-26 0,50 0,-25 0,25 0,-50 0,50 0,-24 0,-1 0,0 0,0 0,0 0,1 0,-1 0,0 0,0 0,-24 0,24 0,-74 0,24 0,1 0,-1 25,26-25,-26 0,26 0,-1 0,25 0,1 0,-1 0,0 0,0 0,-24 0,-1 0,-25 0,26 0,-1 0,1 0,24 0,-50 0,1 0,0 0,24 0,0 0,26 0,-1 0,0 0,0 0,0 0,25 0,-49 0,-1 0,1 25,-26 0,26-25,-1 0,-25 25,1-25,24 0,26 0,-1 0,-25 0,25 0,1 0,-26 24,0-24,1 0,-26 25,1 0,24 0,-24-25,24 25,-24-25,24 0,26 25,-51-25,25 0,-24 49,24-49,26 25,-26 0,0 0,26-25,-1 24,-25 1,25-25,1 0,-1 0,0 25,25-25,-25 0,0 0,25 25,-24-25,24 25,-50-1,25 26,-24-25,-1 24,25 26,-24-50,24 24,-50 1,51-1,-26-24,0 25,1-25,24-1</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08:16.013"/>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6424 2,'0'0,"25"25,-25-25,25 0,-1 0,1 0,25 0,-50 0,25 0,-25 0,24 0,1 0,-25 0,25 0,-25 0,0-25,0 25,25 0,-25 0,25 0,-1 0,26 0,-25 0,0 0,-25 0</inkml:trace>
  <inkml:trace contextRef="#ctx0" brushRef="#br0" timeOffset="1016">7887 52,'25'0,"0"0,0 0,0 0,24 0,26 0,-1 0,1 0,-26 0,-24 0,0 0,-25 0</inkml:trace>
  <inkml:trace contextRef="#ctx0" brushRef="#br0" timeOffset="7251">0 1540,'0'0,"49"0,-24 0,25 0,-1 0,26 0,-51 0,26 0,0 0,-26 0,-24 0,25 0,0 0,-25 0,25 0,-25 0,49 0,1 0,0 0,24 0,-49 0,25 0,24 0,-24 0,-1 0,26 0,-26 0,1 0,-25 0,24 0,1 0,-25 0,-25 0,49 0,-49 0,25 0,-25 0,25 0,0 0,-1 0,-24 0,50 0,-25 0,0 0,24 0,-24 0,-25 0,50 0,-50 0,24 0,-24 0,25 0,0 0,0 0,0 0,0 0,-1 0,51 0,-26 0,1 0,0 0,-1 0,-24 0,0 0,24 0,-24 0,0 0,0 0,0 0,-25 0,24 0,1 0,-25 0,25 0,0 0,-25 0,25 0,-1 0,1 0,-25 0,25 0,0 0,-25 0,49 0,-24 0,0 0,0 0,-25 0,25 0,-1 0,1 0,-25 0,25 0,0 0,0 0,-1 0,-24 0,25 0,0 0,-25 0,25 0,-25 0,25 0,0 0,-1 0,1 0,-25 0,25 0,0 0,0 0,-25 0,49 0,-24 0,0 0,0 0,24 0,26 0,-1 0,0 0,1 0,-1 0,1 0,-1 0,0 0,-24 0,25 0,-26 0,-24 0,25 0,-1 0,-24 0,-25 0,50 0,-26 0,1 0,0 0,25 0,-26 0,26 0,0 0,-1 0,26 0,-1 0,0 0,1 0,-1 0,1 0,49 0,-25 0,0 0,75 0,-100 0,25 0,-24 25,-1-25,1 0,-1 0,0 0,-24 0,0 0,-1 0,-49 0,25 0,-25 0,0 0,25 0,-25 0,25 0,49 0,-49 0,25 0,-1 0,26 0,-26 0,26 0,-1 0,0 0,1 0,-1 0,1 0,-26 0,26 0,-26 0,-24 0,0 0,0 0,-25 0,25 0,-1 0,-24 0,25 0,0 0,25 0,-26 0,1 0,25 0,-25 0,-1 0,26 0,0 0,-1 0,1 0,24 0,-49 0,25 0,-1 0,1 0,-25 0,-1 0,26 0,-25-25,0 25,0 0,-25 0,24 0,1 0,0 0,-25 0,25 0,24 0,-49 0,50 0,0 0,-1 0,26 0,-1 0,-49 0,24 0,-24 0,-25 0,25 0,-25 0,0 0,25 0,0 0,-1 0,1 0</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8:05.757"/>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0,'0'0,"25"0,25 0,24 0,25 0,50 0,-75 0,1 0,-1 0,-24 0,-50 0</inkml:trace>
  <inkml:trace contextRef="#ctx0" brushRef="#br0" timeOffset="828">2456 446,'0'0,"25"0,24 0,1 0,49 25,75 0,-1-25,-24 0,74 25,-74-25,25 0,24 0,-98 0,-1 0,0 0,-25 0,1 0,-26 0,1 0,0 0,-26 0,1 0,-25 0,50 0,-1 0,26 0,-1 0,1 0,-26 0,-24 0,0 0,-25 0,25 0,-25 0</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8:26.384"/>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0 647,'0'0,"74"0,26 0,49 0,49 0,75 0,49-50,26 50,-100 0,-75-25,-98 25</inkml:trace>
  <inkml:trace contextRef="#ctx0" brushRef="#br0" timeOffset="610">3324 51,'25'0,"49"0,25 0,25 0,-49 0,-50 0,24 0,-24 0,-25 0,25 0,-25 0,25 0,49 0,-24 0,49-25,-25 25,1 0,-1 0,-49 0,25 0,-26 0,-24 0,25 0,-25 0,50 0,24 0,25 0,1 0,24 0,-50-24,-24 24,-26 0,1 0</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8:13.976"/>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0,'49'0,"75"0,75 0,-26 0,-73 0,48 0,-98 0,-25 0,0 0</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8:24.009"/>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0,'24'0,"51"0,-1 0,75 0,25 0,24 0,1 0,-1 0,-49 0,-50 0,-25 0,-24 0,-50 0</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8:24.82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0,'25'0,"49"0,1 0,49 0,74 25,75-25,74 0,125 0,49 0,-25 0,-99 0,-100 0,-74 0,-74 0,-124 0</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7:59.787"/>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50 598,'0'25,"0"49,0 0,0 26,0-1,0 0,0 25,0 25,-24 25,24-50,-25 49,25-74,0 1,0-1,0-25,0-24,0-25,0-25,0 25,0-25,74 0,50 0,0 0,50 0,24 0,1 0,-1 0,-24 0,-25 0,0 0,-25 0,0 0,0 0,-50 0,25 0,50 0,-50 0,1 0,24 0,-25 0,25 0,-25 0,-25 0,1 0,-26 0,-24 0,-25-50,0 0,0 1,0-26,0 1,0-1,25-49,-25 50,25-50,-25 50,0-1,0 1,0-25,0 49,0-24,0-1,0 1,0-1,0 1,0-1,0 26,0-1,0-24,0 24,0 1,0 24,0 0,0-25,0 26,0 24,0-25,0 0,0 25,0-25,0 25,0-25,0 25,0-24,0-1,0 25,0-25,-25 25,25-25,0 25,-25 0,0-25,25 1,-24 24,24-25,-25 25,0-25,25 0,-25 25,0 0,1 0,-26 0,0 0,26 0,-26 0,0 0,1 0,-1 0,25 0,-24 0,-1 0,1-25,-26 25,1 0,-1 0,26 0,-26 0,1 0,-1 0,-24 0,25 0,-25 0,24 0,-24 25,25 0,-26 25,26-50,0 0,24 24,-25 1,26-25,-1 0,50 0,-25 0,25 0,-24 0,-1 0,0 0,25 25,-50-25,26 0,-1 0,0 0,0 25,0-25,25 0,-24 0,24 0,-25 0,0 0,0 0,-24 25,24-1,-25 1,25 0,-24-25,24 25,0-25,0 0,25 0,-24 25,-1-25,-25 24,25 1,1-25,-1 0</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0:23.228"/>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0 124,'0'0,"0"-24,0-1,24 25,1-25,-25 25,50 0,-50-25,25 25,-25-25,24 25,1 0,0 0,0 0,-25 0,49 0,-49 0,25 0,0 0,0 0,-25 0,25 0,-25 0,49 0,-24 0,-25 0,25 0</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9:12.202"/>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868 0,'25'0,"-25"0,25 25,49 0,1 0,24 24,-25-24,1-25,24 50,-49-50,-50 0,0 0,-25 0,0-25</inkml:trace>
  <inkml:trace contextRef="#ctx0" brushRef="#br0" timeOffset="1500">0 75</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19:09.858"/>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2356 652,'-25'0,"0"0,25 0,-24 0,24 0,-25 0,25 0,-25 0,0 0,25 0,-25 0,25 0,-24 0,-1 0,0 0,25 0,-25 0,25 0,-25 0,25 0,-24 0,-1 0,25 0,-25 0,-25 0,26 0,-1 0,-25 0,50 0,-25 0,1 0,24 0,-25 0,0 0,25-24,-25-1,0 25,1-25,24 25,0-25,0 0,-25 25,0-24,25 24,-25-25,25 25,-25-25,25 0,-24 0,-1 25,25-24,0-1,0 25,0-25,0 25,0-25,0 25,0-25,0 1,0 24,0-25,25 0,-25 25,24-25,1 0,0 1,-25 24,0-25,25 0,-25 25,0 0,25 0,-25 0,24-25,1 0,0 25,-25 0,25 0,-25 0,25 0,-25-24,0 24,24 0,-24 0,50 0,-25 0,24 0,-49 0,25 0,-25 0</inkml:trace>
  <inkml:trace contextRef="#ctx0" brushRef="#br0" timeOffset="3141">0 479</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28:37.912"/>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0,'24'0,"26"0,0 0,24 0,0 0,-49 0,50 0,-1 0,-24 0,-1 0,-24 0,0 0,0 0,0 0,-1 0,26 0,0 0,-1 0,-24 0,0 0,24 0,-24 0,0 0,0 0,0 0,-1 0,26 0,-25 0,0 0,24 0,1 0,24 0,1 0,-1 0,-24 0,-1 0,1 0,0 0,-26 0,51 0,-50 0,-25 0,24 0,1 0,-25 0,25 0,0 0,0 0,-1 0,51 0,-26 0,1 0,-25 0,0 0,-1 0,-24 0</inkml:trace>
  <inkml:trace contextRef="#ctx0" brushRef="#br0" timeOffset="1718">1438 99,'0'0,"25"0,-25 0,25 0,-25 0,50 0,-50 0,24 0,26 0,-25 0,0 0,24 0,1 0,-1 0,1 0,0 0,-1 0,26 0,-1 0,-24 0,-1 0,-49 0,25 0,-25 0,25 0,-25 0</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9:18.711"/>
    </inkml:context>
    <inkml:brush xml:id="br0">
      <inkml:brushProperty name="width" value="0.09701" units="cm"/>
      <inkml:brushProperty name="height" value="0.09701" units="cm"/>
      <inkml:brushProperty name="color" value="#008000"/>
      <inkml:brushProperty name="fitToCurve" value="1"/>
    </inkml:brush>
    <inkml:brush xml:id="br1">
      <inkml:brushProperty name="width" value="0.09701" units="cm"/>
      <inkml:brushProperty name="height" value="0.09701" units="cm"/>
      <inkml:brushProperty name="color" value="#FF0000"/>
      <inkml:brushProperty name="fitToCurve" value="1"/>
    </inkml:brush>
    <inkml:brush xml:id="br2">
      <inkml:brushProperty name="width" value="0.09701" units="cm"/>
      <inkml:brushProperty name="height" value="0.09701" units="cm"/>
      <inkml:brushProperty name="color" value="#0000FF"/>
      <inkml:brushProperty name="fitToCurve" value="1"/>
    </inkml:brush>
  </inkml:definitions>
  <inkml:trace contextRef="#ctx0" brushRef="#br0">4192 0,'-50'0,"25"49,-24-49,24 50,-25-25,25-1,-24 1,24-25,25 25,-25-25,25 25,-25-25,25 0,-24 0,24 0,-25 25,0-25,25 24,-25-24,0 25,25-25,-24 50,-1-50,0 25,25-25,-25 49,0-49,0 25,1 0,-1 0,25-25,-25 24,0 1,25 0,-25-25,1 25,24 0,-25 0,25-1,0 1,-25 0,25 0,-25 0,25-1,0 1,0 0,0 0,0 0,0-1,0-24,0 50,0-50,0 25,0 0,0-1,0 1,0 0,0 25,0-26,0 26,0 0,0 24,0-49,0 24,0 1,0-25,0 49,0-49,0 0,0 0,0 0,0-1,0-24,0 25,0 0,0 0,25 0,-25 24,25-49,-25 25,0 0,25 0,-25-1,24 1,1 0,-25-25,0 25,25-25,-25 25,25-1,-25 1,49 0,1 0,-25 0,49 24,-24-24,0 0,-26 0,26-1,-25-24,0 25,-1-25,26 0,-25 0,0 0,-25 0,49 0,-49 0,25 0,-25 0,25 0,0 0,-1 0,26 0,-50 0,50 0,-26 0,26 0,0 0,-26-25,1 25,-25-24,25 24,-25-25,0 0,0 25,0-25,0 25,0-49,0 24,0 25,0-25,0 0,25-24,-25 49,0-25,0-50,25 51,-1-26,-24 25,0 0,0 1,0-26,0 50,0-25,0 0,0 1,0 24,0-25,0 0,0 0,0 0,0-24,0 49,0-25,0-25,0 25,0 1,0-1,0 0,0 0,0-24,0 24,0 0,0 0,0 0,0 25,0-49,0 24,0-25,0 26,0-1,0 0,0 0,0-24,0 24,0 0,0 0,0 25,0-25,0 1,0-1,0 0,0 25,0-50,0 50,0-24,0-26,0 50,0-50,0 25,0 1,0-1,0-25,0 25,0 1,0-1,0 25,0-25,0 25,0-25,0 0,-24 25,-1-24,0-1,0 0,-24 25,24-25,0 0,0 1,0-1,1 25,24-25,-25 25</inkml:trace>
  <inkml:trace contextRef="#ctx0" brushRef="#br1" timeOffset="30150.08">4985 5556,'0'0,"25"0,25 0,-25 0,-25 0,49 0,1 0,-25 0,24 0,-24 0,25 0,-50 0,24 0,1 0,0 0,0 0,0 0,-1 0,26 0,-25 0,0 0,24 0,-24 0,-25 0,50 0,-50 0,24 0,1 0,0 0,0 0,-25 0,25 0,0 0,-1 0,1 0,0 0,0 0,-25 0,25 0,-1 0,51 0,24 0,0 0,0 0,-49 0,-50 0,25 0</inkml:trace>
  <inkml:trace contextRef="#ctx0" brushRef="#br1" timeOffset="95951.08">595 2381,'0'0,"0"25,0 24,0-24,0 0,0 24,0 1,0 24,0-24,0-25,0 25,0-1,0-24,0-25,0 0,0 0,0 25,0 0,0-1,0 1,0 0,0 0,0 24,0-49,0 25,0 25,0-50,0 25,0-25,0 24,0-24,0 0,0 25,0-25,25 0,-25 0,0 0,0 0,49 25,51 0,48-25,-24 0,124 25,-49-25,-1 0,-49 0,50 0,-75 0,-25 0,-25 0,-24 0,-25 0,24 0,1 0,-1 0,1 0,0 0,-1 0,26 0,-1 0,1 0,-1 0,-24 0,49 0,-25 0,25 0,1 0,-1 0,50 0,-50 0,0 0,0 0,-49 0,24 0,-24 0,24 0,-24 0,0 0,-1 0,26 0,-26 0,26 0,-1 0,-24 0,-1 0,1 0,0 0,-50-25,0 25,24 0,-24 0,25-25,-25 25,25-25,-25 25,25-25,-25 1,0-1,25 0,-25 0,0 0,0 1,0-1,0-25,0 1,24 24,-24-25,0-24,0 49,0 0,0 0,0 25,0-25,0 25,0-24,0-1,0 0,0 25,0-50,0 50,0-24,0-1,0 0,0 25,0-25,0 25,-49-25,49 25,-25-24,0 24,25-25,-25 25,25-25,-24 25,-1 0,0 0,-25-25,1 25,-26 0,1 0,-1 0,1 0,0 0,-1 0,1 0,-1 0,51 0,-26 0,25 0,0-25,1 25,24 0,-25 0,25 0,-50-24,25 24,1-25,-26 25,0 0,1 0,24 0,0 0,-25 0,-24 0,24 0,1 0,24 0,-49 0,24 0,0 0,-24 0,0 0,-26 0,51 0,24 0,-25 0,1 0,-1 0,-24 0,24 0,0 0,-24 0,0 0,49 0,-25 0,1 0,-26 0,26 0,24 0,0 0,0 0,-24 0,24 0,0 0,-25 0,1 0,-1 0,-24 0,49 0,-25 0,26 0,-1 0,25 0,-25 0,0 0,0 0,1 0,-1 0,-25 25,0-25,50 0,-49 0,24 0,-25 0,50 0,-49 24,-1-24,50 25,-49-25,49 0,-25 0,25 0,-25 0,0 0,-24 0,-1 0,0 25,26 0,-26-25,25 0,0 0</inkml:trace>
  <inkml:trace contextRef="#ctx0" brushRef="#br2" timeOffset="24675.35">124 2902,'0'0,"24"0,-24-25,0 0,25 25,25-49,-1 49,26-50,-26 25,26-25,-50 26,0 24,-1-25,-24 25,0 25,0-1,0 1,0 0,0 0,0-25,0 25,0 0,0-25,0 24,0-24,-24 25,24-25,0 25,0 0,0-25,0 25,0-25,0 24,-25-24,25 25,0 0,0-25,-25 25,25 0,0-1,0 1,-25 0,25 0,0-25,-25-25,0 0,25 0,-49 1,24-26,25 0,-25 1,0 24,25-25,0 26,0-1,0 0,0 25,0-25,0 0,0 25,0-25,0 25,0-24,0 24,0-25,0 25,0-25,0 25,25 25,-25-25,50 49,-25-49,-1 25,26 0,-25-25,0 25,0 0,-1-25,1 25,-25-25,25 0,-25 0,25 24,0-24,-25 25,0-25,24 0,-24 0,25 0,-25 0,0 0,25 25,-25-25,0 0,0 0,0 0,0 0,0 0,0 0,0 0,0 0,0 25,0-25,-25 0,-24 0,-26 0,1 0,-1 0,1 0,-1 0,26-25,24 25,-25 0,50 0,-24 0,24 0,0 0,-25 0,0 0,0 25,25-25,-25 0,1 0</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36:10.778"/>
    </inkml:context>
    <inkml:brush xml:id="br0">
      <inkml:brushProperty name="width" value="0.09701" units="cm"/>
      <inkml:brushProperty name="height" value="0.09701" units="cm"/>
      <inkml:brushProperty name="color" value="#0000FF"/>
      <inkml:brushProperty name="fitToCurve" value="1"/>
    </inkml:brush>
  </inkml:definitions>
  <inkml:trace contextRef="#ctx0" brushRef="#br0">0 0,'0'0,"74"25,50-1,25 1,25 0,-50 0,49 0,-98-25,-1 0,-24 0,-1 0,-49 0</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36:12.278"/>
    </inkml:context>
    <inkml:brush xml:id="br0">
      <inkml:brushProperty name="width" value="0.09701" units="cm"/>
      <inkml:brushProperty name="height" value="0.09701" units="cm"/>
      <inkml:brushProperty name="color" value="#0000FF"/>
      <inkml:brushProperty name="fitToCurve" value="1"/>
    </inkml:brush>
  </inkml:definitions>
  <inkml:trace contextRef="#ctx0" brushRef="#br0">0 0,'25'0,"49"0,25 0,1 0,-1 0,-25 0,1 0,-51 0,1 0,-25 0</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7:50.674"/>
    </inkml:context>
    <inkml:brush xml:id="br0">
      <inkml:brushProperty name="width" value="0.09701" units="cm"/>
      <inkml:brushProperty name="height" value="0.09701" units="cm"/>
      <inkml:brushProperty name="color" value="#008000"/>
      <inkml:brushProperty name="fitToCurve" value="1"/>
    </inkml:brush>
  </inkml:definitions>
  <inkml:trace contextRef="#ctx0" brushRef="#br0">49 340,'0'22,"0"-1,0 21,0-21,0 1,0-1,0 1,0 19,0-19,0-1,0 1,0-22,0 42,0-21,0 0,0 1,0 20,0 1,0 0,0-23,0 23,0 20,0 1,0-42,0 20,0 1,0-1,0 0,0 1,0 21,0-22,0 22,0-21,0-23,0 23,0 0,0-43,0 20,0 23,0-21,0-1,0 21,0-21,0 1,0-1,0 43,0-22,0 0,0-20,0 21,0 20,25-20,0-1,-25 22,25-22,0 1,0 0,-1-1,-24-21,0 22,25-43,-25 20,0-20,0 22,0-1,0-21,0 22,0-1,0-21,0 0,0 21,0 0,0-21,25 21,-25 1,25 21,0-2,-1 2,1-1,0-20,0 20,0 0,-1-20,-24-1,25 1,-25-1,0-21,25 0,25 0,24 0,0 0,1 0,24 0,-25 0,-24 0,0 21,-1-21,-24 0,0 0,-25 0,25 0,-1 0,1 0,0 0,0 0,25 0,-1 0,0 0,0 0,26 0,-26 0,1 0,0 0,-1 0,-24 0,0 0,-25 0,25 0,-1 0,1 0,0 0,25 0,-26 0,26 0,24 0,1 0,-1 0,1 0,-1 0,1 0,-1 0,0 0,1 0,-1 0,1 21,-1-21,0 0,1 0,-1 0,1 0,-1 0,0 0,26 0,-26 21,1-21,-1 0,-24 0,-1 0,26 0,-1 0,-24 0,24 0,0 0,0 0,0 0,1 0,24 0,-25 0,50 0,0 0,50 0,-50 0,74 0,-49 0,25 0,-50 0,50 0,-75 0,74 0,-49 0,25 0,-25 0,-24 0,-26 0,0 0,26 0,-2 0,-24 0,1 0,-1 0,-24 0,-1 0,1 0,-1 0,-24 0,25 0,-25 0,-25 0,49 0,-24 0,25 0,-1 0,1 0,0 0,-1 0,-24 0,0 0,24 0,-24 0,25 0,-1 0,1 0,24 0,1 0,-1 0,25 0,1 0,-1 0,0 0,0 0,25 0,0 0,-24 0,-1 0,0 0,-25 0,26 0,24 0,-26 0,1 0,0 0,1 0,-1 0,0 0,-49 0,24 0,0 0,1 0,-26 0,1 0,0 0,-1 0,1 0,0 0,-1 0,1 0,-1 0,1 0,0 0,-1 0,26 0,-26 0,26 0,-26 0,1 0,49 0,0 0,75 0,-50 0,50 0,-1 0,-24 0,48 0,-23 0,25 0,-1 0,0 0,1 0,-1 0,1 0,-1 0,-99 0,-24 0,24 0,0 0,-24 0,-1 0,-24 0,24 0,0 0,-24 0,49 0,1 0,-1 0,-1 0,-24 0,26 0,-26 0,0 0,1 0,-26 0,1 0,24 0,-24 0,0 0,-1 0,1 0,-25 0,24 0,-24 0,-25 0,50 0,-25 0,-1 0,26 0,0 0,-50 0,24 0,1 0,0 0,0 0,0 0,-1 0,26 0,-50 0,25-21,-25 0,0 21,25-21,-25 21,24 0,-24 0,0-21,0-1,0 1,0 21,0-42,-24 20,24 1,-25-22,0 1,0-1,25 22,-25-21,25 21,0-22,-24 1,24-1,0-20,0-1,-25-43,25 44,0-1,-25 0,25 1,-25-1,25 22,-25-1,25 0,-24-20,24 20,-25 1,25-22,-25 0,25 0,0 22,0-1,0-20,0 42,-25-22,25 1,0-1,-25 22,25 0,0-22,0 43,0-63,0 41,0-20,0 0,-24-1,24 21,0 1,0-21,0 21,0-1,0-21,0 23,0-2,0 1,-25-22,25 43,-25-42,25 42,0-21,0 21,0-22,-25 22,25-21,0 1,-25 20,25-22,0 22,-24-21,24 21,-25-22,25 1,0 21,-25-21,0 21,25-21,0 21,-25-21,0-1,1 1,24 21,-25-21,0 0,25 21,-25-22,0 22,1-42,-1 42,0-21,-25 0,-24 21,24 0,1-22,-50 22,49 0,-24 0,-1 0,-23 0,24 0,-1 0,1 0,-26 0,26 0,0 0,-1 0,1 0,-1 0,1 0,0 0,24 0,-24 0,-1 0,26 0,24 0,-50 0,51 0,-1 0,0 0,-25 0,1 0,-1 0,0 0,-24 0,24 0,-49 0,25 0,-1 0,1 0,0 0,-1 0,1 0,-25 0,-1 0,-49 0,25 0,1 0,-50 0,24 0,0 0,-49 0,24 0,0 0,1 0,24 0,0 0,25 0,-25 0,25 0,-49 0,73 0,1 0,25 0,24 0,25 0,-49 0,49 0,0 0,1 0,24 0,-25 0,25 0,-25 0,25 0,-25 0,0 0,25 0,-24 0,24 0,-50 0,1 0,0 0,24 0,-25 0,1 0,-1 0,0 0,-24 0,0 0,-1 0,-24 0,-25 0,-25 0,0 0,-24 0,-26 0,26 0,-1 0,25 0,75 0,-25 0,24 0,1 0,-1 0,1 0,-1 0,1 0,0 0,-1 0,1 0,0 0,0 0,0 0,-1 0,1 0,-1 0,26 0,-26 0,26 0,-1 0,-24 0,24 0,-24 0,-1 0,26 0,-1 0,0 0,26 0,-51 0,75 0,-25 0,1 0,-1 0,0 0,-25 0,26 0,-1 0,-25 0,-24 0,49 0,-25 0,25 0,-24 0,24 0,0 0,0 0,-24 0,24 0,0 0,-24 0,-1 0,-24 0,24 0,0 0,1 0,-1 0,-24 0,24 0,-24 0,-25 0,-1 22,-49-22,26 0,-75 21,49-21,25 0,-25 0,50 0,25 0,-26 0,26 0,24 0,-24 0,49 0,-24 0,-1 0,0 0,1 0,-1 0,1 0,-26 0,26 0,24 0,-50 0,51 0,-1 0,-25 0,1 0,24 0,-25 0,25 0,-24 0,-1 0,0 0,1 0,24 0,-25 0,1 0,-26 0,1 0,0 0,24 0,-24 0,24 0,0 0,1 0,0 0,0 0,-26 0,25 0,26 0,-1 0,-25 0,1 0,24 0,-25 0,25 0,1 0,24 0,-50 0,50 0,-50 0,50 0,-24 0,-1 0,25 0,-50 0,25 0,1 0,24 0,-25 0,-50 21,26-21,-1 21,-24 0,-50 22,74-43,1 21,24 0,-25-21,50 0,-25 0,25 0,-25 0,1 0,-1 22</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28:16.035"/>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28 0,'0'25,"0"-25,0 25,0-1,0 1,0 0,0 0,0 0,0-1,0 26,0-25,0 0,0 49,0-24,0 24,0-24,0-1,-25 1,25-25,0 24,0-24,0 0,0-25,0 25,0 0,0-1,0 1,0 0,0 0,0 24,0 1,0 24,0 1,0-26,0 26,0-25,0-26,0 1,0 50,0-26,0 1,25-25,-25 24,0-24,0 0,0 0,0-25,0 24,0-24,0 25,0 0,0 0,0-25,0 25,0 24,24-24,1 25,-25-50,0 24,0 1,0 0,0 0,0-25,0 49,0-24,0 0,0-25,0 25,0-25,0 25,0-25,0 24,0-24,0 25,0 0,0-25,0 25,0-25,0 25,0-1,0 1,0 0,0 0,0-25,0 25,0-25,0 25,0-25,0 0,0 0,25 0,-25 24,0-24,25 0,-25 0,25 0,-25 25,24-25,-24 0,25 0,0 0,-25 0,0 0,25 0,-25 0,0 0,25 0,-25 0,24 0,1 0,0 0,-25 0,25 0,-25 0,0 0,25 0,-25 0,24 0,-24 0,25 0,-25 0,25 0,0 0,-25 0,25 0,-25 0,49 25,-49-25,25 0,0 25,0-25,24 0,-24 25,0-1,49-24,-24 25,0 0,-1-25,1 25,49 24,-25-24,-24-25,0 50,24-25,-24-1,24 1,-24-25,-26 0,1 0,-25 0,25 0,-25 0,25 0,0 0,-25 0,0 0,24 0,26 0,25 0,-26 25,1-25,-1 0,1 0,0 0,-1 0,-24 25,25-25,-1 0,26 0,-51 0,26 0,0 0,-1 0,1 0,-25 0,-1 0,26 0,24 0,1 0,-1 0,1 0,-1 0,1 0,-26 0,26 0,-1 0,0 0,-24 0,24 0,1 0,-1 0,1 0,-1 0,0 0,1 0,-1 0,1 0,-1 0,1 0,-1 0,0 0,1 0,-26 0,26 0,-26 0,1 0,24 0,1 0,-1 0,1 0,-1 0,1 0,-1 0,25 0,-24 0,49 0,-50 0,25 0,-24 0,-26 0,1 0,49 0,-49 0,49 0,0 0,25 0,-25 0,1 25,-51-1,26-24,-1 0,0 0,-24 0,0 0,-1 0,1 0,24 0,26 50,-1-25,-25 0,75-25,-50 24,50 1,-50 0,50 0,-50-25,1 25,-26-25,50 0,0 24,-25-24,0 0,50 0,-50 0,1 0,-26 0,25 0,1 0,73 0,26 50,24-25,-25-25,1 0,49 49,99-49,-99 0,25 0,25 0,-75 0,-50 0,1 0,-75 0,25 0,-24 0,-1 0,74 0,1 0,0 0,24 25,50-25,25 0,25 0,-1 0,-49 0,25 0,0 0,-75 0,1 0,24 0,-49 0,24 0,-74-25,25 1,-25 24,0-25,0 25,25 0,-50 0,75-75,-75 51,75-1,24-25,1-24,-1-1,-24 26,-1-1,1 50,-25-49,-25-1,25 0,-1 1,26 24,-75-49,75 24,74 0,-99-24,-50-25,-25 74,-24-50,-25 75,-25-24,0-26,0 25,25 0,-25-49,24 0,1 24,25 0,-25 1,-25-1,0 25,0-24,0 24,0-49,0 24,0 0,0 1,0-26,0 26,-25-1,25 0,0 26,-25-1,0-25,0 1,1-1,-1 25,25 25,-25-25,25 25,-25 0,25-24,0-1,-25 25,1-50,-1 50,-25-25,-24 1,-25-26,24 25,1-24,-25 49,49 0,-25-25,51 25,-26-25,0 25,1 0,-1 0,-24 0,-25 0,-25 0,-25 0,25 0,0 0,-25 0,25 0,-25 0,25 0,-25 0,25 0,0 0,-74 0,-26 25,76-25,-26 0,-24 0,24 0,75 0,-1 0,51 0,-26 0,26 0,-1 0,-24 0,-50 0,74 0,-24 0,-1 0,-24 0,-25 0,25 0,-50 0,25 0,-25 0,50 0,-50 0,50 0,-25 0,25 0,-25-25,24 25,-48 0,24 0,-75 0,26 0,-1 0,0 0,50 0,-49 0,-1-25,-24 25,49 0,-50 0,1 0,-1 0,1 0,0 0,-1 0,25 0,50-25,50 25,-50 0,50 0,-1 0,-24 0,-99 0,-1 0,1 0,-1 0,1 0,-1 0,26-24,24 24,-25 0,1 0,24 0,-74 0,24 0,1 0,-1 0,50 0,-49 0,24 0,75 0,0 0,24 0,-24 0,25 0,-25 0,24 0,-24 0,0 0,0 0,-25 0,24 0,51 0,-1 0,-24 0,24 0,25 0,-49 0,24 0,25 0,-24 0,-1 0,1 0,-26 0,26 0,-1 0,0 0,1 0,24 0,-49-25,49 0,0 25,-25-25,1 0,24 1,-25-1,1 0,-1 25,0-50,-49 1,-25 24,25 25,0-25,0 0,24 25,26-25,-1 25,0 0,1 0,-26-24,26 24,-1 0,-24 0,-1 0,1 0,-25 0,-25 0,24 0,1 0,0 0,-25 0,0 0,74 0,-24 0,-1 0,26 0,-1 0,25 0,-24 0,-1 0,1 0,24 0,0 0,0 0,0 0,1 0,-26 0,25 0,0 0,-24 0,-1 0,1 0,24 0,-25 0,25 0,-49 0,24 0,1 0,-1 0,25 0,-24 0,49 0,-25 0,-25 0,1 0,-26 0,26 0,24 0,-50 0,51 0,-1 0,25 0,-25 0,-25 0,50 0,-49 0,24 0,25 0,-25 0</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3:06.994"/>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24,'0'0,"49"0,-24 0,25 0,24 0,1 0,-1 0,1 0,-1 0,0 0,1 0,-26 0,1 0,-25 0,49 0,1 0,24 0,50 0,-25 0,0 0,25 0,-25 0,24 0,-73 0,-1 0,1 0,-1 0,0 0,26 0,24 0,25 0,-50 0,0 0,-25 0,-24 0,24 0,-24 0,24 0,1 0,-1 0,1 0,24 0,0 0,-24 0,-1 0,0 0,1 0,-1 0,1 0,-51 0,51 0,-1 0,75 0,-25 0,0 0,25 0,-75 0,1 0,-26 0,26 0,-26 0,26 0,-1 0,25 0,1 0,48 0,-23 0,-1 0,0 0,-25 0,-25 0,-24 0,24 0,1 0,-1 0,0 0,1 0,24-24,0 24,1 0,48 0,-24 0,-24 0,48 0,-48 0,-26 0,0 0,26 0,-26 0,1 0,-1 0,0 0,1 0,-1 0,-24 0,-1 0,-24 0,25 0,-1 0,1 0,0 0,-1 0,-24 0,25 0,-1 0,-24 0,25 0,-1 0,-24 0,50 0,-51 0,1 0,25 0,-50 0,25 0,-1 0,1 0,0 0,49 0,-24 0,0 0,-1 0,1 0,-1 0,1 0,24 0,1 0,-26 0,26 0,-26 0,1 0,0 0,24 0,-24 0,-25 0,49 0,0 0,1 0,-50 0,-1 0,1 0,0 0,0 0,0 0,-25 0,24 0,1 0,0 0,25 0,-50 0,24 0</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3:41.825"/>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0,'25'0,"49"25,-24-25,25 0,24 24,25-24,25 0,-25 0,24 0,-48 0,24 0,-75 0,26 0,-26 0,1 0,-25 0,24 0,1 0,0 0,-1 0,-24 0,0 0,24 0,-24 25,0-25,-25 0,50 0,-1 0,1 0,-1 0,1 0,0 0,-1 0,-24 0,25 0,-1 0,26 0,-26 0,26 0,-1 0,1 0,-1 0,0 0,1 0,24 0,0 0,25 0,-49 0,24 0,-50 0,26 0,-1 0,-24 0,24 0,1 25,-1-25,1 0,24 0,-25 0,1 25,49 0,-100-1,26 1,-25-25,24 0,-24 0,25 0,0 0,-1 0,26 0,-1 0,50-25,-50 1,50-1,-49 0,24 25,25-25,-50 25,1 0,-1-25,-24 25,49-24,-24 24,-1 0,0 0,-24 0,-25 0,49 0,-49 0,0 0,0 0,24 0,1 0,24 0,25 0,-24 0,24 0,0 0,-49 0,0 0,-1 0,-49 0,25 0,0 0,0 0,24 0,1 0,-50 0,25 0</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1:59.074"/>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750 1330,'-24'0,"-1"0,25-25,-25 25,-25 0,-24-24,24-1,1 25,-1-25,25 25,-24 0,49 0,-25 0,25-25,0 0,-25 25,25-24,-25-1,25 25,-25-25,25 25,-24-25,-1 25,25-25,0 1,-25 24,25-25,-25 0,0 25,25-25,0 25,0-25,-24 25,24-24,0-1,-25 25,25-25,0 0,-25 0,25 25,0-24,0 24,-25-25,25 25,0-50,0 50,0-25,0-49,0 49,0-25,25 26,0-26,-25 50,25-50,-1 26,1-1,0-25,25 25,-26-24,26 24,-25 0,25-24,24 24,-24 0,24 0,-49 0,24 25,-24 0,0-24,0 24,24 0,-24 0,0 0,25 0,-26 0,1 0,25 0,-1 0,26 0,-26 0,1 0,0 0,-26 0,1 0,0 0,25 0,-1 0,1 0,0 0,-1 0,1 0,24 49,1-24,-26-25,1 0,-25 25,-1-25,1 25,-25-25,25 0,-25 24,25 26,0-25,49 0,-74-1,50 26,-50-50,24 25,-24 0,25-1,0 1,-25-25,25 50,0-25,24 24,-49 1,25-25,-25 0,25-25,0 24,-25 1,0 0,25-25,-25 0,0 25,0-25,24 0,-24 25,0-25,0 24,0-24,0 25,0-25,0 25,0 0,-24 0,24-25,0 49,-25-49,0 25,25 0,-25 0,0-25,25 24,-25-24,25 50,-24-50,-1 25,0-25,25 25,-25-25,25 24,-25-24,1 0,24 25,-25-25,25 25,-50-25,50 25,-25 0,25-25,-24 24,-1-24,25 0,-25 0</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3:44.107"/>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0,'24'0,"-24"0,25 0,25 0,24 0,-24 4,24-4,1 0,24 0,0 0,0 0,50 0,-50 0,-24 0,-1 0,1 0,24 0,0 0,25 0,-25 0,1 0,-26 0,0 0,-24 0,-50 0,50 0,-26 0,26 0,0 0,24 0,0 0,1 0,23 0,-23 0,-1 0,25 0,-24 0,-1 0,0 0,1 0,-1 0,1 0,-1 0,0 0,1 0,24 0,0 0,50 0,-25 0,-25 0,1 0,-26 0,-24 0,24 0,0 0,1 0,-1 0,75 0,-25 0,0 0,75 0,-1 0,50 0,-49 0,-1 0,-24 0,-26 0,51 0,-26 0,-73 0,-26 0,25 0,1 0,47 0,-47 0,24 0,-25 0,0 0,50 0,-25 0,25 0,-25 0,-25 0,50 0,-50 0,25 0,25 0,-50 0,75 0,24 0,1 0,-1 0,25 0,-24 0,-1 0,-49 0,-75 0,1 0,-1 0,1 0,-1 0,0 0,50 0,1 0,23 0,26 0,-25 0,49 0,0 0,0 0,-24 0,-75 0,-25 0,-24 0,24 0,-49 0,0 0,25 0,-1 0,26 0,-1 0,0 0,26 0,24 0,-50 0,25 0,25 0,-24 0,-26 0,0 0,1 0,-50 0,24 0,1 0,-25 0,49 0,-49-4,0 4,0 0</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3:54.03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0,'0'0,"25"0,49 24,100 1,24 0,1 0,49 0,0-1,0 1,-50-25,-74 0,-24 0,-51 0,-49 0,25 0,-25 0,25 0,-25 0,25 0,-1 0,-24 0,50 0,24 0,1 0,-1 0,1 0,-1 0,25 0,25 0,25 0,-74 0,-1 0,-74 0,50-25,-1-24,-24 49,0-25,-25 25,0-25</inkml:trace>
  <inkml:trace contextRef="#ctx0" brushRef="#br0" timeOffset="1234">198 446,'25'0,"50"25,-1-25,124 25,-49-25,75 0,-26 0,0 0,1 0,-1 0,-74 0,-49 0,-26 0,1 0,-25-25,0 0,-1 25,-24 0,25 0,-25 0,50-25,-25 25,-1-25,26 25,0 0,-1 0,-24 0,25 0,-1 0,1 0,-25 0,-1 0,26 0,-50 0,25-24,-25 24</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4:11.843"/>
    </inkml:context>
    <inkml:brush xml:id="br0">
      <inkml:brushProperty name="width" value="0.09701" units="cm"/>
      <inkml:brushProperty name="height" value="0.09701" units="cm"/>
      <inkml:brushProperty name="color" value="#FFFF00"/>
      <inkml:brushProperty name="fitToCurve" value="1"/>
    </inkml:brush>
  </inkml:definitions>
  <inkml:trace contextRef="#ctx0" brushRef="#br0">3053 6128,'-25'0,"0"0,0 0,-24 0,-26-25,1 0,-1 25,1-25,-50 0,25-49,-25 24,24-24,-48 0,-1-26,-50 1,26 0,24 0,75 24,-75-24,49-25,-24 25,0 0,25-25,25 49,-1-49,-24 25,50 24,-51-49,26 0,-1 25,26-25,-1-25,25 50,25 0,0-50,0 0,0 0,0 1,0-76,0 100,0-49,0 24,0 0,0 25,0-50,0 26,25 24,25 49,-25-24,-1 49,1-24,50-1,-50 1,24 24,26 1,-26-26,-24 75,25-49,-26-1,51 25,-1-24,-49 24,25-25,24 26,0-26,1 25,24-24,25-1,-25 0,50-24,0 24,0 25,24 1,-49-1,25 0,25-25,-25 1,0 49,-1 0,26-25,-75 0,50 0,-25 25,25 0,-25-24,50 24,-50 0,49 0,-49 0,50 0,-25 0,0 0,-1 0,-24 0,25 0,0 0,0 0,-25 0,-25 0,50 0,-50 49,50-24,-50 0,25 24,-25 1,-24-50,24 25,0 24,-24-24,49 25,-50-25,-24 24,24-24,25 25,-49-25,-25-1,49 26,-49-25,0 24,0 1,24 0,1-1,-25 1,24 24,1-24,0-1,-26 1,-24 0,25-26,0 26,-25 24,0-24,0-25,0 25,0-26,0 26,0 0,0-1,0-24,0 49,0-24,0 0,0-1,0 1,0 24,0-24,0 24,0-24,0 24,0-24,0 24,0-24,0 24,0 1,0-26,0 26,0 24,0-49,0 49,0-25,0-24,-25 24,25-24,0 24,0-24,0 24,0 1,0-1,0 1,-25-26,1 1,-1 24,0 1,0-1,-25 25,26-24,-51 24,50-25,1-49,-26 49,0 1,1-50,24 49,-74 1,49-26,-24 1,-25-1,49 26,-74 49,0-75,-25 26,25-1,-74 25,49-24,74-1,-49 1,25-26,25-24,-1 25,1-50,-25 49,24-24,-74 25,25-25,25 24,25-49,-25 25,24-25,1 0,24 25,25-25,1 0,24 0,-25 0,25 0,-25 0,0 0,0 0,0 0,1 0,24 0,-25 0,25 0,-25 0,25-50</inkml:trace>
  <inkml:trace contextRef="#ctx0" brushRef="#br0" timeOffset="2657">1118 2134,'0'0,"25"25,-25-25,0 25,0-1,0 1,24 0,1-25,0 50,-25-50,0 24,25 1,-25 0,25 0,-25-25,0 49,0-24,25 0,-25 0,49 0,-49 0,0-1,0 26,25-25,0 0,-25 24,0-49,0 25,25 25,-1-26,1 26,0-25,25 0,-50-1,0 26,24 0,1-26,0 1,0 25,-25-25,25-1,-1 1,1 0,0 25,0-26,24 26,-49-25,50 0,-25 24,24-24,-24 0,25 0,-1 24,-49-24,50 25,0-25,-26 24,51-49,-50 25,0 0,24 0,-24-1,0 1,49 0,-24 0,-25 0,24-1,1-24,-25 50,24-25,-49-25,25 25,0-25,0 0,-1 49,1-49,-25 25,25-25,49 0,-49 0,0 0,-25 0,25 0,0 25,-1-25,1 25,0-1,25 1,-1-25,1 0,-25 25,24 0,1-25,0 25,-26-25,26 0,-25 0,0 0,24 0,1 0,-25 0,24 0,-24 0,49 0,-24 0,0 0,-26 0,1 0,0 0,0 0,0 0,-25-25,49 25,-49-25,25 25,0 0,0-25,-1 0,1 25,-25-24,50-1,-25 0,24 0,-49 25,25-25,0 1,0-1,0 25,-1-25,1 0,25 0,-25-24,24 24,1-25,-25 26,24-1,-24-25,0 1,0 24,-1-50,1 51,0-1,-25-50,25 50,0 1,-1-26,1 25,0-24,0-26,0 50,-1-24,1-1,0 1,-25-1,50 25,-26-49,1 24,0 25,0-24,24-26,-49 51,50-1,-50-50,50 26,-25-1,-25 25,49-24,-49-1,25 25,0-49,0 24,-1 1,26-1,-50 0,25 26,0-26,-1 0,26 1,-50 24,25-25,0 26,-25-1,49 0,-49 0,0 0,0 25,0-24,0-1,0 25,0-25,0 25,0 0</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5:13.302"/>
    </inkml:context>
    <inkml:brush xml:id="br0">
      <inkml:brushProperty name="width" value="0.09701" units="cm"/>
      <inkml:brushProperty name="height" value="0.09701" units="cm"/>
      <inkml:brushProperty name="color" value="#3333CC"/>
      <inkml:brushProperty name="fitToCurve" value="1"/>
    </inkml:brush>
  </inkml:definitions>
  <inkml:trace contextRef="#ctx0" brushRef="#br0">50 521,'0'25,"0"0,0 0,0 0,0-1,0 26,0 0,0-1,0 26,0-26,0 1,0-25,0-1,0 1,0-50</inkml:trace>
  <inkml:trace contextRef="#ctx0" brushRef="#br0" timeOffset="609">0 0</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5:14.380"/>
    </inkml:context>
    <inkml:brush xml:id="br0">
      <inkml:brushProperty name="width" value="0.09701" units="cm"/>
      <inkml:brushProperty name="height" value="0.09701" units="cm"/>
      <inkml:brushProperty name="color" value="#3333CC"/>
      <inkml:brushProperty name="fitToCurve" value="1"/>
    </inkml:brush>
  </inkml:definitions>
  <inkml:trace contextRef="#ctx0" brushRef="#br0">25 496,'0'25,"0"0,0 0,0 49,0-24,0-25,0-1,0 26,0-25,0-25,0 25,0-1,0-48,-25-1</inkml:trace>
  <inkml:trace contextRef="#ctx0" brushRef="#br0" timeOffset="578">25 100</inkml:trace>
  <inkml:trace contextRef="#ctx0" brushRef="#br0" timeOffset="1109">521 447,'-25'0,"25"0,-25 25,0-25,0 0,25 0,-24 0,-1 24,25-24,-25 0,25 0,0 25,0-25,0 25,0-25,0 25,0-25,0 25,0-1,0-24,0 25,0-25,0 0,0 25,0-25,25 25,-25 0,0-25,25 0,-25 24,24-24,-24 0,0 0,25 0,-25-24,25-1,0 25,0 0,-25-25,0 0,0 0,24 25,-24-24,0-1,0 25,0-25,0 0,0 0,0 1,0-1,0 0,0 25,0-25,0-24,0 49,0-25,0 0,0 0,0 0,0 25,0-49,0 49,0-25,0 0,0 0,0 1,0 24,0-25,0 0,0 0,0 25,0-25,0 25,0 0,25 25,-25 0,0 0,0 24,25 26,0-1,-25 1,49-26,-24 26,-25-51,25 26,-25 0,0-50,0 49,0-49,0 0,0 25,0-25,0 25,0-25</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5:17.443"/>
    </inkml:context>
    <inkml:brush xml:id="br0">
      <inkml:brushProperty name="width" value="0.09701" units="cm"/>
      <inkml:brushProperty name="height" value="0.09701" units="cm"/>
      <inkml:brushProperty name="color" value="#3333CC"/>
      <inkml:brushProperty name="fitToCurve" value="1"/>
    </inkml:brush>
  </inkml:definitions>
  <inkml:trace contextRef="#ctx0" brushRef="#br0">39 74,'0'0,"0"25,0 0,0-25,0 50,0-26,-25 1,25 25,0 24,0-24,0-25,0 24,0-24,0 49,0-49,0 0,0 0,25 0,-25-1,25 26,-1-25,-24 0,25-25,-25 24,50-24,-50 0,25 0,-1 0,1 0,0 0,0 0,0-24,-1 24,-24-25,50 0,-50 25,25-50,25 50,-50-24,24-1,-24 25,50-25,-50-25,25 50,0-49,-25 24,24 0,1-24,-25-1,0 25,0-24,0-1,0 0,0 26,-25-1,25-25,0 50,-24-25,24 25,-25-24,0 24,0-25,25 0,-49 25,49 0,-25 0,-25 0,25 0,0 0,1 0,24 25,-50-25,25 0,25 0,-25 0,1 0,24 0,-25 25,25-50</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5:18.646"/>
    </inkml:context>
    <inkml:brush xml:id="br0">
      <inkml:brushProperty name="width" value="0.09701" units="cm"/>
      <inkml:brushProperty name="height" value="0.09701" units="cm"/>
      <inkml:brushProperty name="color" value="#3333CC"/>
      <inkml:brushProperty name="fitToCurve" value="1"/>
    </inkml:brush>
  </inkml:definitions>
  <inkml:trace contextRef="#ctx0" brushRef="#br0">51 0,'0'0,"0"25,0-25,0 25,0 49,0-24,0 24,0 1,0 24,0 25,0 25,0-25,0 0,0-50,0 25,0-24,0-1,0-49,0-25,-25 25,0-50,25 25,0-25,0 0,0-24</inkml:trace>
  <inkml:trace contextRef="#ctx0" brushRef="#br0" timeOffset="547">820 224,'-25'24,"25"-24,-25 25,0 0,-24 0,24-25,-25 49,-24-24,-1 0,26 0,-26 0,50-25,-49 49,74-49,-25 25,25-25,-25 0,25 25,-24-25,-1 0,25 0,-25 0,25 0,-25 0,25 25,0-25,25 0,-25 24,50 26,-1 0,50 49,-74-50,25 1,-25-25,0 0,-1-25,-24 24,50-24,-25 0</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5:21.131"/>
    </inkml:context>
    <inkml:brush xml:id="br0">
      <inkml:brushProperty name="width" value="0.09701" units="cm"/>
      <inkml:brushProperty name="height" value="0.09701" units="cm"/>
      <inkml:brushProperty name="color" value="#3333CC"/>
      <inkml:brushProperty name="fitToCurve" value="1"/>
    </inkml:brush>
    <inkml:brush xml:id="br1">
      <inkml:brushProperty name="width" value="0.09701" units="cm"/>
      <inkml:brushProperty name="height" value="0.09701" units="cm"/>
      <inkml:brushProperty name="color" value="#FF0000"/>
      <inkml:brushProperty name="fitToCurve" value="1"/>
    </inkml:brush>
  </inkml:definitions>
  <inkml:trace contextRef="#ctx0" brushRef="#br0">223 1464,'0'0,"0"24,0 51,0-26,0 26,0-1,0 1,0-1,0-24,0-25,0-1,-25-48,25-1</inkml:trace>
  <inkml:trace contextRef="#ctx0" brushRef="#br0" timeOffset="500">0 1141</inkml:trace>
  <inkml:trace contextRef="#ctx0" brushRef="#br0" timeOffset="953">694 1464,'0'0,"0"0,0 24,0 1,0-25,0 50,0-25,0-1,0 1,0 0,0 0,0-25,0 25,0-25,0 49,0-24,0-25,0 50,0-25,0-1,0 1,0-25,-24 0,-1 0,25-25</inkml:trace>
  <inkml:trace contextRef="#ctx0" brushRef="#br0" timeOffset="1515">570 1092</inkml:trace>
  <inkml:trace contextRef="#ctx0" brushRef="#br0" timeOffset="2125">1215 1340,'-24'0,"24"0,0 24,0-24,-25 25,25-25,0 25,0 0,0 0,0-25,0 24,0 1,-25 0,25 25,0-50,0 24,0 1,0-25,0 25,0 0,0 0,0-25,0 24,0-24,0 0,0 25,0-25,0 0,0 25,25-25,-25 0,25 0,24 0,-49 0,25 0,-25 0,25 0,0-25,-25 25,0-49,0 49,0 0,24-50,-24 25,25 0,0-24,0 24,24 0,-49 0,25-24,0 24,-25 0,0-24,0 24,0 0,0 0,0-24,0 24,0-25,0 25,0 1,0-1,0 0,0 25,0-25,0 0,0 1,0 24,0-25,0 25,0-25,0 0,0 25,0-25,0 25,0 50,25-25,0 49,-25 1,0 73,0-48,0 24,0-25,0-25,0 1,0-26,0 26,0-50,0-25,0 24,-25-24,25-24</inkml:trace>
  <inkml:trace contextRef="#ctx0" brushRef="#br0" timeOffset="3562">1215 1364,'25'0,"0"0,-25 0,0-24,0 24,25 0,0 0,-25 0,49 0,-24 0,0 0,-25 0,25 0,-25 0</inkml:trace>
  <inkml:trace contextRef="#ctx0" brushRef="#br1" timeOffset="8469">50 447,'0'0,"0"24,0-24,24 50,1 0,0-1,49 51,1-1,49 50,49 74,1 0,24 0,-24-24,-25 24,0-49,24 49,-49 0,-49-99,-1 0,1-25,-75-99,0 25,-25-25,0 0,25-25,-25 1,0-76,-24 51</inkml:trace>
  <inkml:trace contextRef="#ctx0" brushRef="#br1" timeOffset="9219">1687 0,'0'25,"0"0,0 0,-50 49,0 0,-24 50,0 0,-75 100,25-1,-75-25,50 50,25-49,0-1,50 50,-50-49,74 24,26-99,-26 0,50-25,0-24,0-1,0-49,0 0</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3:58.295"/>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6534 7186,'0'25,"-25"-25,1 24,-1 1,-25 0,1 0,-1-25,-49 25,49 24,-24-49,-1 50,26-25,-26-1,26 1,24 0,-50-25,1 0,0 25,-1 0,1-1,24-24,-24 0,-50 0,0 0,-25 0,25 0,-25 0,0 0,0-24,-24-1,73 0,-48 25,73 0,1-50,-25 1,-25 49,-50-99,50 74,-50-25,25-24,25 24,-24-24,48 24,-48-24,-1-26,25 1,0 0,-25 25,74-1,-24-24,0-25,0-25,-25 0,-50 50,50 0,25 24,24-24,1 25,49-25,-49 24,-1-49,1 0,24 50,1-75,-50 74,49-49,0 50,26-25,-51-25,26 0,-1 25,50-25,-25 24,25-49,0 50,-25-25,25 25,0-50,0 50,0 0,0-50,0 50,0-1,0 1,0 0,0 25,0-1,0 1,0-1,0 26,0-26,0 26,25-50,0 24,0 26,-25-26,49 1,-24 24,0-49,25 24,-1 1,-24 24,49-49,-49 25,25 24,-25-24,24 24,-24 1,25 24,-1-50,1 26,-1-1,26 1,-26-1,26 0,-1 25,26-74,-26 74,25-24,-49-1,24 25,25 1,50-26,0 25,25 0,24 25,125-49,-1 49,25-50,-99 25,0 1,0-1,25 0,-25 0,-49 25,-1 0,1 0,-51 0,51 0,-50 25,24 0,-49 24,-49 1,-1 0,25-1,-24 1,49 24,-25-24,0-1,-24 51,-26-76,-24 26,25 25,-25-26,-1-24,1 25,0-1,0 1,24 24,51 25,-76-74,26 50,0 24,24-25,-24 25,-26-24,26-26,-50 26,25-25,0 49,0-25,-1 1,-24 24,0 0,0 50,50 0,-50 49,0-49,25 25,-25-1,0-24,0-25,0 50,0-50,0 25,0-25,0 0,0 24,0-24,0-24,0 73,0-49,-25 50,25 0,-25-1,0-24,-24 25,-1-50,0 0,1-25,-26 50,1-25,24 25,1-50,-50 25,49-25,-49-25,49 26,1-51,-1 1,25 0,-24-26,24 1,0 0,25 0,0-25,0 25,-25-25,25-25,0 0,0-25</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6:07.900"/>
    </inkml:context>
    <inkml:brush xml:id="br0">
      <inkml:brushProperty name="width" value="0.09701" units="cm"/>
      <inkml:brushProperty name="height" value="0.09701" units="cm"/>
      <inkml:brushProperty name="color" value="#FF0000"/>
      <inkml:brushProperty name="fitToCurve" value="1"/>
    </inkml:brush>
    <inkml:brush xml:id="br1">
      <inkml:brushProperty name="width" value="0.09701" units="cm"/>
      <inkml:brushProperty name="height" value="0.09701" units="cm"/>
      <inkml:brushProperty name="color" value="#0000FF"/>
      <inkml:brushProperty name="fitToCurve" value="1"/>
    </inkml:brush>
  </inkml:definitions>
  <inkml:trace contextRef="#ctx0" brushRef="#br0">424 1191,'0'0,"0"25,0 25,0-26,0 1,0 0,0 25,0-26,0 1,0 25,0-50,0 25,0-25,0-25,-24 25,-1-25,25 0</inkml:trace>
  <inkml:trace contextRef="#ctx0" brushRef="#br0" timeOffset="563">449 869</inkml:trace>
  <inkml:trace contextRef="#ctx0" brushRef="#br0" timeOffset="1000">970 1241,'0'0,"0"25,0 24,0-24,0 0,0 24,0-24,0 25,0-25,0-1,0-24,0 25,-25-50,0 1,25-1</inkml:trace>
  <inkml:trace contextRef="#ctx0" brushRef="#br0" timeOffset="1469">1020 844,'0'0,"0"0</inkml:trace>
  <inkml:trace contextRef="#ctx0" brushRef="#br0" timeOffset="1906">1665 1290,'0'-24,"-25"24,0 0,0 0,0 0,1 0,-26 0,25 0,0 0,1 0,24 24,-25-24,0 0,25 25,0-25,0 25,0-25,0 25,0-25,0 49,0-49,0 25,0-25,0 25,0 0,0 0,0-25,0 49,0-49,25 25,-25-25,0 25,25-25,-25 0,49 0,-49 0,50 0,-1 0,1-25,0 25,-26-25,1-24,25 24,-50 0,0 0,0 0,0 1,0-26,0 25,0 0,25 1,-25-1,0-25,24 25,-24-24,0-1,0 0,0 26,0-26,0 25,0-24,0 49,0-25,0 0,0 0,0 25,0 25,0 25,0-1,0 1,0 24,0 1,0-1,0 1,0-1,0-24,0 24,0-49,0 24,0-24,0-25,0-25</inkml:trace>
  <inkml:trace contextRef="#ctx0" brushRef="#br1" timeOffset="14861">2334 472,'-49'-25,"24"0,-25-24,-24 24,-1 0,1-25,0 26,-26-26,26 50,0-25,49 25,-25 0,-24 0,24 0,1-25,-26 25,1 0,24-24,0 24,-24 0,24 0,1 24,-26 1,26-25,24 50,-25-25,26 24,-26 1,0-1,26-24,-26 25,0-1,26 26,-51-26,26 1,-51 49,51-24,-51 24,51-25,49 1,-50-26,50 1,-49-25,49 49,0-24,0-1,0-24,0 25,0-1,0 1,0 0,0-1,24 1,1 24,25 1,-1-26,51 50,-1-24,75-1,-26 26,51-51,-1 1,1-50,-26 0,-24 0,-50 0,1-50,-51 1,100-1,-50 0,0-24,-24-25,74-1,49-24,-123 50,-1-25,0 24,-49-24,0 25,-25 24,0 1,0-1,0-24,0 24,0 0,0 1,0 24,0 0,-25 25,25-25,-25 0,25 25,-24 0,24-24,0-1,-25 25,0-25,0 0,0 0,25 25,-24-49,24 49,-25 0,25-50,-25 50,0-25,0 25,25-24,-24-1,24 25,-50-25,50 25,-25-25,-24 0,-1 25,25 0,0 0</inkml:trace>
  <inkml:trace contextRef="#ctx0" brushRef="#br1" timeOffset="16345">3426 0,'0'0,"0"25,0 0,0 50,0-1,0 25,0 100,25 24,-25 25,0 74,0-24,-50-25,50-25,0-50,0 1,0-26,0-98,0-26,0 1,-25-100,25 1,0 24,0-25,0-24,0 24,0-24,25 0</inkml:trace>
  <inkml:trace contextRef="#ctx0" brushRef="#br1" timeOffset="16908">4592 546,'-25'0,"25"0,-25 25,0 0,-49 0,24 24,-24 1,-26-1,-48 51,48-1,-24-50,0 1,50 0,49-1,-24-49,49 25,24 25,1-1,50 1,-1 24,25 26,0-51,1 26,-26-1,25-24,-74-26,25 1,-50-25,0 25,0-25</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2:45.629"/>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473 0,'-25'0,"0"0,25 0,0 0,-25 0,0 0,25 25,-24-25,-26 25,50 0,-50-25,25 0,25 0,-24 0,24 0,-25 0,0 0,25 24,0-24,-25 25,0-25,25 25,0-25,-24 25,24 0,0-1,0-24,0 25,-25 0,25 0,0-25,0 25,0-25,0 24,-25 1,25-25,-25 25,25-25,0 25,0-25,0 25,0-1,0-24,0 25,0 0,0 0,0-25,0 25,0-25,0 24,0-24,25 0,-25 0,25 0,-25 25,49-25,-49 25,25 0,25 0,-25-25,24 25,-24-1,-25-24,0 0,25 0,-25 0,25 0,-25 0,25 0,-25-24,0 24,24-25,1 0,-25 25,25-25,0 25,0-50,-25 50,24 0,1-24,-25 24,25-25,-25 0,-25 25,25-25,0 0,0 1,0 24,0 0,0-25,0 0,0 25,0-25,0 0,0 25,0-24,0 24,0-25,0 25,0-50,0 50,0-25,0 1,0-1,0 25,0-25,0 0,0 0,0 1,0 24,0 0,0-25,0 0</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6:13.869"/>
    </inkml:context>
    <inkml:brush xml:id="br0">
      <inkml:brushProperty name="width" value="0.09701" units="cm"/>
      <inkml:brushProperty name="height" value="0.09701" units="cm"/>
      <inkml:brushProperty name="color" value="#FF0000"/>
      <inkml:brushProperty name="fitToCurve" value="1"/>
    </inkml:brush>
    <inkml:brush xml:id="br1">
      <inkml:brushProperty name="width" value="0.09701" units="cm"/>
      <inkml:brushProperty name="height" value="0.09701" units="cm"/>
      <inkml:brushProperty name="color" value="#FF00FF"/>
      <inkml:brushProperty name="fitToCurve" value="1"/>
    </inkml:brush>
  </inkml:definitions>
  <inkml:trace contextRef="#ctx0" brushRef="#br0">180 1489,'0'24,"0"26,0-25,25 24,0 1,-25 24,0-24,0 0,25-26,-25 26,0-25,0-25,0 0,0-25,0 0,0-24</inkml:trace>
  <inkml:trace contextRef="#ctx0" brushRef="#br0" timeOffset="516">255 1092</inkml:trace>
  <inkml:trace contextRef="#ctx0" brushRef="#br0" timeOffset="953">726 1439,'0'0,"0"25,0 24,0-24,0 25,0-1,25 26,-25-26,0 26,0-26,0-24,0 0,0 25,0-50,0 25,0-25,0 24,-25-48,25-1,0-25</inkml:trace>
  <inkml:trace contextRef="#ctx0" brushRef="#br0" timeOffset="1454">776 819</inkml:trace>
  <inkml:trace contextRef="#ctx0" brushRef="#br0" timeOffset="1922">1619 1439,'-25'0,"0"-25,1 25,24 0,-50 0,25 0,25 0,-50 0,1 0,24 0,-25 0,26 0,24 0,-25 0,0 0,25 0,0 25,-25-25,25 25,0-25,0 49,0-49,0 25,0 0,-25 0,25 0,-24-1,24 1,0 0,0 25,0-26,0 1,0 25,0-50,0 25,0-1,0-24,24 0,1-24,0-1,0 25,24-25,-24 0,0 0,0 1,-25-1,0 0,0 0,0 25,0-49,0-1,0 25,0-24,25 24,-25-50,0 26,0-26,0 26,24-26,-24 26,0-1,0 1,0-26,0 50,0 0,0 1,0 24,0-50,0 50,0 74,0 1,0-1,25 1,0 74,-25-100,50 75,-25-49,-1-26,-24 1,25-1,0-24,0 0,0-25,-25 0,24 25,-48-25</inkml:trace>
  <inkml:trace contextRef="#ctx0" brushRef="#br1" timeOffset="17314">56 521,'0'0,"50"50,49-1,-49 26,-1-1,51 1,-1 49,0 0,0 25,50-25,-25 24,25-24,-25 25,-25 0,25 0,0-50,0 25,-25-25,-49-74,-25 25,-25-25,0-1,-25-48,0-1,25 25,-25-50,-24 1</inkml:trace>
  <inkml:trace contextRef="#ctx0" brushRef="#br1" timeOffset="18033">1420 0,'-24'0,"-1"25,0 50,-25-26,-24 26,-25 49,24 49,-49 1,25 24,-25 1,-49 123,49-74,-50 25,75-25,24-74,26-1,49-73,0-26,0-24,0-26,0 1</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6:43.903"/>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0 1885,'0'25,"49"-1,-49 26,50-25,-25 0,0-25,-1 49,1-49,25 25,-50 0,25 0,-1-1,1-24,0 0,-25 25,25-25,-25 0,25 25,-25-25,24 25,1-25,0 25,0-1,-25-24,25 25,-25-25,25 0,-1 0,1 25,0-25,0 50,24-50,-24 24,0 1,0-25,-25 50,49-50,-24 49,0-49,0 25,24 0,-24 0,0 0,25-1,-26 1,1-25,0 25,0 0,-25-25,25 0,-25 0,49 0,-24 25,-25-25,25 24,0-24,24 0,-24 25,25-25,-26 0,26 25,-25-25,0 0,49 25,-49 0,49-25,-24 25,0-25,24 0,0 24,1-24,-26 0,26 0,-26 0,1 0,0 0,-26 0,26 0,24 0,-49-24,25 24,-25 0,24-25,-24 0,0 0,0 0,0 25,-25-25,0 1,0 24,0-25,0 25,24-25,-24 0,0 0,0 1,0-1,0 25,25-25,-25 0,25 0,-25 1,25-1,24 0,-49 0,25-24,0-1,-25 25,0-24,0-1,25 0,0 1,-25 24,24-49,1 24,0 25,0-24,24-51,-24 51,0-1,0-24,0-1,-1 1,1 24,-25-24,0 24,50-24,-25 24,-1-49,1 25,25-1,-25 26,24-26,-24-24,25 49,-26-24,-24-1,50 26,-25-26,25 26,-26-1,26 1,-25-1,-25 0,25 26,-1-26,-24 25,25 0,-25 25,0-24,0 24</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6:46.341"/>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0 968,'0'0,"50"49,49 1,-49 0,24 24,25 25,50 0,0 1,-25 24,0-50,-25 50,-49-25,-1-24,-24-1,25 1,-50-26,0-24,0 0,0-25,-25-25,0 0,25-49,-25 24,25-24</inkml:trace>
  <inkml:trace contextRef="#ctx0" brushRef="#br0" timeOffset="656">943 918,'0'25,"0"-25,-25 50,0-26,0 26,-24 0,-1 74,-24-25,-1 25,1-25,49 0,-24 25,-26-49,50-1,-24 25,-1-49,50 0,0-26,0-48,0-51,0 1</inkml:trace>
  <inkml:trace contextRef="#ctx0" brushRef="#br0" timeOffset="1328">1464 0,'25'25,"-25"-25,49 0,1 0,-25 0,24 0,1 0,-25 0,-25 25,24-25,1 25,-25-25,0 25,0-25,0 24,0 1,0-25,0 25,0 0,0 0,0-1,0-24,0 25,-25 0,25 0,-49-25,49 25,-50-1,50 1,-25-25,25 25,-24 0,24-25,49 0,-24 0,25 0,-26-25,1 25,-25-25</inkml:trace>
  <inkml:trace contextRef="#ctx0" brushRef="#br0" timeOffset="6516">1861 472,'0'0,"24"-25,-24 25,25-25,25 25,-25 0,-25-25,0 25</inkml:trace>
</inkml:ink>
</file>

<file path=ppt/ink/ink4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6:48.888"/>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0 843,'0'25,"25"-25,24 0,1 25,49-25,50 0,74 0,25 0,-49 0,-26-25,-98 25,-26 0,-24-25,-25 25,-25 0</inkml:trace>
  <inkml:trace contextRef="#ctx0" brushRef="#br0" timeOffset="578">397 1513,'0'0,"25"25,-1 49,26-49,-25 0,0 24,49 51,50-1,-50 0,26-25,24 1,-75-25,1-26,-25 1,-25-25,-25 0,25-49,-25-1,25 0</inkml:trace>
  <inkml:trace contextRef="#ctx0" brushRef="#br0" timeOffset="1094">1191 1687,'-25'24,"0"1,0 25,0-25,1 24,-51 50,-24 1,0-26,24 25,-24-49,74 24,-24-49,-1 0,50 0,0 0,0-25,0-25,-25-25,25-24</inkml:trace>
  <inkml:trace contextRef="#ctx0" brushRef="#br0" timeOffset="1719">694 0,'0'25,"0"24,0 1,25 24,-25-24,0 24,0 1,0-1,0-49,0 0,0-25,0 25</inkml:trace>
</inkml:ink>
</file>

<file path=ppt/ink/ink4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2:57:09.390"/>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0 0,'0'0,"25"0,99 25,50 0,74 0,49 0,-49-25,-74 0,0 0,-26 0,-123 0,-25 0,-25 0</inkml:trace>
</inkml:ink>
</file>

<file path=ppt/ink/ink4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23:12.455"/>
    </inkml:context>
    <inkml:brush xml:id="br0">
      <inkml:brushProperty name="width" value="0.09701" units="cm"/>
      <inkml:brushProperty name="height" value="0.09701" units="cm"/>
      <inkml:brushProperty name="color" value="#008000"/>
      <inkml:brushProperty name="fitToCurve" value="1"/>
    </inkml:brush>
    <inkml:brush xml:id="br1">
      <inkml:brushProperty name="width" value="0.09701" units="cm"/>
      <inkml:brushProperty name="height" value="0.09701" units="cm"/>
      <inkml:brushProperty name="color" value="#FF0000"/>
      <inkml:brushProperty name="fitToCurve" value="1"/>
    </inkml:brush>
  </inkml:definitions>
  <inkml:trace contextRef="#ctx0" brushRef="#br0">1762 3829,'-24'-25,"24"1,-50-1,0 0,-24 0,24 0,-24-24,0 49,49-50,0 50,-25-49,26 49,-26-50,-24 0,-1 1,1-1,-26 1,26-1,-25-25,0 1,49 24,0 1,26 24,-26-25,25 26,0-26,1 25,-1 0,0-24,-25-1,26 1,-26-1,25 0,-49 1,49-26,25 51,-25-26,25 25,-25-49,25-1,0 1,0-1,0 1,0 49,0-24,0 24,0-25,0 25,0 1,25-51,25 1,-25-1,24 26,1-50,-1 49,26 0,-26 1,1-26,0 26,-1-1,1 0,24 1,-24-1,-1 25,1 1,49-26,-24 0,-1-24,1 49,24-24,25-26,-25 50,25-24,-25-1,-49 25,24 25,-24-24,-25 24,24 0,-24 0,49 0,1 0,24 0,25 0,75 0,-1 0,0 0,-24 0,0 0,-50-25,-25 25,50 0,-50 0,0 0,-24 0,24 0,0 25,-24-25,-1 0,-24 24,-1 1,1-25,24 50,50-1,0 26,75-1,-51 1,1-1,-49-49,-1 24,-50 1,-49-50,25 25,-25 0,25-1,0 26,0 0,24 24,-24 50,25-25,-1 25,-49-24,0-1,0 0,0-25,0 1,0-1,0 1,0-1,0-24,0-1,0 26,0-1,-25-49,1 0,-1 24,0-24,-25 25,1-25,24 24,-49 1,-50-1,-25 1,-50-25,1 24,-75-24,50-25,-25 25,74 25,75-26,24 1,26-25,-26 25,75-25,-49 0,-1 0,1 0,-51 0,-48 0,-1 0,0 0,50 0,-1 0,51 0,49 0</inkml:trace>
  <inkml:trace contextRef="#ctx0" brushRef="#br0" timeOffset="2594">9129 3308,'-24'0,"-1"0,-74 0,-1 0,1 0,-50 50,50-50,-99 0,49 0,25 0,25 0,-25 0,49 0,50-25,1 25,24-25,-25 1,0-1,-25-25,26 0,-51 1,26-26,-1 26,0-26,26 26,-51-26,25-24,1 50,24-1,0 0,-24-49,24 25,0-1,0 1,0-25,25-50,-24 50,24-50,0 50,0-25,0-25,0 74,24 1,1 24,0-24,0 24,24-24,26 49,-26-25,76-24,-51 0,75-1,0 1,24-25,1 24,-75 26,25-1,-25 25,-49 25,-25 0,0 0,-25 0,49 50,26-1,-26 51,75 24,-74-75,49 75,-49-49,-1 24,-24-25,0 26,0-26,-1 50,1 0,0 25,0 24,-25-24,0 0,0 25,0-75,0 0,0-24,0-26,0 1,0-1,0-24,0 0,0 0,0 0,0-1</inkml:trace>
  <inkml:trace contextRef="#ctx0" brushRef="#br0" timeOffset="4094">13247 3209,'0'0,"-25"25,-24 25,-26-26,26 1,-26 0,-24 0,0-25,-50 0,25 0,-50-25,-24-25,-25-24,24 24,1-24,49-1,-25 1,50 24,50 26,24-26,-24 25,49-49,-49 24,24-24,0-1,-24 1,49 24,0-24,-24 0,49-26,0 1,0 25,0-50,0 49,0 1,0-25,0-1,74-24,25-24,25 24,0-25,0 25,0 0,25 0,-50 49,1 1,24-1,-25 51,50-1,-50 25,50 0,-25 0,49 0,1 49,-75-24,25 50,-49-26,-1-24,-24 25,-50-1,0 1,25-1,-25 1,0 24,0 26,0 24,0-25,0 0,0 0,0 50,0-74,0 24,0-25,0-49,0 0,0 24,0-24,0 0</inkml:trace>
  <inkml:trace contextRef="#ctx0" brushRef="#br0" timeOffset="5376">18233 2068,'-25'0,"0"0,25 0,-25 0,25 0,0 25,0 0,-24-1,-26 1,50 0,-50 25,-49-25,0-1,0 1,-125 25,26-50,0 25,-1-25,1 0,-1 0,1 0,49-25,25 0,-50 0,1-24,-26-51,-24 26,25 24,-1 1,-24-51,124 51,-1-1,51-24,24 24,0 1,25-1,0-24,0-1,0 1,0-25,0 24,0-24,0-25,50 25,-1-50,51 25,-1 49,75-73,24 48,25 26,100 0,49-1,49 75,125 0,-149 0,25 0,-174 0,-25 50,-149-50,-24 49,-50-24,0 0,0 49,0-49,0 25,0-1,0 26,0-26,0 26,0-26,0 26,0-1,0 1,0-26,0-24,0-25,0-50</inkml:trace>
  <inkml:trace contextRef="#ctx0" brushRef="#br1" timeOffset="61973">8410 1299,'0'25,"0"-25,0 25,0 0,-25-25,0 24,25-24,-24 25,24-25,-50 25,50 0,-25-25,0 25,1-25,24 0,-25 0,0 0,25 0,-25 0,0 0,25-25,-24 0,-1 25,25-25,-25 0,25 1,-50 24,50-50,-24 25,-1 0,25 1,-25 24,25-50,-25 50,0-25,25 0,0 1,0 24,0-25,0 25,0-25,0 0,0 0,0 0,0 25,0-24,0-1,0 25,25-25,-25 25,25-25,-25 25,25-25,-25 1,25 24,-1 0,1-25,0 25,49 0,1 0,-1-25,-24 25,-1 0,1 0,-25 0,0 0,-25 0,25 0,-25 0,24 0,-24 0,25 25,-25-25,0 0,25 0,-25 25,25-25,-25 24,0-24,0 50,0-50,0 25,0 24,0-49,0 25,-25 0,25 0,0-25,-25 0,25 0,-25 25,25-25,-24 0,24 0,-25 0,0 0,25 25,-25-1,0-24,0 25,25 0,-49 0,49-25,0 0</inkml:trace>
  <inkml:trace contextRef="#ctx0" brushRef="#br1" timeOffset="63613">9105 2267,'0'0,"-25"24,0-24,-25 25,1 0,-1 0,-24 0,24-1,-24-24,-1 0,26 25,24-25,0 0,-24 0,24 0,0 0,25 0,-25 0,25 0,-25 0,0 0,1 0,24 0,-25 0,0 0,0 0,0 0,25 0,-49 0,49 0,-25 0,-25 0,50 0,-24 0,24 0,-25 0,0 0,25 0,-25-25,25 25,-25 0,25 0,-24-24,-1 24,25 0,-25 0,25-25,-25 25,25-25,-25 0,25 25,-49 0,49-25,-50 1,50 24,-25-25,1 25,24-50,0 50,-25-25,0 25,25 0,0-25,-25 25,25-24,-25 24,25-25,-24 0,24 25,-25 0,0-25,25 0,0 25,0-24,0 24,-25-25,0 25,25-25,0 0,0 25,-24-25,24 1,0-1,0 25,0-25,0 0,0 0,0 1,24 24,-24-50,0 25,25 0,0 25,-25-24,25-1,-25 0,49 25,-24-25,0 25,-25-25,25 25,-25 0,25-24,-25 24,49 0,-49-25,25 25,25 0,-26 0,-24 0,50 0,-25 0,0 0,-25 0,24 0,1 0,0 0,0 0,0 0,-1 0,1 0,0 0,0 0,0 0,-25 0,49 0,-49 0,25 0,0 0,0 0,24 0,-24 0,0 0,0 0,-25 0,49 0,-49 25,25-25,25 0,-25 24,24 1,-24-25,-25 0,25 25,0-25,-1 25,1-25,0 25,25-25,-50 0,24 24,-24-24,25 25,-25-25,0 25,25-25,-25 25,0 0,25-25,-25 24,25-24,-25 25,0-25,0 0,0 25,0-25,24 25,-24-25,0 25,0-25,0 24,0-24,0 0,0 25,0-25,0 25,0 0,0 0,0-25,0 24,0 1,0-25,0 25,0 0,0-25,0 25,0-25,0 24,0-24,0 25,0 0,0 0,0-25,0 25,0 0,0-25,0 24</inkml:trace>
</inkml:ink>
</file>

<file path=ppt/ink/ink4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27:43.737"/>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1078 1341,'-25'-25,"-25"25,-49-49,25-1,-75-24,50 49,-25-50,0 1,49 24,26 1,-26 24,75-49,-25 74,25-25,-24 25,24-25,-25 0,25 25,0-25,-25 1,0-26,25 25,0 0,0 1,0-1,0-25,0 1,0 49,0-50,0 50,0-25,0 25,0-25,25 1,0-26,0 50,-1-50,1 26,-25 24,25-25,0 0,24 25,-24-25,25 0,-25 25,0-25,-1 25,1 0,0 0,-25 0,25 0,49 0,-49 0,25 0,-1 0,1 0,-1 0,26 0,-1 0,-24 0,24 0,-24 25,-1 0,-24-25,0 25,0 0,0-25,-25 0,24 25,1-1,0 51,50-26,-26 75,1 0,-1-49,-24-26,-25 1,0 0,0-50,0 24,0-24,0 25,0-25,0 25,0 0,0 24,0-49,0 25,0 0,-25 0,25 0,0-1,0-24,0 25,0 0,-24 0,24 0,0 0,0-25,0 24,-25-24</inkml:trace>
</inkml:ink>
</file>

<file path=ppt/ink/ink4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27:46.393"/>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174 99,'0'25,"0"-25,0 25,0-25,-25 50,25-26,-49 1,49 25,-50-50,50 25,0-25,-25 0,25 0,0 24,-25-24</inkml:trace>
  <inkml:trace contextRef="#ctx0" brushRef="#br0" timeOffset="687">422 0,'0'0,"0"25,0 0,-25 0,25-1,-49 26,24 0,0 24,-25 25,26-49,-1-25,-25 24,50-49</inkml:trace>
</inkml:ink>
</file>

<file path=ppt/ink/ink4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3:27:49.706"/>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0,'0'0,"24"25,1-25,0 0,25 0,-26 24,-24-24,50 0,-25 0,24 0,1 0,0 0,-1 0,1 0,-1 0,1 0,24 0,-24 0,25 0,-1 0,0 0,1 0,-1 0,50 0,-49 0,-1 0,-49 0,0 0</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2:47.77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77 75,'0'0,"24"24,-24-24,25 25,-25 0,0 0,25 0,-25-25,0 49,0-49,0 0,0 25,0-25,0 0,-25 0</inkml:trace>
  <inkml:trace contextRef="#ctx0" brushRef="#br0" timeOffset="969">225 0,'0'0,"0"25,0 0,0-25,-24 49,-1-49,25 25,0 0,-25 0,25 0,-25-1,0 26,25-25,-24-25,24 50,-25-50,0 24,25-24,0 25,-25-25,25 25,0 0,0-25,0 25,0-25,0 49,0-49,0 25,0-25,0 25,0-50,0 0</inkml:trace>
  <inkml:trace contextRef="#ctx0" brushRef="#br0" timeOffset="1969">250 397,'0'0,"0"25,0-25,0 25,0 0,0-1,0-24,0 25,0-25,-25 0,1-49</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3:16.838"/>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0,'0'0,"25"0,24 0,50 50,25-25,100 24,24 26,74-51,75 1,25-25,49 0,-173 0,-100 0,-99 0,-49 0</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3:05.195"/>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124 0,'0'0</inkml:trace>
  <inkml:trace contextRef="#ctx0" brushRef="#br0" timeOffset="532">124 25,'0'0,"25"0,-25 25,0-25,25 25,-25-25,0 25,25-1,-25 1,0-25,0 0</inkml:trace>
  <inkml:trace contextRef="#ctx0" brushRef="#br0" timeOffset="1563">0 422,'0'0,"25"0,-25 0,25 0,-25 0,24 25,-24-25,25 49,0-49,0 25,-25-25,50 50,-50-50,0 25,0 0,0-1,0-24,0 25,0 25,0-50,0 25,0-25,0 24,0 1,0-25,0 25,0 0,0 0,0-1,0 1,0 0,0 0,0-25,-25-25,25 0,-25-24</inkml:trace>
  <inkml:trace contextRef="#ctx0" brushRef="#br0" timeOffset="2485">223 472,'25'-25,"-25"0,50 25,-50 0,25 0,-25 0,24 0,-24 0,0 25,-24-25,-1 25,25-25,-25 49,0-49,0 25,1 0,24 0,-25-25,0 25,25-1,-25-24,25 0,-25 25,0-25,25 25,0-25,-24 0,-1 0,25 25,0-25,-25 25,25-25</inkml:trace>
  <inkml:trace contextRef="#ctx0" brushRef="#br0" timeOffset="3767">397 769,'0'0,"0"25,0 0,0 0,0 0,0 24,0 1,0-25,0 24,0-24,0 0,0-25,-25 0,25-50,0 1,0 49</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2:51.802"/>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4218 1121</inkml:trace>
  <inkml:trace contextRef="#ctx0" brushRef="#br0" timeOffset="1469">4218 1146</inkml:trace>
  <inkml:trace contextRef="#ctx0" brushRef="#br0" timeOffset="1922">4218 1146,'-25'-25,"0"0,0 0,0 1,1-26,-1 25,-25 0,1 1,-26-26,-24-24,-50 24,25 25,-99-74,49 25,1 24,-1 0,25 25,50 25,25-24,24 24,25 0,25 0,-25 0,25-25,-24 25,-1 0,-25 0,50 0,-25 0,25 0</inkml:trace>
  <inkml:trace contextRef="#ctx0" brushRef="#br0" timeOffset="3610">1 650,'0'-25,"0"0,0 0,0 1,0-26,0 25,0 0,0 0,0-24,0 24,0-25,0 26,0-1,0 0,0 0,0 25,0 0,0-25,0 1,0 24,25-25,-25 25,0-50,0 50,25-25,-25 1,0 24,24-25,1 25,0 0,0 0,-25 0,49 25,-49-1,25 1,-25 25,25-50,-25 25,0-1,0-24,0 25,0 0,-25-25,0 25,-24-25,-1 25,25-25,1 0,-1 0,0 0,25 0,25 0,-25 0,25 0,24 24,1-24,-25 0,-25 25,24-25,-24 0,0 25,0-25,0 25,0-25,0 25,0-25,-24 24,-1 1,25-25,0 25,0-25</inkml:trace>
  <inkml:trace contextRef="#ctx0" brushRef="#br0" timeOffset="5001">398 501,'0'0,"0"25,0-25,0 25,0-25,0 24,0-24,0 25,0 0,0-25,0 0,0 25,0-25,25 0,-25 0,24 0,-24 0,0 25,25-25,0 0,-25 0,25 0,0-25,-25 0,24 25,-24-25,0 0,0 25,0-24,0 24,0-25,0 25,0-25,0 0,-24 25,24 0,-25 0,0 0,25 0,-25 0</inkml:trace>
  <inkml:trace contextRef="#ctx0" brushRef="#br0" timeOffset="6158">819 253,'0'0,"25"0,0 0,0 0,49 0,-49 0,25 0,-50 0,25 0,-25 0</inkml:trace>
  <inkml:trace contextRef="#ctx0" brushRef="#br0" timeOffset="6798">968 54,'0'0,"0"25,0 0,0 0,0 0,0-1,0 26,0-25,0 0,0-1,0 1,-25-25,25 25,0 0,0-25,0 25,0-25</inkml:trace>
  <inkml:trace contextRef="#ctx0" brushRef="#br0" timeOffset="7408">1216 848,'0'-25,"0"1,0-1,0 25,0-50,0 25,0 1,0-26,25 50,-25-50,0 26,0-1,0 25,0-50,0 25,0 0,25 1,-25-1,25-25,0 1,-1-1,-24 25,0-24,25 49,-25-25,0 25,0-25,0 25,0-25,0 25,25 0,-25 0,25 0,-25 25,49-25,-49 0,0 0,0 25,0-25,0 25,0-1,0 1,0-25,-24 25,-1 0,25 0,-25-25,25 24,0-24,0 25,0-25,0 25,0-25,0 25,0 0,0-25,0 24,0-24,0 25,0-25,0 25,0 0,0-25,0 25,0-25,-25 0,25 0,-25 0</inkml:trace>
  <inkml:trace contextRef="#ctx0" brushRef="#br0" timeOffset="8846">1564 625,'0'25,"0"-25,0 49,0-24,0 25,0-25,0-1,0-24,0 25,0-25,0-25,0 1,0-1,0 0</inkml:trace>
  <inkml:trace contextRef="#ctx0" brushRef="#br0" timeOffset="9424">1812 253,'0'0,"24"25,26-25,-25 49,0-49,-25 50,49-50,-49 49,25-24,0 0,-25 0,50 0,-50 0,24-25,-24 24,0 1</inkml:trace>
  <inkml:trace contextRef="#ctx0" brushRef="#br0" timeOffset="10080">2060 203,'0'0,"-25"25,25 0,-25-25,25 49,-25-24,0 0,1 25,-1-26,0 26,25-25,-25 0,25 0,0-25,0 24,0-24,0 25,-25 0,25-25,0 25,-24-25</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0-19T01:41:11.534"/>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0 130,'0'0,"24"0,-24 0,25 0,-25 0,25 0,25 0,-1 0,1 0,24 0,-24 0,-1 0,26 0,-75 0,25 0,-1 0,1 0,0 0,-25 0,25 0,-25 0,25 0,-1-25,-24 25,25 0,-25 0,25 0,-25 0,25 0,0 0,-1 0,1 0,0 0,25 0,24 0,1 0,-1 0,0 0,1 0,-1 0,1 0,-26 0,1 0,-50 0,25 0,-25 0,24 0,1 0,-25 0,25 0,0 0,24 25,-24-25,50 0,-1 0,1 0,-1 0,0 0,1 0,-1 0,1 0,24 0,-25 0,1 0,-1 0,0 0,26 0,-1 0,50 0,-25 0,49 0,26 0,-1 0,1 0,24 0,50-50,-75 50,1-49,-1 49,-24 0,-75 0,-49-25,-1 25,-24 0,-25 0,25 0,0 0,-1 0,51 0,-1 0,-24 0,49 0,-49 0,24 0,-24 0,-1 0,1 0,0 0,24 0,0 0,-24 0,0 0,-1 0,1 0,-1 0,26 0,-1 0,-24 25,-1-25,1 0,0 0,24 0,0 0,1 0,49 0,25 0,-25 0,0 0,49 0,1 0,-75 0,50 0,-50 0,1 0,24 0,-50 0,25 0,0 0,25 0,-24 0,-26 0,0 0,-24 0,49 0,-24 0,24 0,0 0,0 0,50 0,-25 0,-25 0,25 0,-24 0,-1 0,-25 0,1 0,-26 0,-24 0,0 0,0 0,0 0,-1 0,1 0,25 0,24 0,-24 0,-25 0,-1 0,-24 0,50 0,0 0,-1 0,-24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4674167-6871-4214-BBAB-9EFAE49BA777}" type="datetime1">
              <a:rPr lang="en-US" smtClean="0"/>
              <a:t>9/18/2024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
        <p:nvSpPr>
          <p:cNvPr id="5" name="Date Placeholder 4">
            <a:extLst>
              <a:ext uri="{FF2B5EF4-FFF2-40B4-BE49-F238E27FC236}">
                <a16:creationId xmlns:a16="http://schemas.microsoft.com/office/drawing/2014/main" id="{A43B8D3A-5179-450C-BEBF-922FF580FAC1}"/>
              </a:ext>
            </a:extLst>
          </p:cNvPr>
          <p:cNvSpPr>
            <a:spLocks noGrp="1"/>
          </p:cNvSpPr>
          <p:nvPr>
            <p:ph type="dt" idx="1"/>
          </p:nvPr>
        </p:nvSpPr>
        <p:spPr/>
        <p:txBody>
          <a:bodyPr/>
          <a:lstStyle/>
          <a:p>
            <a:fld id="{5A01FADB-F5CC-484C-B622-980CC968513B}" type="datetime1">
              <a:rPr lang="en-US" smtClean="0"/>
              <a:t>9/18/2024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03D691-7370-4A75-9811-FF57B37C7C85}" type="slidenum">
              <a:rPr lang="en-US"/>
              <a:pPr/>
              <a:t>98</a:t>
            </a:fld>
            <a:endParaRPr lang="en-US"/>
          </a:p>
        </p:txBody>
      </p:sp>
      <p:sp>
        <p:nvSpPr>
          <p:cNvPr id="114690" name="Rectangle 2"/>
          <p:cNvSpPr>
            <a:spLocks noGrp="1" noRot="1" noChangeAspect="1" noChangeArrowheads="1" noTextEdit="1"/>
          </p:cNvSpPr>
          <p:nvPr>
            <p:ph type="sldImg"/>
          </p:nvPr>
        </p:nvSpPr>
        <p:spPr>
          <a:xfrm>
            <a:off x="1152525" y="692150"/>
            <a:ext cx="4552950" cy="3416300"/>
          </a:xfrm>
          <a:ln/>
        </p:spPr>
      </p:sp>
      <p:sp>
        <p:nvSpPr>
          <p:cNvPr id="114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15712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308E9-1867-49CC-A86A-749816E4E54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5714" name="Rectangle 2"/>
          <p:cNvSpPr>
            <a:spLocks noGrp="1" noRot="1" noChangeAspect="1" noChangeArrowheads="1" noTextEdit="1"/>
          </p:cNvSpPr>
          <p:nvPr>
            <p:ph type="sldImg"/>
          </p:nvPr>
        </p:nvSpPr>
        <p:spPr>
          <a:xfrm>
            <a:off x="1152525" y="692150"/>
            <a:ext cx="4552950" cy="3416300"/>
          </a:xfrm>
          <a:ln/>
        </p:spPr>
      </p:sp>
      <p:sp>
        <p:nvSpPr>
          <p:cNvPr id="115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38003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1484A6-8FE6-44A9-8A47-25DAD501560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6738" name="Rectangle 2"/>
          <p:cNvSpPr>
            <a:spLocks noGrp="1" noRot="1" noChangeAspect="1" noChangeArrowheads="1" noTextEdit="1"/>
          </p:cNvSpPr>
          <p:nvPr>
            <p:ph type="sldImg"/>
          </p:nvPr>
        </p:nvSpPr>
        <p:spPr>
          <a:xfrm>
            <a:off x="1152525" y="692150"/>
            <a:ext cx="4552950" cy="3416300"/>
          </a:xfrm>
          <a:ln/>
        </p:spPr>
      </p:sp>
      <p:sp>
        <p:nvSpPr>
          <p:cNvPr id="116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9305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54CCB6-5656-4F22-8170-6BC147E31809}" type="slidenum">
              <a:rPr lang="en-US"/>
              <a:pPr/>
              <a:t>101</a:t>
            </a:fld>
            <a:endParaRPr lang="en-US"/>
          </a:p>
        </p:txBody>
      </p:sp>
      <p:sp>
        <p:nvSpPr>
          <p:cNvPr id="118786" name="Rectangle 2"/>
          <p:cNvSpPr>
            <a:spLocks noGrp="1" noRot="1" noChangeAspect="1" noChangeArrowheads="1" noTextEdit="1"/>
          </p:cNvSpPr>
          <p:nvPr>
            <p:ph type="sldImg"/>
          </p:nvPr>
        </p:nvSpPr>
        <p:spPr>
          <a:xfrm>
            <a:off x="1152525" y="692150"/>
            <a:ext cx="4552950" cy="3416300"/>
          </a:xfrm>
          <a:ln/>
        </p:spPr>
      </p:sp>
      <p:sp>
        <p:nvSpPr>
          <p:cNvPr id="11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03825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54CCB6-5656-4F22-8170-6BC147E31809}" type="slidenum">
              <a:rPr lang="en-US"/>
              <a:pPr/>
              <a:t>102</a:t>
            </a:fld>
            <a:endParaRPr lang="en-US"/>
          </a:p>
        </p:txBody>
      </p:sp>
      <p:sp>
        <p:nvSpPr>
          <p:cNvPr id="118786" name="Rectangle 2"/>
          <p:cNvSpPr>
            <a:spLocks noGrp="1" noRot="1" noChangeAspect="1" noChangeArrowheads="1" noTextEdit="1"/>
          </p:cNvSpPr>
          <p:nvPr>
            <p:ph type="sldImg"/>
          </p:nvPr>
        </p:nvSpPr>
        <p:spPr>
          <a:xfrm>
            <a:off x="1152525" y="692150"/>
            <a:ext cx="4552950" cy="3416300"/>
          </a:xfrm>
          <a:ln/>
        </p:spPr>
      </p:sp>
      <p:sp>
        <p:nvSpPr>
          <p:cNvPr id="11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51163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A3A0F-A080-4803-A3E2-7ED8ACBC0F0F}" type="slidenum">
              <a:rPr lang="en-US"/>
              <a:pPr/>
              <a:t>103</a:t>
            </a:fld>
            <a:endParaRPr lang="en-US"/>
          </a:p>
        </p:txBody>
      </p:sp>
      <p:sp>
        <p:nvSpPr>
          <p:cNvPr id="119810" name="Rectangle 2"/>
          <p:cNvSpPr>
            <a:spLocks noGrp="1" noRot="1" noChangeAspect="1" noChangeArrowheads="1" noTextEdit="1"/>
          </p:cNvSpPr>
          <p:nvPr>
            <p:ph type="sldImg"/>
          </p:nvPr>
        </p:nvSpPr>
        <p:spPr>
          <a:xfrm>
            <a:off x="1152525" y="692150"/>
            <a:ext cx="4552950" cy="3416300"/>
          </a:xfrm>
          <a:ln/>
        </p:spPr>
      </p:sp>
      <p:sp>
        <p:nvSpPr>
          <p:cNvPr id="119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1721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441C92-E9B5-4EED-B17B-CA4362AE08C5}" type="slidenum">
              <a:rPr lang="en-US"/>
              <a:pPr/>
              <a:t>104</a:t>
            </a:fld>
            <a:endParaRPr lang="en-US"/>
          </a:p>
        </p:txBody>
      </p:sp>
      <p:sp>
        <p:nvSpPr>
          <p:cNvPr id="120834" name="Rectangle 2"/>
          <p:cNvSpPr>
            <a:spLocks noGrp="1" noRot="1" noChangeAspect="1" noChangeArrowheads="1" noTextEdit="1"/>
          </p:cNvSpPr>
          <p:nvPr>
            <p:ph type="sldImg"/>
          </p:nvPr>
        </p:nvSpPr>
        <p:spPr>
          <a:xfrm>
            <a:off x="1152525" y="692150"/>
            <a:ext cx="4552950" cy="3416300"/>
          </a:xfrm>
          <a:ln/>
        </p:spPr>
      </p:sp>
      <p:sp>
        <p:nvSpPr>
          <p:cNvPr id="120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30245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4F82D-1C81-4B16-8ECC-4B850CA27916}" type="slidenum">
              <a:rPr lang="en-US"/>
              <a:pPr/>
              <a:t>105</a:t>
            </a:fld>
            <a:endParaRPr lang="en-US"/>
          </a:p>
        </p:txBody>
      </p:sp>
      <p:sp>
        <p:nvSpPr>
          <p:cNvPr id="121858" name="Rectangle 2"/>
          <p:cNvSpPr>
            <a:spLocks noGrp="1" noRot="1" noChangeAspect="1" noChangeArrowheads="1" noTextEdit="1"/>
          </p:cNvSpPr>
          <p:nvPr>
            <p:ph type="sldImg"/>
          </p:nvPr>
        </p:nvSpPr>
        <p:spPr>
          <a:xfrm>
            <a:off x="1152525" y="692150"/>
            <a:ext cx="4552950" cy="3416300"/>
          </a:xfrm>
          <a:ln/>
        </p:spPr>
      </p:sp>
      <p:sp>
        <p:nvSpPr>
          <p:cNvPr id="121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64099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82FB88-DC89-4548-8DBE-72E555CC5119}" type="slidenum">
              <a:rPr lang="en-US"/>
              <a:pPr/>
              <a:t>106</a:t>
            </a:fld>
            <a:endParaRPr lang="en-US"/>
          </a:p>
        </p:txBody>
      </p:sp>
      <p:sp>
        <p:nvSpPr>
          <p:cNvPr id="122882" name="Rectangle 2"/>
          <p:cNvSpPr>
            <a:spLocks noGrp="1" noRot="1" noChangeAspect="1" noChangeArrowheads="1" noTextEdit="1"/>
          </p:cNvSpPr>
          <p:nvPr>
            <p:ph type="sldImg"/>
          </p:nvPr>
        </p:nvSpPr>
        <p:spPr>
          <a:xfrm>
            <a:off x="1152525" y="692150"/>
            <a:ext cx="4552950" cy="3416300"/>
          </a:xfrm>
          <a:ln/>
        </p:spPr>
      </p:sp>
      <p:sp>
        <p:nvSpPr>
          <p:cNvPr id="122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591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0ABBCC-A389-41EC-ACE1-7888FE2299FF}" type="slidenum">
              <a:rPr lang="en-US"/>
              <a:pPr/>
              <a:t>107</a:t>
            </a:fld>
            <a:endParaRPr lang="en-US"/>
          </a:p>
        </p:txBody>
      </p:sp>
      <p:sp>
        <p:nvSpPr>
          <p:cNvPr id="147458" name="Rectangle 2"/>
          <p:cNvSpPr>
            <a:spLocks noGrp="1" noRot="1" noChangeAspect="1" noChangeArrowheads="1" noTextEdit="1"/>
          </p:cNvSpPr>
          <p:nvPr>
            <p:ph type="sldImg"/>
          </p:nvPr>
        </p:nvSpPr>
        <p:spPr>
          <a:xfrm>
            <a:off x="1152525" y="692150"/>
            <a:ext cx="4552950" cy="3416300"/>
          </a:xfrm>
          <a:ln/>
        </p:spPr>
      </p:sp>
      <p:sp>
        <p:nvSpPr>
          <p:cNvPr id="14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1212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D8874286-7839-466C-9C90-789048131738}" type="datetime1">
              <a:rPr lang="en-US" smtClean="0"/>
              <a:t>9/18/2024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2</a:t>
            </a:fld>
            <a:endParaRPr lang="en-US"/>
          </a:p>
        </p:txBody>
      </p:sp>
    </p:spTree>
    <p:extLst>
      <p:ext uri="{BB962C8B-B14F-4D97-AF65-F5344CB8AC3E}">
        <p14:creationId xmlns:p14="http://schemas.microsoft.com/office/powerpoint/2010/main" val="1840677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4F82D-1C81-4B16-8ECC-4B850CA27916}" type="slidenum">
              <a:rPr lang="en-US"/>
              <a:pPr/>
              <a:t>108</a:t>
            </a:fld>
            <a:endParaRPr lang="en-US"/>
          </a:p>
        </p:txBody>
      </p:sp>
      <p:sp>
        <p:nvSpPr>
          <p:cNvPr id="121858" name="Rectangle 2"/>
          <p:cNvSpPr>
            <a:spLocks noGrp="1" noRot="1" noChangeAspect="1" noChangeArrowheads="1" noTextEdit="1"/>
          </p:cNvSpPr>
          <p:nvPr>
            <p:ph type="sldImg"/>
          </p:nvPr>
        </p:nvSpPr>
        <p:spPr>
          <a:xfrm>
            <a:off x="1152525" y="692150"/>
            <a:ext cx="4552950" cy="3416300"/>
          </a:xfrm>
          <a:ln/>
        </p:spPr>
      </p:sp>
      <p:sp>
        <p:nvSpPr>
          <p:cNvPr id="121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48192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511D2-5920-46DA-9B66-6A776F80CF9A}" type="slidenum">
              <a:rPr lang="en-US"/>
              <a:pPr/>
              <a:t>109</a:t>
            </a:fld>
            <a:endParaRPr lang="en-US"/>
          </a:p>
        </p:txBody>
      </p:sp>
      <p:sp>
        <p:nvSpPr>
          <p:cNvPr id="150530" name="Rectangle 2"/>
          <p:cNvSpPr>
            <a:spLocks noGrp="1" noRot="1" noChangeAspect="1" noChangeArrowheads="1" noTextEdit="1"/>
          </p:cNvSpPr>
          <p:nvPr>
            <p:ph type="sldImg"/>
          </p:nvPr>
        </p:nvSpPr>
        <p:spPr>
          <a:xfrm>
            <a:off x="1152525" y="692150"/>
            <a:ext cx="4552950" cy="3416300"/>
          </a:xfrm>
          <a:ln/>
        </p:spPr>
      </p:sp>
      <p:sp>
        <p:nvSpPr>
          <p:cNvPr id="150531" name="Rectangle 3"/>
          <p:cNvSpPr>
            <a:spLocks noGrp="1" noChangeArrowheads="1"/>
          </p:cNvSpPr>
          <p:nvPr>
            <p:ph type="body" idx="1"/>
          </p:nvPr>
        </p:nvSpPr>
        <p:spPr/>
        <p:txBody>
          <a:bodyPr/>
          <a:lstStyle/>
          <a:p>
            <a:r>
              <a:rPr lang="en-US"/>
              <a:t>Delta =Likelihood</a:t>
            </a:r>
          </a:p>
        </p:txBody>
      </p:sp>
    </p:spTree>
    <p:extLst>
      <p:ext uri="{BB962C8B-B14F-4D97-AF65-F5344CB8AC3E}">
        <p14:creationId xmlns:p14="http://schemas.microsoft.com/office/powerpoint/2010/main" val="1708260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4F82D-1C81-4B16-8ECC-4B850CA27916}" type="slidenum">
              <a:rPr lang="en-US"/>
              <a:pPr/>
              <a:t>112</a:t>
            </a:fld>
            <a:endParaRPr lang="en-US"/>
          </a:p>
        </p:txBody>
      </p:sp>
      <p:sp>
        <p:nvSpPr>
          <p:cNvPr id="121858" name="Rectangle 2"/>
          <p:cNvSpPr>
            <a:spLocks noGrp="1" noRot="1" noChangeAspect="1" noChangeArrowheads="1" noTextEdit="1"/>
          </p:cNvSpPr>
          <p:nvPr>
            <p:ph type="sldImg"/>
          </p:nvPr>
        </p:nvSpPr>
        <p:spPr>
          <a:xfrm>
            <a:off x="1152525" y="692150"/>
            <a:ext cx="4552950" cy="3416300"/>
          </a:xfrm>
          <a:ln/>
        </p:spPr>
      </p:sp>
      <p:sp>
        <p:nvSpPr>
          <p:cNvPr id="121859" name="Rectangle 3"/>
          <p:cNvSpPr>
            <a:spLocks noGrp="1" noChangeArrowheads="1"/>
          </p:cNvSpPr>
          <p:nvPr>
            <p:ph type="body" idx="1"/>
          </p:nvPr>
        </p:nvSpPr>
        <p:spPr/>
        <p:txBody>
          <a:bodyPr/>
          <a:lstStyle/>
          <a:p>
            <a:r>
              <a:rPr lang="en-US"/>
              <a:t>Triangle means Small Change</a:t>
            </a:r>
          </a:p>
        </p:txBody>
      </p:sp>
    </p:spTree>
    <p:extLst>
      <p:ext uri="{BB962C8B-B14F-4D97-AF65-F5344CB8AC3E}">
        <p14:creationId xmlns:p14="http://schemas.microsoft.com/office/powerpoint/2010/main" val="4020055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D5A27-623C-4F0E-9870-F54EB9B68DFA}" type="slidenum">
              <a:rPr lang="en-US"/>
              <a:pPr/>
              <a:t>114</a:t>
            </a:fld>
            <a:endParaRPr lang="en-US"/>
          </a:p>
        </p:txBody>
      </p:sp>
      <p:sp>
        <p:nvSpPr>
          <p:cNvPr id="137218" name="Rectangle 2"/>
          <p:cNvSpPr>
            <a:spLocks noGrp="1" noRot="1" noChangeAspect="1" noChangeArrowheads="1" noTextEdit="1"/>
          </p:cNvSpPr>
          <p:nvPr>
            <p:ph type="sldImg"/>
          </p:nvPr>
        </p:nvSpPr>
        <p:spPr>
          <a:xfrm>
            <a:off x="1152525" y="692150"/>
            <a:ext cx="4552950" cy="3416300"/>
          </a:xfrm>
          <a:ln/>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994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441C92-E9B5-4EED-B17B-CA4362AE08C5}" type="slidenum">
              <a:rPr lang="en-US"/>
              <a:pPr/>
              <a:t>115</a:t>
            </a:fld>
            <a:endParaRPr lang="en-US"/>
          </a:p>
        </p:txBody>
      </p:sp>
      <p:sp>
        <p:nvSpPr>
          <p:cNvPr id="120834" name="Rectangle 2"/>
          <p:cNvSpPr>
            <a:spLocks noGrp="1" noRot="1" noChangeAspect="1" noChangeArrowheads="1" noTextEdit="1"/>
          </p:cNvSpPr>
          <p:nvPr>
            <p:ph type="sldImg"/>
          </p:nvPr>
        </p:nvSpPr>
        <p:spPr>
          <a:xfrm>
            <a:off x="1152525" y="692150"/>
            <a:ext cx="4552950" cy="3416300"/>
          </a:xfrm>
          <a:ln/>
        </p:spPr>
      </p:sp>
      <p:sp>
        <p:nvSpPr>
          <p:cNvPr id="120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683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834F5-2CE7-4FCE-A429-1A7CAAF1413C}" type="slidenum">
              <a:rPr lang="en-US"/>
              <a:pPr/>
              <a:t>116</a:t>
            </a:fld>
            <a:endParaRPr lang="en-US"/>
          </a:p>
        </p:txBody>
      </p:sp>
      <p:sp>
        <p:nvSpPr>
          <p:cNvPr id="124930" name="Rectangle 2"/>
          <p:cNvSpPr>
            <a:spLocks noGrp="1" noRot="1" noChangeAspect="1" noChangeArrowheads="1" noTextEdit="1"/>
          </p:cNvSpPr>
          <p:nvPr>
            <p:ph type="sldImg"/>
          </p:nvPr>
        </p:nvSpPr>
        <p:spPr>
          <a:xfrm>
            <a:off x="1152525" y="692150"/>
            <a:ext cx="4552950" cy="3416300"/>
          </a:xfrm>
          <a:ln/>
        </p:spPr>
      </p:sp>
      <p:sp>
        <p:nvSpPr>
          <p:cNvPr id="124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386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834F5-2CE7-4FCE-A429-1A7CAAF1413C}" type="slidenum">
              <a:rPr lang="en-US"/>
              <a:pPr/>
              <a:t>117</a:t>
            </a:fld>
            <a:endParaRPr lang="en-US"/>
          </a:p>
        </p:txBody>
      </p:sp>
      <p:sp>
        <p:nvSpPr>
          <p:cNvPr id="124930" name="Rectangle 2"/>
          <p:cNvSpPr>
            <a:spLocks noGrp="1" noRot="1" noChangeAspect="1" noChangeArrowheads="1" noTextEdit="1"/>
          </p:cNvSpPr>
          <p:nvPr>
            <p:ph type="sldImg"/>
          </p:nvPr>
        </p:nvSpPr>
        <p:spPr>
          <a:xfrm>
            <a:off x="1152525" y="692150"/>
            <a:ext cx="4552950" cy="3416300"/>
          </a:xfrm>
          <a:ln/>
        </p:spPr>
      </p:sp>
      <p:sp>
        <p:nvSpPr>
          <p:cNvPr id="124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4096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834F5-2CE7-4FCE-A429-1A7CAAF1413C}" type="slidenum">
              <a:rPr lang="en-US"/>
              <a:pPr/>
              <a:t>118</a:t>
            </a:fld>
            <a:endParaRPr lang="en-US"/>
          </a:p>
        </p:txBody>
      </p:sp>
      <p:sp>
        <p:nvSpPr>
          <p:cNvPr id="124930" name="Rectangle 2"/>
          <p:cNvSpPr>
            <a:spLocks noGrp="1" noRot="1" noChangeAspect="1" noChangeArrowheads="1" noTextEdit="1"/>
          </p:cNvSpPr>
          <p:nvPr>
            <p:ph type="sldImg"/>
          </p:nvPr>
        </p:nvSpPr>
        <p:spPr>
          <a:xfrm>
            <a:off x="1152525" y="692150"/>
            <a:ext cx="4552950" cy="3416300"/>
          </a:xfrm>
          <a:ln/>
        </p:spPr>
      </p:sp>
      <p:sp>
        <p:nvSpPr>
          <p:cNvPr id="124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6995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D5A27-623C-4F0E-9870-F54EB9B68DFA}" type="slidenum">
              <a:rPr lang="en-US"/>
              <a:pPr/>
              <a:t>120</a:t>
            </a:fld>
            <a:endParaRPr lang="en-US"/>
          </a:p>
        </p:txBody>
      </p:sp>
      <p:sp>
        <p:nvSpPr>
          <p:cNvPr id="137218" name="Rectangle 2"/>
          <p:cNvSpPr>
            <a:spLocks noGrp="1" noRot="1" noChangeAspect="1" noChangeArrowheads="1" noTextEdit="1"/>
          </p:cNvSpPr>
          <p:nvPr>
            <p:ph type="sldImg"/>
          </p:nvPr>
        </p:nvSpPr>
        <p:spPr>
          <a:xfrm>
            <a:off x="1152525" y="692150"/>
            <a:ext cx="4552950" cy="3416300"/>
          </a:xfrm>
          <a:ln/>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6016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Tahoma" pitchFamily="34" charset="0"/>
                <a:ea typeface="MS PGothic" pitchFamily="34" charset="-128"/>
              </a:defRPr>
            </a:lvl1pPr>
            <a:lvl2pPr marL="742950" indent="-285750">
              <a:defRPr sz="2400">
                <a:solidFill>
                  <a:schemeClr val="tx1"/>
                </a:solidFill>
                <a:latin typeface="Tahoma" pitchFamily="34" charset="0"/>
                <a:ea typeface="MS PGothic" pitchFamily="34" charset="-128"/>
              </a:defRPr>
            </a:lvl2pPr>
            <a:lvl3pPr marL="1143000" indent="-228600">
              <a:defRPr sz="2400">
                <a:solidFill>
                  <a:schemeClr val="tx1"/>
                </a:solidFill>
                <a:latin typeface="Tahoma" pitchFamily="34" charset="0"/>
                <a:ea typeface="MS PGothic" pitchFamily="34" charset="-128"/>
              </a:defRPr>
            </a:lvl3pPr>
            <a:lvl4pPr marL="1600200" indent="-228600">
              <a:defRPr sz="2400">
                <a:solidFill>
                  <a:schemeClr val="tx1"/>
                </a:solidFill>
                <a:latin typeface="Tahoma" pitchFamily="34" charset="0"/>
                <a:ea typeface="MS PGothic" pitchFamily="34" charset="-128"/>
              </a:defRPr>
            </a:lvl4pPr>
            <a:lvl5pPr marL="2057400" indent="-22860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fld id="{887CB00B-2A30-4C19-86DE-3E96B1B37701}" type="slidenum">
              <a:rPr lang="en-US" sz="1200">
                <a:latin typeface="Arial" pitchFamily="34" charset="0"/>
              </a:rPr>
              <a:pPr/>
              <a:t>121</a:t>
            </a:fld>
            <a:endParaRPr lang="en-US" sz="1200">
              <a:latin typeface="Arial" pitchFamily="34" charset="0"/>
            </a:endParaRPr>
          </a:p>
        </p:txBody>
      </p:sp>
      <p:sp>
        <p:nvSpPr>
          <p:cNvPr id="154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54627" name="Rectangle 3"/>
          <p:cNvSpPr>
            <a:spLocks noGrp="1" noChangeArrowheads="1"/>
          </p:cNvSpPr>
          <p:nvPr>
            <p:ph type="body" idx="1"/>
          </p:nvPr>
        </p:nvSpPr>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2626623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2425D3-3439-404A-93A1-697D43ECE8AA}" type="slidenum">
              <a:rPr lang="en-IN" smtClean="0"/>
              <a:pPr/>
              <a:t>7</a:t>
            </a:fld>
            <a:endParaRPr lang="en-IN"/>
          </a:p>
        </p:txBody>
      </p:sp>
    </p:spTree>
    <p:extLst>
      <p:ext uri="{BB962C8B-B14F-4D97-AF65-F5344CB8AC3E}">
        <p14:creationId xmlns:p14="http://schemas.microsoft.com/office/powerpoint/2010/main" val="514801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D5A27-623C-4F0E-9870-F54EB9B68DFA}" type="slidenum">
              <a:rPr lang="en-US"/>
              <a:pPr/>
              <a:t>123</a:t>
            </a:fld>
            <a:endParaRPr lang="en-US"/>
          </a:p>
        </p:txBody>
      </p:sp>
      <p:sp>
        <p:nvSpPr>
          <p:cNvPr id="137218" name="Rectangle 2"/>
          <p:cNvSpPr>
            <a:spLocks noGrp="1" noRot="1" noChangeAspect="1" noChangeArrowheads="1" noTextEdit="1"/>
          </p:cNvSpPr>
          <p:nvPr>
            <p:ph type="sldImg"/>
          </p:nvPr>
        </p:nvSpPr>
        <p:spPr>
          <a:xfrm>
            <a:off x="1152525" y="692150"/>
            <a:ext cx="4552950" cy="3416300"/>
          </a:xfrm>
          <a:ln/>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8611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1E2D60-3022-4E71-A625-0EAD354BEC5E}" type="slidenum">
              <a:rPr lang="en-US"/>
              <a:pPr/>
              <a:t>124</a:t>
            </a:fld>
            <a:endParaRPr lang="en-US"/>
          </a:p>
        </p:txBody>
      </p:sp>
      <p:sp>
        <p:nvSpPr>
          <p:cNvPr id="138242" name="Rectangle 2"/>
          <p:cNvSpPr>
            <a:spLocks noGrp="1" noRot="1" noChangeAspect="1" noChangeArrowheads="1" noTextEdit="1"/>
          </p:cNvSpPr>
          <p:nvPr>
            <p:ph type="sldImg"/>
          </p:nvPr>
        </p:nvSpPr>
        <p:spPr>
          <a:xfrm>
            <a:off x="1152525" y="692150"/>
            <a:ext cx="4552950" cy="3416300"/>
          </a:xfrm>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5391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Tahoma" pitchFamily="34" charset="0"/>
                <a:ea typeface="MS PGothic" pitchFamily="34" charset="-128"/>
              </a:defRPr>
            </a:lvl1pPr>
            <a:lvl2pPr marL="742950" indent="-285750">
              <a:defRPr sz="2400">
                <a:solidFill>
                  <a:schemeClr val="tx1"/>
                </a:solidFill>
                <a:latin typeface="Tahoma" pitchFamily="34" charset="0"/>
                <a:ea typeface="MS PGothic" pitchFamily="34" charset="-128"/>
              </a:defRPr>
            </a:lvl2pPr>
            <a:lvl3pPr marL="1143000" indent="-228600">
              <a:defRPr sz="2400">
                <a:solidFill>
                  <a:schemeClr val="tx1"/>
                </a:solidFill>
                <a:latin typeface="Tahoma" pitchFamily="34" charset="0"/>
                <a:ea typeface="MS PGothic" pitchFamily="34" charset="-128"/>
              </a:defRPr>
            </a:lvl3pPr>
            <a:lvl4pPr marL="1600200" indent="-228600">
              <a:defRPr sz="2400">
                <a:solidFill>
                  <a:schemeClr val="tx1"/>
                </a:solidFill>
                <a:latin typeface="Tahoma" pitchFamily="34" charset="0"/>
                <a:ea typeface="MS PGothic" pitchFamily="34" charset="-128"/>
              </a:defRPr>
            </a:lvl4pPr>
            <a:lvl5pPr marL="2057400" indent="-22860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fld id="{887CB00B-2A30-4C19-86DE-3E96B1B37701}" type="slidenum">
              <a:rPr lang="en-US" sz="1200">
                <a:latin typeface="Arial" pitchFamily="34" charset="0"/>
              </a:rPr>
              <a:pPr/>
              <a:t>125</a:t>
            </a:fld>
            <a:endParaRPr lang="en-US" sz="1200">
              <a:latin typeface="Arial" pitchFamily="34" charset="0"/>
            </a:endParaRPr>
          </a:p>
        </p:txBody>
      </p:sp>
      <p:sp>
        <p:nvSpPr>
          <p:cNvPr id="154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54627" name="Rectangle 3"/>
          <p:cNvSpPr>
            <a:spLocks noGrp="1" noChangeArrowheads="1"/>
          </p:cNvSpPr>
          <p:nvPr>
            <p:ph type="body" idx="1"/>
          </p:nvPr>
        </p:nvSpPr>
        <p:spPr/>
        <p:txBody>
          <a:bodyPr/>
          <a:lstStyle/>
          <a:p>
            <a:pPr eaLnBrk="1" hangingPunct="1"/>
            <a:r>
              <a:rPr lang="en-US">
                <a:latin typeface="Arial" pitchFamily="34" charset="0"/>
              </a:rPr>
              <a:t>Still available: LIC, MIC, UIC, VIC</a:t>
            </a:r>
          </a:p>
        </p:txBody>
      </p:sp>
    </p:spTree>
    <p:extLst>
      <p:ext uri="{BB962C8B-B14F-4D97-AF65-F5344CB8AC3E}">
        <p14:creationId xmlns:p14="http://schemas.microsoft.com/office/powerpoint/2010/main" val="1736069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a:extLst>
              <a:ext uri="{FF2B5EF4-FFF2-40B4-BE49-F238E27FC236}">
                <a16:creationId xmlns:a16="http://schemas.microsoft.com/office/drawing/2014/main" id="{D726276E-82C5-71B7-84BB-D4A5DED4B2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a:extLst>
              <a:ext uri="{FF2B5EF4-FFF2-40B4-BE49-F238E27FC236}">
                <a16:creationId xmlns:a16="http://schemas.microsoft.com/office/drawing/2014/main" id="{0C11043A-3C20-7CD2-DD49-8EF3CDE8AF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3540" name="Slide Number Placeholder 3">
            <a:extLst>
              <a:ext uri="{FF2B5EF4-FFF2-40B4-BE49-F238E27FC236}">
                <a16:creationId xmlns:a16="http://schemas.microsoft.com/office/drawing/2014/main" id="{F4366AEF-2DAD-DAEC-82C7-3D1A2D6BEF0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F2BD5EF-D74C-4EA3-A49B-ABB27F175952}" type="slidenum">
              <a:rPr lang="en-US" altLang="en-US">
                <a:latin typeface="Calibri" panose="020F0502020204030204" pitchFamily="34" charset="0"/>
              </a:rPr>
              <a:pPr eaLnBrk="1" hangingPunct="1"/>
              <a:t>126</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7492C686-3345-990D-69A1-8F9C425E84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D02ECEE5-3E7D-01F4-0BC3-C586F9D562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4564" name="Slide Number Placeholder 3">
            <a:extLst>
              <a:ext uri="{FF2B5EF4-FFF2-40B4-BE49-F238E27FC236}">
                <a16:creationId xmlns:a16="http://schemas.microsoft.com/office/drawing/2014/main" id="{5279C515-0ED6-C2DF-6CED-D800455A877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DD92C1-4C61-4F68-AB54-CDF228857469}" type="slidenum">
              <a:rPr lang="en-US" altLang="en-US">
                <a:latin typeface="Calibri" panose="020F0502020204030204" pitchFamily="34" charset="0"/>
              </a:rPr>
              <a:pPr eaLnBrk="1" hangingPunct="1"/>
              <a:t>127</a:t>
            </a:fld>
            <a:endParaRPr lang="en-US" altLang="en-US">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24674167-6871-4214-BBAB-9EFAE49BA777}" type="datetime1">
              <a:rPr lang="en-US" smtClean="0"/>
              <a:t>9/18/2024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156</a:t>
            </a:fld>
            <a:endParaRPr lang="en-US"/>
          </a:p>
        </p:txBody>
      </p:sp>
    </p:spTree>
    <p:extLst>
      <p:ext uri="{BB962C8B-B14F-4D97-AF65-F5344CB8AC3E}">
        <p14:creationId xmlns:p14="http://schemas.microsoft.com/office/powerpoint/2010/main" val="363745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Fuv</a:t>
            </a:r>
            <a:r>
              <a:rPr lang="en-US"/>
              <a:t> Calculation_  See Column First:  18 Column: 4 * -3 *-2=+ 24 Similarly , 20 is center value..</a:t>
            </a:r>
          </a:p>
          <a:p>
            <a:r>
              <a:rPr lang="en-US"/>
              <a:t>19 Column : 2*-3*-1=+ 6</a:t>
            </a:r>
          </a:p>
          <a:p>
            <a:r>
              <a:rPr lang="en-US"/>
              <a:t>20 Column: 0</a:t>
            </a:r>
          </a:p>
          <a:p>
            <a:r>
              <a:rPr lang="en-US"/>
              <a:t>21 Column: 0*-3*1= 0   Now Add All= 24+6=30 Similarly Do for All…</a:t>
            </a:r>
            <a:endParaRPr lang="en-IN"/>
          </a:p>
        </p:txBody>
      </p:sp>
      <p:sp>
        <p:nvSpPr>
          <p:cNvPr id="4" name="Date Placeholder 3"/>
          <p:cNvSpPr>
            <a:spLocks noGrp="1"/>
          </p:cNvSpPr>
          <p:nvPr>
            <p:ph type="dt" idx="1"/>
          </p:nvPr>
        </p:nvSpPr>
        <p:spPr/>
        <p:txBody>
          <a:bodyPr/>
          <a:lstStyle/>
          <a:p>
            <a:fld id="{24674167-6871-4214-BBAB-9EFAE49BA777}" type="datetime1">
              <a:rPr lang="en-US" smtClean="0"/>
              <a:t>9/18/2024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40</a:t>
            </a:fld>
            <a:endParaRPr lang="en-US"/>
          </a:p>
        </p:txBody>
      </p:sp>
    </p:spTree>
    <p:extLst>
      <p:ext uri="{BB962C8B-B14F-4D97-AF65-F5344CB8AC3E}">
        <p14:creationId xmlns:p14="http://schemas.microsoft.com/office/powerpoint/2010/main" val="401119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Whenever Probability of Success is Very Small we use Poisson Distribution, It is a Discrete Distribution</a:t>
            </a:r>
            <a:endParaRPr lang="en-IN"/>
          </a:p>
        </p:txBody>
      </p:sp>
      <p:sp>
        <p:nvSpPr>
          <p:cNvPr id="4" name="Date Placeholder 3"/>
          <p:cNvSpPr>
            <a:spLocks noGrp="1"/>
          </p:cNvSpPr>
          <p:nvPr>
            <p:ph type="dt" idx="1"/>
          </p:nvPr>
        </p:nvSpPr>
        <p:spPr/>
        <p:txBody>
          <a:bodyPr/>
          <a:lstStyle/>
          <a:p>
            <a:fld id="{24674167-6871-4214-BBAB-9EFAE49BA777}" type="datetime1">
              <a:rPr lang="en-US" smtClean="0"/>
              <a:t>9/18/2024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85</a:t>
            </a:fld>
            <a:endParaRPr lang="en-US"/>
          </a:p>
        </p:txBody>
      </p:sp>
    </p:spTree>
    <p:extLst>
      <p:ext uri="{BB962C8B-B14F-4D97-AF65-F5344CB8AC3E}">
        <p14:creationId xmlns:p14="http://schemas.microsoft.com/office/powerpoint/2010/main" val="287874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a:solidFill>
                  <a:srgbClr val="5F6368"/>
                </a:solidFill>
                <a:effectLst/>
                <a:latin typeface="arial" panose="020B0604020202020204" pitchFamily="34" charset="0"/>
              </a:rPr>
              <a:t>Lambda</a:t>
            </a:r>
            <a:r>
              <a:rPr lang="en-IN" b="0" i="0">
                <a:solidFill>
                  <a:srgbClr val="4D5156"/>
                </a:solidFill>
                <a:effectLst/>
                <a:latin typeface="arial" panose="020B0604020202020204" pitchFamily="34" charset="0"/>
              </a:rPr>
              <a:t> = Mean Which is constant…</a:t>
            </a:r>
            <a:endParaRPr lang="en-IN"/>
          </a:p>
        </p:txBody>
      </p:sp>
      <p:sp>
        <p:nvSpPr>
          <p:cNvPr id="4" name="Date Placeholder 3"/>
          <p:cNvSpPr>
            <a:spLocks noGrp="1"/>
          </p:cNvSpPr>
          <p:nvPr>
            <p:ph type="dt" idx="1"/>
          </p:nvPr>
        </p:nvSpPr>
        <p:spPr/>
        <p:txBody>
          <a:bodyPr/>
          <a:lstStyle/>
          <a:p>
            <a:fld id="{24674167-6871-4214-BBAB-9EFAE49BA777}" type="datetime1">
              <a:rPr lang="en-US" smtClean="0"/>
              <a:t>9/18/2024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86</a:t>
            </a:fld>
            <a:endParaRPr lang="en-US"/>
          </a:p>
        </p:txBody>
      </p:sp>
    </p:spTree>
    <p:extLst>
      <p:ext uri="{BB962C8B-B14F-4D97-AF65-F5344CB8AC3E}">
        <p14:creationId xmlns:p14="http://schemas.microsoft.com/office/powerpoint/2010/main" val="4075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D5156"/>
                </a:solidFill>
                <a:effectLst/>
                <a:latin typeface="arial" panose="020B0604020202020204" pitchFamily="34" charset="0"/>
              </a:rPr>
              <a:t>(The value of </a:t>
            </a:r>
            <a:r>
              <a:rPr lang="en-US" b="1" i="0">
                <a:solidFill>
                  <a:srgbClr val="5F6368"/>
                </a:solidFill>
                <a:effectLst/>
                <a:latin typeface="arial" panose="020B0604020202020204" pitchFamily="34" charset="0"/>
              </a:rPr>
              <a:t>1.92 is one-half the 95% critical value for a χ</a:t>
            </a:r>
            <a:r>
              <a:rPr lang="en-US" b="1" i="0" baseline="30000">
                <a:solidFill>
                  <a:srgbClr val="5F6368"/>
                </a:solidFill>
                <a:effectLst/>
                <a:latin typeface="arial" panose="020B0604020202020204" pitchFamily="34" charset="0"/>
              </a:rPr>
              <a:t>2</a:t>
            </a:r>
            <a:r>
              <a:rPr lang="en-US" b="1" i="0">
                <a:solidFill>
                  <a:srgbClr val="5F6368"/>
                </a:solidFill>
                <a:effectLst/>
                <a:latin typeface="arial" panose="020B0604020202020204" pitchFamily="34" charset="0"/>
              </a:rPr>
              <a:t> (pronounced Chi-squared) distribution with one degree of freedom</a:t>
            </a:r>
            <a:r>
              <a:rPr lang="en-US" b="0" i="0">
                <a:solidFill>
                  <a:srgbClr val="4D5156"/>
                </a:solidFill>
                <a:effectLst/>
                <a:latin typeface="arial" panose="020B0604020202020204" pitchFamily="34" charset="0"/>
              </a:rPr>
              <a:t>).</a:t>
            </a:r>
          </a:p>
          <a:p>
            <a:r>
              <a:rPr lang="en-US" b="0" i="0">
                <a:solidFill>
                  <a:srgbClr val="202124"/>
                </a:solidFill>
                <a:effectLst/>
                <a:latin typeface="arial" panose="020B0604020202020204" pitchFamily="34" charset="0"/>
              </a:rPr>
              <a:t>A LR of 2 * only </a:t>
            </a:r>
            <a:r>
              <a:rPr lang="en-US" b="1" i="0">
                <a:solidFill>
                  <a:srgbClr val="202124"/>
                </a:solidFill>
                <a:effectLst/>
                <a:latin typeface="arial" panose="020B0604020202020204" pitchFamily="34" charset="0"/>
              </a:rPr>
              <a:t>increases the probability a small amount</a:t>
            </a:r>
            <a:r>
              <a:rPr lang="en-US" b="0" i="0">
                <a:solidFill>
                  <a:srgbClr val="202124"/>
                </a:solidFill>
                <a:effectLst/>
                <a:latin typeface="arial" panose="020B0604020202020204" pitchFamily="34" charset="0"/>
              </a:rPr>
              <a:t>. A relatively low likelihood ratio (0.1) will significantly decrease the probability of a disease, given a negative test. A LR of 1.0 means that the test is not capable of changing the post-test probability either up or down and so the test is not worth doing!</a:t>
            </a:r>
            <a:endParaRPr lang="en-IN"/>
          </a:p>
        </p:txBody>
      </p:sp>
      <p:sp>
        <p:nvSpPr>
          <p:cNvPr id="4" name="Date Placeholder 3"/>
          <p:cNvSpPr>
            <a:spLocks noGrp="1"/>
          </p:cNvSpPr>
          <p:nvPr>
            <p:ph type="dt" idx="1"/>
          </p:nvPr>
        </p:nvSpPr>
        <p:spPr/>
        <p:txBody>
          <a:bodyPr/>
          <a:lstStyle/>
          <a:p>
            <a:fld id="{24674167-6871-4214-BBAB-9EFAE49BA777}" type="datetime1">
              <a:rPr lang="en-US" smtClean="0"/>
              <a:t>9/18/2024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93</a:t>
            </a:fld>
            <a:endParaRPr lang="en-US"/>
          </a:p>
        </p:txBody>
      </p:sp>
    </p:spTree>
    <p:extLst>
      <p:ext uri="{BB962C8B-B14F-4D97-AF65-F5344CB8AC3E}">
        <p14:creationId xmlns:p14="http://schemas.microsoft.com/office/powerpoint/2010/main" val="334360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EC02D-909F-4120-B269-7CC7A24CB0B9}" type="slidenum">
              <a:rPr lang="en-US"/>
              <a:pPr/>
              <a:t>95</a:t>
            </a:fld>
            <a:endParaRPr lang="en-US"/>
          </a:p>
        </p:txBody>
      </p:sp>
      <p:sp>
        <p:nvSpPr>
          <p:cNvPr id="111618" name="Rectangle 2"/>
          <p:cNvSpPr>
            <a:spLocks noGrp="1" noRot="1" noChangeAspect="1" noChangeArrowheads="1" noTextEdit="1"/>
          </p:cNvSpPr>
          <p:nvPr>
            <p:ph type="sldImg"/>
          </p:nvPr>
        </p:nvSpPr>
        <p:spPr>
          <a:xfrm>
            <a:off x="1152525" y="692150"/>
            <a:ext cx="4552950" cy="3416300"/>
          </a:xfrm>
          <a:ln/>
        </p:spPr>
      </p:sp>
      <p:sp>
        <p:nvSpPr>
          <p:cNvPr id="111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655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BDAA75-76CD-4AD7-833A-CDD52AA5007E}" type="slidenum">
              <a:rPr lang="en-US"/>
              <a:pPr/>
              <a:t>96</a:t>
            </a:fld>
            <a:endParaRPr lang="en-US"/>
          </a:p>
        </p:txBody>
      </p:sp>
      <p:sp>
        <p:nvSpPr>
          <p:cNvPr id="113666" name="Rectangle 2"/>
          <p:cNvSpPr>
            <a:spLocks noGrp="1" noRot="1" noChangeAspect="1" noChangeArrowheads="1" noTextEdit="1"/>
          </p:cNvSpPr>
          <p:nvPr>
            <p:ph type="sldImg"/>
          </p:nvPr>
        </p:nvSpPr>
        <p:spPr>
          <a:xfrm>
            <a:off x="1152525" y="692150"/>
            <a:ext cx="4552950" cy="3416300"/>
          </a:xfrm>
          <a:ln/>
        </p:spPr>
      </p:sp>
      <p:sp>
        <p:nvSpPr>
          <p:cNvPr id="113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2933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EA5F83C-97C0-408B-87A1-4853ABB4E2CE}" type="datetime1">
              <a:rPr lang="en-US" smtClean="0"/>
              <a:t>9/18/2024</a:t>
            </a:fld>
            <a:endParaRPr lang="en-US"/>
          </a:p>
        </p:txBody>
      </p:sp>
      <p:sp>
        <p:nvSpPr>
          <p:cNvPr id="5" name="Footer Placeholder 4"/>
          <p:cNvSpPr>
            <a:spLocks noGrp="1"/>
          </p:cNvSpPr>
          <p:nvPr>
            <p:ph type="ftr" sz="quarter" idx="11"/>
          </p:nvPr>
        </p:nvSpPr>
        <p:spPr/>
        <p:txBody>
          <a:bodyPr/>
          <a:lstStyle/>
          <a:p>
            <a:r>
              <a:rPr lang="de-DE"/>
              <a:t>SOVERS SINGH BISHT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50401C-3776-4031-B269-A5AE3E51EDB9}" type="datetime1">
              <a:rPr lang="en-US" smtClean="0"/>
              <a:t>9/18/2024</a:t>
            </a:fld>
            <a:endParaRPr lang="en-US"/>
          </a:p>
        </p:txBody>
      </p:sp>
      <p:sp>
        <p:nvSpPr>
          <p:cNvPr id="5" name="Footer Placeholder 4"/>
          <p:cNvSpPr>
            <a:spLocks noGrp="1"/>
          </p:cNvSpPr>
          <p:nvPr>
            <p:ph type="ftr" sz="quarter" idx="11"/>
          </p:nvPr>
        </p:nvSpPr>
        <p:spPr/>
        <p:txBody>
          <a:bodyPr/>
          <a:lstStyle/>
          <a:p>
            <a:r>
              <a:rPr lang="de-DE"/>
              <a:t>SOVERS SINGH BISHT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26EE32-4CBC-48B5-AF7A-AB6D6D4F7503}" type="datetime1">
              <a:rPr lang="en-US" smtClean="0"/>
              <a:t>9/18/2024</a:t>
            </a:fld>
            <a:endParaRPr lang="en-US"/>
          </a:p>
        </p:txBody>
      </p:sp>
      <p:sp>
        <p:nvSpPr>
          <p:cNvPr id="5" name="Footer Placeholder 4"/>
          <p:cNvSpPr>
            <a:spLocks noGrp="1"/>
          </p:cNvSpPr>
          <p:nvPr>
            <p:ph type="ftr" sz="quarter" idx="11"/>
          </p:nvPr>
        </p:nvSpPr>
        <p:spPr/>
        <p:txBody>
          <a:bodyPr/>
          <a:lstStyle/>
          <a:p>
            <a:r>
              <a:rPr lang="de-DE"/>
              <a:t>SOVERS SINGH BISHT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B140C-B7F4-4BA5-8DC7-6D36782A1344}" type="datetime1">
              <a:rPr lang="en-US" smtClean="0"/>
              <a:t>9/18/2024</a:t>
            </a:fld>
            <a:endParaRPr lang="en-US"/>
          </a:p>
        </p:txBody>
      </p:sp>
      <p:sp>
        <p:nvSpPr>
          <p:cNvPr id="5" name="Footer Placeholder 4"/>
          <p:cNvSpPr>
            <a:spLocks noGrp="1"/>
          </p:cNvSpPr>
          <p:nvPr>
            <p:ph type="ftr" sz="quarter" idx="11"/>
          </p:nvPr>
        </p:nvSpPr>
        <p:spPr/>
        <p:txBody>
          <a:bodyPr/>
          <a:lstStyle/>
          <a:p>
            <a:r>
              <a:rPr lang="de-DE"/>
              <a:t>SOVERS SINGH BISHT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a:solidFill>
                  <a:schemeClr val="dk1"/>
                </a:solidFill>
                <a:latin typeface="+mn-lt"/>
                <a:ea typeface="+mn-ea"/>
                <a:cs typeface="+mn-cs"/>
              </a:rPr>
              <a:t>THE CONCEPT LEARNING TASK </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E2E7A2-6507-4D07-BBA4-4BD453FB6BAF}" type="datetime1">
              <a:rPr lang="en-US" smtClean="0"/>
              <a:t>9/18/2024</a:t>
            </a:fld>
            <a:endParaRPr lang="en-US"/>
          </a:p>
        </p:txBody>
      </p:sp>
      <p:sp>
        <p:nvSpPr>
          <p:cNvPr id="5" name="Footer Placeholder 4"/>
          <p:cNvSpPr>
            <a:spLocks noGrp="1"/>
          </p:cNvSpPr>
          <p:nvPr>
            <p:ph type="ftr" sz="quarter" idx="11"/>
          </p:nvPr>
        </p:nvSpPr>
        <p:spPr/>
        <p:txBody>
          <a:bodyPr/>
          <a:lstStyle/>
          <a:p>
            <a:r>
              <a:rPr lang="de-DE"/>
              <a:t>SOVERS SINGH BISHT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57755A-BA88-48D7-B444-AFDF2F15896A}" type="datetime1">
              <a:rPr lang="en-US" smtClean="0"/>
              <a:t>9/18/2024</a:t>
            </a:fld>
            <a:endParaRPr lang="en-US"/>
          </a:p>
        </p:txBody>
      </p:sp>
      <p:sp>
        <p:nvSpPr>
          <p:cNvPr id="6" name="Footer Placeholder 5"/>
          <p:cNvSpPr>
            <a:spLocks noGrp="1"/>
          </p:cNvSpPr>
          <p:nvPr>
            <p:ph type="ftr" sz="quarter" idx="11"/>
          </p:nvPr>
        </p:nvSpPr>
        <p:spPr/>
        <p:txBody>
          <a:bodyPr/>
          <a:lstStyle/>
          <a:p>
            <a:r>
              <a:rPr lang="de-DE"/>
              <a:t>SOVERS SINGH BISHT</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C611FE-70E7-4CBD-AD3B-6D48F556F69D}" type="datetime1">
              <a:rPr lang="en-US" smtClean="0"/>
              <a:t>9/18/2024</a:t>
            </a:fld>
            <a:endParaRPr lang="en-US"/>
          </a:p>
        </p:txBody>
      </p:sp>
      <p:sp>
        <p:nvSpPr>
          <p:cNvPr id="8" name="Footer Placeholder 7"/>
          <p:cNvSpPr>
            <a:spLocks noGrp="1"/>
          </p:cNvSpPr>
          <p:nvPr>
            <p:ph type="ftr" sz="quarter" idx="11"/>
          </p:nvPr>
        </p:nvSpPr>
        <p:spPr/>
        <p:txBody>
          <a:bodyPr/>
          <a:lstStyle/>
          <a:p>
            <a:r>
              <a:rPr lang="de-DE"/>
              <a:t>SOVERS SINGH BISHT</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ABB678-360A-498D-A630-13B1440B2EDB}" type="datetime1">
              <a:rPr lang="en-US" smtClean="0"/>
              <a:t>9/18/2024</a:t>
            </a:fld>
            <a:endParaRPr lang="en-US"/>
          </a:p>
        </p:txBody>
      </p:sp>
      <p:sp>
        <p:nvSpPr>
          <p:cNvPr id="4" name="Footer Placeholder 3"/>
          <p:cNvSpPr>
            <a:spLocks noGrp="1"/>
          </p:cNvSpPr>
          <p:nvPr>
            <p:ph type="ftr" sz="quarter" idx="11"/>
          </p:nvPr>
        </p:nvSpPr>
        <p:spPr/>
        <p:txBody>
          <a:bodyPr/>
          <a:lstStyle/>
          <a:p>
            <a:r>
              <a:rPr lang="de-DE"/>
              <a:t>SOVERS SINGH BISHT</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45841-E5EF-4221-9E88-924BE91E951A}" type="datetime1">
              <a:rPr lang="en-US" smtClean="0"/>
              <a:t>9/18/2024</a:t>
            </a:fld>
            <a:endParaRPr lang="en-US"/>
          </a:p>
        </p:txBody>
      </p:sp>
      <p:sp>
        <p:nvSpPr>
          <p:cNvPr id="3" name="Footer Placeholder 2"/>
          <p:cNvSpPr>
            <a:spLocks noGrp="1"/>
          </p:cNvSpPr>
          <p:nvPr>
            <p:ph type="ftr" sz="quarter" idx="11"/>
          </p:nvPr>
        </p:nvSpPr>
        <p:spPr/>
        <p:txBody>
          <a:bodyPr/>
          <a:lstStyle/>
          <a:p>
            <a:r>
              <a:rPr lang="de-DE"/>
              <a:t>SOVERS SINGH BISHT</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a:solidFill>
                  <a:schemeClr val="dk1"/>
                </a:solidFill>
                <a:latin typeface="+mn-lt"/>
                <a:ea typeface="+mn-ea"/>
                <a:cs typeface="+mn-cs"/>
              </a:rPr>
              <a:t>CONTENT</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4AA2CC-2485-40B3-A235-866FDEB2FBB7}" type="datetime1">
              <a:rPr lang="en-US" smtClean="0"/>
              <a:t>9/18/2024</a:t>
            </a:fld>
            <a:endParaRPr lang="en-US"/>
          </a:p>
        </p:txBody>
      </p:sp>
      <p:sp>
        <p:nvSpPr>
          <p:cNvPr id="6" name="Footer Placeholder 5"/>
          <p:cNvSpPr>
            <a:spLocks noGrp="1"/>
          </p:cNvSpPr>
          <p:nvPr>
            <p:ph type="ftr" sz="quarter" idx="11"/>
          </p:nvPr>
        </p:nvSpPr>
        <p:spPr/>
        <p:txBody>
          <a:bodyPr/>
          <a:lstStyle/>
          <a:p>
            <a:r>
              <a:rPr lang="de-DE"/>
              <a:t>SOVERS SINGH BISHT</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3C8E1D-D029-4D35-BB91-3AA8FCE0ABE3}" type="datetime1">
              <a:rPr lang="en-US" smtClean="0"/>
              <a:t>9/18/2024</a:t>
            </a:fld>
            <a:endParaRPr lang="en-US"/>
          </a:p>
        </p:txBody>
      </p:sp>
      <p:sp>
        <p:nvSpPr>
          <p:cNvPr id="6" name="Footer Placeholder 5"/>
          <p:cNvSpPr>
            <a:spLocks noGrp="1"/>
          </p:cNvSpPr>
          <p:nvPr>
            <p:ph type="ftr" sz="quarter" idx="11"/>
          </p:nvPr>
        </p:nvSpPr>
        <p:spPr/>
        <p:txBody>
          <a:bodyPr/>
          <a:lstStyle/>
          <a:p>
            <a:r>
              <a:rPr lang="de-DE"/>
              <a:t>SOVERS SINGH BISHT</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253A1-70CF-4862-946E-5EEE085A1F07}" type="datetime1">
              <a:rPr lang="en-US" smtClean="0"/>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SOVERS SINGH BISHT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65VOWavG5X4" TargetMode="External"/><Relationship Id="rId13" Type="http://schemas.openxmlformats.org/officeDocument/2006/relationships/hyperlink" Target="https://www.youtube.com/watch?v=e8Yw4alG16Q" TargetMode="External"/><Relationship Id="rId3" Type="http://schemas.openxmlformats.org/officeDocument/2006/relationships/hyperlink" Target="https://www.youtube.com/watch?v=iz-PtN2aVbI" TargetMode="External"/><Relationship Id="rId7" Type="http://schemas.openxmlformats.org/officeDocument/2006/relationships/hyperlink" Target="https://www.youtube.com/watch?v=rPBFvvw2OM4" TargetMode="External"/><Relationship Id="rId12" Type="http://schemas.openxmlformats.org/officeDocument/2006/relationships/hyperlink" Target="https://www.youtube.com/watch?v=O6cUkdQeLUQ" TargetMode="External"/><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hyperlink" Target="https://www.youtube.com/watch?v=5bHpPQ6_OU4" TargetMode="External"/><Relationship Id="rId1" Type="http://schemas.openxmlformats.org/officeDocument/2006/relationships/themeOverride" Target="../theme/themeOverride1.xml"/><Relationship Id="rId6" Type="http://schemas.openxmlformats.org/officeDocument/2006/relationships/hyperlink" Target="https://www.youtube.com/watch?v=yW-AC4XTchc" TargetMode="External"/><Relationship Id="rId11" Type="http://schemas.openxmlformats.org/officeDocument/2006/relationships/hyperlink" Target="https://www.youtube.com/watch?v=3UmyHed0iYE" TargetMode="External"/><Relationship Id="rId5" Type="http://schemas.openxmlformats.org/officeDocument/2006/relationships/hyperlink" Target="https://www.youtube.com/watch?v=X0Tuq1qQdKQ" TargetMode="External"/><Relationship Id="rId15" Type="http://schemas.openxmlformats.org/officeDocument/2006/relationships/hyperlink" Target="https://www.youtube.com/watch?v=-o3AxdVcUtQ" TargetMode="External"/><Relationship Id="rId10" Type="http://schemas.openxmlformats.org/officeDocument/2006/relationships/hyperlink" Target="https://www.youtube.com/watch?v=zM4VZR0px8E" TargetMode="External"/><Relationship Id="rId4" Type="http://schemas.openxmlformats.org/officeDocument/2006/relationships/hyperlink" Target="https://www.youtube.com/watch?v=laxbM4C0Yys" TargetMode="External"/><Relationship Id="rId9" Type="http://schemas.openxmlformats.org/officeDocument/2006/relationships/hyperlink" Target="https://www.youtube.com/watch?v=sKrDYxQ9vTU" TargetMode="External"/><Relationship Id="rId14" Type="http://schemas.openxmlformats.org/officeDocument/2006/relationships/hyperlink" Target="https://www.youtube.com/watch?v=0cSFjaXMHp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6.emf"/></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7.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8.wmf"/></Relationships>
</file>

<file path=ppt/slides/_rels/slide10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80.emf"/></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81.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82.wmf"/></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1.bin"/><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84.wmf"/><Relationship Id="rId5" Type="http://schemas.openxmlformats.org/officeDocument/2006/relationships/oleObject" Target="../embeddings/oleObject12.bin"/><Relationship Id="rId4" Type="http://schemas.openxmlformats.org/officeDocument/2006/relationships/image" Target="../media/image83.w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13.bin"/><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80.emf"/></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88.wmf"/></Relationships>
</file>

<file path=ppt/slides/_rels/slide1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5.bin"/><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0.wmf"/><Relationship Id="rId5" Type="http://schemas.openxmlformats.org/officeDocument/2006/relationships/oleObject" Target="../embeddings/oleObject16.bin"/><Relationship Id="rId4" Type="http://schemas.openxmlformats.org/officeDocument/2006/relationships/image" Target="../media/image89.wmf"/></Relationships>
</file>

<file path=ppt/slides/_rels/slide11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3.w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94.wmf"/><Relationship Id="rId4" Type="http://schemas.openxmlformats.org/officeDocument/2006/relationships/oleObject" Target="../embeddings/oleObject18.bin"/></Relationships>
</file>

<file path=ppt/slides/_rels/slide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95.w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4.png"/><Relationship Id="rId4" Type="http://schemas.openxmlformats.org/officeDocument/2006/relationships/customXml" Target="../ink/ink1.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customXml" Target="../ink/ink8.xml"/><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21.png"/><Relationship Id="rId17" Type="http://schemas.openxmlformats.org/officeDocument/2006/relationships/image" Target="../media/image6.png"/><Relationship Id="rId2" Type="http://schemas.openxmlformats.org/officeDocument/2006/relationships/image" Target="../media/image116.png"/><Relationship Id="rId16"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customXml" Target="../ink/ink6.xml"/><Relationship Id="rId14" Type="http://schemas.openxmlformats.org/officeDocument/2006/relationships/image" Target="../media/image122.png"/></Relationships>
</file>

<file path=ppt/slides/_rels/slide1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6.png"/><Relationship Id="rId4" Type="http://schemas.openxmlformats.org/officeDocument/2006/relationships/customXml" Target="../ink/ink10.xml"/></Relationships>
</file>

<file path=ppt/slides/_rels/slide1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6.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customXml" Target="../ink/ink12.xml"/><Relationship Id="rId4" Type="http://schemas.openxmlformats.org/officeDocument/2006/relationships/image" Target="../media/image130.png"/></Relationships>
</file>

<file path=ppt/slides/_rels/slide15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3.png"/></Relationships>
</file>

<file path=ppt/slides/_rels/slide152.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7.png"/><Relationship Id="rId12" Type="http://schemas.openxmlformats.org/officeDocument/2006/relationships/customXml" Target="../ink/ink18.xm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139.png"/><Relationship Id="rId5" Type="http://schemas.openxmlformats.org/officeDocument/2006/relationships/image" Target="../media/image136.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38.png"/><Relationship Id="rId14" Type="http://schemas.openxmlformats.org/officeDocument/2006/relationships/image" Target="../media/image6.png"/></Relationships>
</file>

<file path=ppt/slides/_rels/slide1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44.png"/></Relationships>
</file>

<file path=ppt/slides/_rels/slide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customXml" Target="../ink/ink25.xml"/><Relationship Id="rId18" Type="http://schemas.openxmlformats.org/officeDocument/2006/relationships/image" Target="../media/image155.png"/><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image" Target="../media/image152.png"/><Relationship Id="rId17" Type="http://schemas.openxmlformats.org/officeDocument/2006/relationships/customXml" Target="../ink/ink27.xml"/><Relationship Id="rId2" Type="http://schemas.openxmlformats.org/officeDocument/2006/relationships/image" Target="../media/image147.wmf"/><Relationship Id="rId16"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151.png"/><Relationship Id="rId19" Type="http://schemas.openxmlformats.org/officeDocument/2006/relationships/image" Target="../media/image6.png"/><Relationship Id="rId4" Type="http://schemas.openxmlformats.org/officeDocument/2006/relationships/image" Target="../media/image148.png"/><Relationship Id="rId9" Type="http://schemas.openxmlformats.org/officeDocument/2006/relationships/customXml" Target="../ink/ink23.xml"/><Relationship Id="rId14"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61.png"/></Relationships>
</file>

<file path=ppt/slides/_rels/slide1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customXml" Target="../ink/ink29.xml"/><Relationship Id="rId4" Type="http://schemas.openxmlformats.org/officeDocument/2006/relationships/image" Target="../media/image169.png"/><Relationship Id="rId9" Type="http://schemas.openxmlformats.org/officeDocument/2006/relationships/image" Target="../media/image6.png"/></Relationships>
</file>

<file path=ppt/slides/_rels/slide166.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customXml" Target="../ink/ink36.xml"/><Relationship Id="rId18" Type="http://schemas.openxmlformats.org/officeDocument/2006/relationships/image" Target="../media/image180.png"/><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177.png"/><Relationship Id="rId17" Type="http://schemas.openxmlformats.org/officeDocument/2006/relationships/customXml" Target="../ink/ink38.xml"/><Relationship Id="rId2" Type="http://schemas.openxmlformats.org/officeDocument/2006/relationships/image" Target="../media/image172.wmf"/><Relationship Id="rId16"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customXml" Target="../ink/ink35.xml"/><Relationship Id="rId5" Type="http://schemas.openxmlformats.org/officeDocument/2006/relationships/customXml" Target="../ink/ink32.xml"/><Relationship Id="rId15" Type="http://schemas.openxmlformats.org/officeDocument/2006/relationships/customXml" Target="../ink/ink37.xml"/><Relationship Id="rId10" Type="http://schemas.openxmlformats.org/officeDocument/2006/relationships/image" Target="../media/image176.png"/><Relationship Id="rId19" Type="http://schemas.openxmlformats.org/officeDocument/2006/relationships/image" Target="../media/image6.png"/><Relationship Id="rId4" Type="http://schemas.openxmlformats.org/officeDocument/2006/relationships/image" Target="../media/image173.png"/><Relationship Id="rId9" Type="http://schemas.openxmlformats.org/officeDocument/2006/relationships/customXml" Target="../ink/ink34.xml"/><Relationship Id="rId14" Type="http://schemas.openxmlformats.org/officeDocument/2006/relationships/image" Target="../media/image178.png"/></Relationships>
</file>

<file path=ppt/slides/_rels/slide167.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6.png"/><Relationship Id="rId3" Type="http://schemas.openxmlformats.org/officeDocument/2006/relationships/customXml" Target="../ink/ink39.xml"/><Relationship Id="rId7" Type="http://schemas.openxmlformats.org/officeDocument/2006/relationships/customXml" Target="../ink/ink41.xml"/><Relationship Id="rId12" Type="http://schemas.openxmlformats.org/officeDocument/2006/relationships/image" Target="../media/image186.png"/><Relationship Id="rId2" Type="http://schemas.openxmlformats.org/officeDocument/2006/relationships/image" Target="../media/image181.wmf"/><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customXml" Target="../ink/ink43.xml"/><Relationship Id="rId5" Type="http://schemas.openxmlformats.org/officeDocument/2006/relationships/customXml" Target="../ink/ink40.xml"/><Relationship Id="rId10" Type="http://schemas.openxmlformats.org/officeDocument/2006/relationships/image" Target="../media/image185.png"/><Relationship Id="rId4" Type="http://schemas.openxmlformats.org/officeDocument/2006/relationships/image" Target="../media/image182.png"/><Relationship Id="rId9" Type="http://schemas.openxmlformats.org/officeDocument/2006/relationships/customXml" Target="../ink/ink42.xml"/></Relationships>
</file>

<file path=ppt/slides/_rels/slide168.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8.png"/></Relationships>
</file>

<file path=ppt/slides/_rels/slide169.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1.w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93.png"/></Relationships>
</file>

<file path=ppt/slides/_rels/slide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customXml" Target="../ink/ink47.xml"/><Relationship Id="rId4" Type="http://schemas.openxmlformats.org/officeDocument/2006/relationships/image" Target="../media/image196.png"/><Relationship Id="rId9" Type="http://schemas.openxmlformats.org/officeDocument/2006/relationships/image" Target="../media/image6.png"/></Relationships>
</file>

<file path=ppt/slides/_rels/slide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9.w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6.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w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hyperlink" Target="https://www.youtube.com/watch?v=laxbM4C0Yys" TargetMode="External"/><Relationship Id="rId2" Type="http://schemas.openxmlformats.org/officeDocument/2006/relationships/hyperlink" Target="https://www.youtube.com/watch?v=iz-PtN2aVbI"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hyperlink" Target="https://www.youtube.com/watch?v=X0Tuq1qQdKQ"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2.jpeg"/></Relationships>
</file>

<file path=ppt/slides/_rels/slide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3.jpeg"/></Relationships>
</file>

<file path=ppt/slides/_rels/slide1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4.jpeg"/></Relationships>
</file>

<file path=ppt/slides/_rels/slide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5.jpeg"/></Relationships>
</file>

<file path=ppt/slides/_rels/slide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mitpress.mit.edu/contributors/brian-mac-namee" TargetMode="External"/><Relationship Id="rId2" Type="http://schemas.openxmlformats.org/officeDocument/2006/relationships/hyperlink" Target="https://mitpress.mit.edu/contributors/john-d-kelleher"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mitpress.mit.edu/contributors/aoife-darc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oracle.com/in/data-science/what-is-data-science/"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Excel_Worksheet_4EEBA1FD.xlsx"/><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66.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67.wmf"/><Relationship Id="rId7" Type="http://schemas.openxmlformats.org/officeDocument/2006/relationships/image" Target="../media/image69.w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6.png"/><Relationship Id="rId5" Type="http://schemas.openxmlformats.org/officeDocument/2006/relationships/image" Target="../media/image68.wmf"/><Relationship Id="rId10" Type="http://schemas.openxmlformats.org/officeDocument/2006/relationships/image" Target="../media/image8.png"/><Relationship Id="rId4" Type="http://schemas.openxmlformats.org/officeDocument/2006/relationships/oleObject" Target="../embeddings/oleObject3.bin"/><Relationship Id="rId9" Type="http://schemas.openxmlformats.org/officeDocument/2006/relationships/image" Target="../media/image70.wmf"/></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em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em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em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4.wmf"/></Relationships>
</file>

<file path=ppt/slides/_rels/slide9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381000" y="6492875"/>
            <a:ext cx="2133600" cy="365125"/>
          </a:xfrm>
          <a:prstGeom prst="rect">
            <a:avLst/>
          </a:prstGeom>
        </p:spPr>
        <p:txBody>
          <a:bodyPr/>
          <a:lstStyle/>
          <a:p>
            <a:fld id="{F9C00D7F-BEB8-4CFB-B696-67D570787097}" type="datetime1">
              <a:rPr lang="en-US" sz="2000" smtClean="0"/>
              <a:t>9/18/2024</a:t>
            </a:fld>
            <a:endParaRPr lang="en-US" sz="200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z="2000" smtClean="0"/>
              <a:pPr/>
              <a:t>1</a:t>
            </a:fld>
            <a:endParaRPr lang="en-US" sz="2000"/>
          </a:p>
        </p:txBody>
      </p:sp>
      <p:sp>
        <p:nvSpPr>
          <p:cNvPr id="6" name="Subtitle 2"/>
          <p:cNvSpPr txBox="1">
            <a:spLocks/>
          </p:cNvSpPr>
          <p:nvPr/>
        </p:nvSpPr>
        <p:spPr>
          <a:xfrm>
            <a:off x="5486400" y="4059698"/>
            <a:ext cx="3048000" cy="1752600"/>
          </a:xfrm>
          <a:prstGeom prst="rect">
            <a:avLst/>
          </a:prstGeom>
          <a:noFill/>
          <a:ln>
            <a:solidFill>
              <a:srgbClr val="FF8F8F"/>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R="0" lvl="0" indent="0" fontAlgn="auto">
              <a:lnSpc>
                <a:spcPct val="100000"/>
              </a:lnSpc>
              <a:spcBef>
                <a:spcPct val="20000"/>
              </a:spcBef>
              <a:spcAft>
                <a:spcPts val="0"/>
              </a:spcAft>
              <a:buClrTx/>
              <a:buSzTx/>
              <a:buFont typeface="Arial" pitchFamily="34" charset="0"/>
              <a:buNone/>
              <a:tabLst/>
              <a:defRPr kumimoji="0" i="0" u="none" strike="noStrike" cap="none" spc="0" normalizeH="0" baseline="0">
                <a:ln>
                  <a:noFill/>
                </a:ln>
                <a:solidFill>
                  <a:schemeClr val="tx1"/>
                </a:solidFill>
                <a:effectLst/>
                <a:uLnTx/>
                <a:uFillTx/>
                <a:latin typeface="ADLaM Display" panose="02010000000000000000" pitchFamily="2" charset="0"/>
                <a:ea typeface="ADLaM Display" panose="02010000000000000000" pitchFamily="2" charset="0"/>
                <a:cs typeface="ADLaM Display" panose="02010000000000000000" pitchFamily="2" charset="0"/>
              </a:defRPr>
            </a:lvl1pPr>
          </a:lstStyle>
          <a:p>
            <a:r>
              <a:rPr lang="en-US"/>
              <a:t>Mr. Sovers Singh Bisht</a:t>
            </a:r>
          </a:p>
          <a:p>
            <a:r>
              <a:rPr lang="en-US"/>
              <a:t>Assistant Professor</a:t>
            </a:r>
          </a:p>
          <a:p>
            <a:r>
              <a:rPr lang="en-US"/>
              <a:t>DS-DEPT</a:t>
            </a:r>
          </a:p>
          <a:p>
            <a:r>
              <a:rPr lang="en-US"/>
              <a:t>NIET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248400" y="2874296"/>
            <a:ext cx="1752600" cy="1240504"/>
          </a:xfrm>
          <a:prstGeom prst="rect">
            <a:avLst/>
          </a:prstGeom>
          <a:noFill/>
        </p:spPr>
      </p:pic>
      <p:sp>
        <p:nvSpPr>
          <p:cNvPr id="12" name="Subtitle 2"/>
          <p:cNvSpPr txBox="1">
            <a:spLocks/>
          </p:cNvSpPr>
          <p:nvPr/>
        </p:nvSpPr>
        <p:spPr>
          <a:xfrm>
            <a:off x="152400" y="3022600"/>
            <a:ext cx="2057400" cy="533400"/>
          </a:xfrm>
          <a:prstGeom prst="rect">
            <a:avLst/>
          </a:prstGeom>
          <a:noFill/>
          <a:ln>
            <a:solidFill>
              <a:srgbClr val="FF8F8F"/>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R="0" lvl="0" indent="0" algn="ctr" fontAlgn="auto">
              <a:lnSpc>
                <a:spcPct val="100000"/>
              </a:lnSpc>
              <a:spcBef>
                <a:spcPct val="20000"/>
              </a:spcBef>
              <a:spcAft>
                <a:spcPts val="0"/>
              </a:spcAft>
              <a:buClrTx/>
              <a:buSzTx/>
              <a:buFont typeface="Arial" pitchFamily="34" charset="0"/>
              <a:buNone/>
              <a:tabLst/>
              <a:defRPr kumimoji="0" i="0" u="none" strike="noStrike" cap="none" spc="0" normalizeH="0" baseline="0">
                <a:ln>
                  <a:noFill/>
                </a:ln>
                <a:solidFill>
                  <a:schemeClr val="tx1"/>
                </a:solidFill>
                <a:effectLst/>
                <a:uLnTx/>
                <a:uFillTx/>
                <a:latin typeface="ADLaM Display" panose="02010000000000000000" pitchFamily="2" charset="0"/>
                <a:ea typeface="ADLaM Display" panose="02010000000000000000" pitchFamily="2" charset="0"/>
                <a:cs typeface="ADLaM Display" panose="02010000000000000000" pitchFamily="2" charset="0"/>
              </a:defRPr>
            </a:lvl1pPr>
          </a:lstStyle>
          <a:p>
            <a:r>
              <a:rPr lang="en-US"/>
              <a:t>Unit: 1 </a:t>
            </a:r>
          </a:p>
        </p:txBody>
      </p:sp>
      <p:sp>
        <p:nvSpPr>
          <p:cNvPr id="14" name="Subtitle 2"/>
          <p:cNvSpPr txBox="1">
            <a:spLocks/>
          </p:cNvSpPr>
          <p:nvPr/>
        </p:nvSpPr>
        <p:spPr>
          <a:xfrm>
            <a:off x="152400" y="3810000"/>
            <a:ext cx="4191000" cy="561115"/>
          </a:xfrm>
          <a:prstGeom prst="rect">
            <a:avLst/>
          </a:prstGeom>
          <a:noFill/>
          <a:ln>
            <a:solidFill>
              <a:srgbClr val="FF8F8F"/>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R="0" lvl="0" indent="0" fontAlgn="auto">
              <a:lnSpc>
                <a:spcPct val="100000"/>
              </a:lnSpc>
              <a:spcBef>
                <a:spcPct val="20000"/>
              </a:spcBef>
              <a:spcAft>
                <a:spcPts val="0"/>
              </a:spcAft>
              <a:buClrTx/>
              <a:buSzTx/>
              <a:buFont typeface="Arial" pitchFamily="34" charset="0"/>
              <a:buNone/>
              <a:tabLst/>
              <a:defRPr kumimoji="0" i="0" u="none" strike="noStrike" cap="none" spc="0" normalizeH="0" baseline="0">
                <a:ln>
                  <a:noFill/>
                </a:ln>
                <a:solidFill>
                  <a:schemeClr val="tx1"/>
                </a:solidFill>
                <a:effectLst/>
                <a:uLnTx/>
                <a:uFillTx/>
                <a:latin typeface="ADLaM Display" panose="02010000000000000000" pitchFamily="2" charset="0"/>
                <a:ea typeface="ADLaM Display" panose="02010000000000000000" pitchFamily="2" charset="0"/>
                <a:cs typeface="ADLaM Display" panose="02010000000000000000" pitchFamily="2" charset="0"/>
              </a:defRPr>
            </a:lvl1pPr>
          </a:lstStyle>
          <a:p>
            <a:r>
              <a:rPr lang="en-IN"/>
              <a:t>LINEAR REGRESSION</a:t>
            </a:r>
            <a:endParaRPr lang="en-US"/>
          </a:p>
        </p:txBody>
      </p:sp>
      <p:sp>
        <p:nvSpPr>
          <p:cNvPr id="15" name="Subtitle 2"/>
          <p:cNvSpPr txBox="1">
            <a:spLocks/>
          </p:cNvSpPr>
          <p:nvPr/>
        </p:nvSpPr>
        <p:spPr>
          <a:xfrm>
            <a:off x="152400" y="4876800"/>
            <a:ext cx="4191000" cy="1039352"/>
          </a:xfrm>
          <a:prstGeom prst="rect">
            <a:avLst/>
          </a:prstGeom>
          <a:noFill/>
          <a:ln>
            <a:solidFill>
              <a:srgbClr val="FF8F8F"/>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R="0" lvl="0" indent="0" fontAlgn="auto">
              <a:lnSpc>
                <a:spcPct val="100000"/>
              </a:lnSpc>
              <a:spcBef>
                <a:spcPct val="20000"/>
              </a:spcBef>
              <a:spcAft>
                <a:spcPts val="0"/>
              </a:spcAft>
              <a:buClrTx/>
              <a:buSzTx/>
              <a:buFont typeface="Arial" pitchFamily="34" charset="0"/>
              <a:buNone/>
              <a:tabLst/>
              <a:defRPr kumimoji="0" i="0" u="none" strike="noStrike" cap="none" spc="0" normalizeH="0" baseline="0">
                <a:ln>
                  <a:noFill/>
                </a:ln>
                <a:solidFill>
                  <a:schemeClr val="tx1"/>
                </a:solidFill>
                <a:effectLst/>
                <a:uLnTx/>
                <a:uFillTx/>
                <a:latin typeface="ADLaM Display" panose="02010000000000000000" pitchFamily="2" charset="0"/>
                <a:ea typeface="ADLaM Display" panose="02010000000000000000" pitchFamily="2" charset="0"/>
                <a:cs typeface="ADLaM Display" panose="02010000000000000000" pitchFamily="2" charset="0"/>
              </a:defRPr>
            </a:lvl1pPr>
          </a:lstStyle>
          <a:p>
            <a:r>
              <a:rPr lang="en-US"/>
              <a:t>B-Tech 5TH Sem</a:t>
            </a:r>
          </a:p>
          <a:p>
            <a:r>
              <a:rPr lang="en-US"/>
              <a:t>ONLINE &amp; Offline  (Sec A, B)</a:t>
            </a:r>
          </a:p>
        </p:txBody>
      </p:sp>
      <p:sp>
        <p:nvSpPr>
          <p:cNvPr id="16" name="Subtitle 2">
            <a:extLst>
              <a:ext uri="{FF2B5EF4-FFF2-40B4-BE49-F238E27FC236}">
                <a16:creationId xmlns:a16="http://schemas.microsoft.com/office/drawing/2014/main" id="{5AE1B1AB-2752-4A98-B826-AB3B920EE317}"/>
              </a:ext>
            </a:extLst>
          </p:cNvPr>
          <p:cNvSpPr>
            <a:spLocks noGrp="1"/>
          </p:cNvSpPr>
          <p:nvPr>
            <p:ph type="subTitle" idx="1"/>
          </p:nvPr>
        </p:nvSpPr>
        <p:spPr>
          <a:xfrm>
            <a:off x="1752600" y="10668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000">
              <a:solidFill>
                <a:schemeClr val="tx1"/>
              </a:solidFill>
            </a:endParaRPr>
          </a:p>
          <a:p>
            <a:r>
              <a:rPr lang="en-IN" b="1">
                <a:solidFill>
                  <a:schemeClr val="tx1"/>
                </a:solidFill>
              </a:rPr>
              <a:t> PREDICTIVE ANALYTICS</a:t>
            </a:r>
            <a:endParaRPr lang="en-US" sz="2500">
              <a:solidFill>
                <a:schemeClr val="tx1"/>
              </a:solidFill>
            </a:endParaRPr>
          </a:p>
        </p:txBody>
      </p:sp>
      <p:sp>
        <p:nvSpPr>
          <p:cNvPr id="17" name="Title 1">
            <a:extLst>
              <a:ext uri="{FF2B5EF4-FFF2-40B4-BE49-F238E27FC236}">
                <a16:creationId xmlns:a16="http://schemas.microsoft.com/office/drawing/2014/main" id="{59ECF214-409A-4537-BFE5-165CEA468A7A}"/>
              </a:ext>
            </a:extLst>
          </p:cNvPr>
          <p:cNvSpPr txBox="1">
            <a:spLocks/>
          </p:cNvSpPr>
          <p:nvPr/>
        </p:nvSpPr>
        <p:spPr>
          <a:xfrm>
            <a:off x="1502232" y="223151"/>
            <a:ext cx="7772400" cy="609601"/>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a:p>
          <a:p>
            <a:endParaRPr lang="en-US"/>
          </a:p>
          <a:p>
            <a:r>
              <a:rPr lang="en-US"/>
              <a:t>Noida Institute of Engineering and Technology, Greater Noida</a:t>
            </a:r>
          </a:p>
        </p:txBody>
      </p:sp>
      <p:sp>
        <p:nvSpPr>
          <p:cNvPr id="2" name="Footer Placeholder 1">
            <a:extLst>
              <a:ext uri="{FF2B5EF4-FFF2-40B4-BE49-F238E27FC236}">
                <a16:creationId xmlns:a16="http://schemas.microsoft.com/office/drawing/2014/main" id="{031654B3-7BCD-4C49-B4DF-049EDA822C35}"/>
              </a:ext>
            </a:extLst>
          </p:cNvPr>
          <p:cNvSpPr>
            <a:spLocks noGrp="1"/>
          </p:cNvSpPr>
          <p:nvPr>
            <p:ph type="ftr" sz="quarter" idx="11"/>
          </p:nvPr>
        </p:nvSpPr>
        <p:spPr/>
        <p:txBody>
          <a:bodyPr/>
          <a:lstStyle/>
          <a:p>
            <a:r>
              <a:rPr lang="de-DE"/>
              <a:t>SOVERS SINGH BISHT</a:t>
            </a:r>
            <a:endParaRPr lang="en-US"/>
          </a:p>
        </p:txBody>
      </p:sp>
      <p:pic>
        <p:nvPicPr>
          <p:cNvPr id="3" name="Picture 2">
            <a:extLst>
              <a:ext uri="{FF2B5EF4-FFF2-40B4-BE49-F238E27FC236}">
                <a16:creationId xmlns:a16="http://schemas.microsoft.com/office/drawing/2014/main" id="{8F6DB278-F353-CAE9-83E3-67DE860CB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0" y="27581"/>
            <a:ext cx="1447800" cy="762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1D956C-0914-48C6-B3FB-B45EAC8198CD}" type="datetime1">
              <a:rPr lang="en-US" smtClean="0">
                <a:solidFill>
                  <a:prstClr val="black">
                    <a:tint val="75000"/>
                  </a:prstClr>
                </a:solidFill>
              </a:rPr>
              <a:t>9/18/2024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b="1">
                <a:solidFill>
                  <a:schemeClr val="tx1"/>
                </a:solidFill>
                <a:latin typeface="Times New Roman" pitchFamily="18" charset="0"/>
              </a:rPr>
              <a:t>SOVERS SINGH BISHT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10</a:t>
            </a:fld>
            <a:endParaRPr lang="en-US">
              <a:solidFill>
                <a:prstClr val="black">
                  <a:tint val="75000"/>
                </a:prst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528707241"/>
              </p:ext>
            </p:extLst>
          </p:nvPr>
        </p:nvGraphicFramePr>
        <p:xfrm>
          <a:off x="0" y="706569"/>
          <a:ext cx="9144000" cy="5979381"/>
        </p:xfrm>
        <a:graphic>
          <a:graphicData uri="http://schemas.openxmlformats.org/drawingml/2006/table">
            <a:tbl>
              <a:tblPr firstRow="1" firstCol="1" bandRow="1">
                <a:tableStyleId>{5940675A-B579-460E-94D1-54222C63F5DA}</a:tableStyleId>
              </a:tblPr>
              <a:tblGrid>
                <a:gridCol w="1359832">
                  <a:extLst>
                    <a:ext uri="{9D8B030D-6E8A-4147-A177-3AD203B41FA5}">
                      <a16:colId xmlns:a16="http://schemas.microsoft.com/office/drawing/2014/main" val="187833646"/>
                    </a:ext>
                  </a:extLst>
                </a:gridCol>
                <a:gridCol w="7784168">
                  <a:extLst>
                    <a:ext uri="{9D8B030D-6E8A-4147-A177-3AD203B41FA5}">
                      <a16:colId xmlns:a16="http://schemas.microsoft.com/office/drawing/2014/main" val="3573905518"/>
                    </a:ext>
                  </a:extLst>
                </a:gridCol>
              </a:tblGrid>
              <a:tr h="297209">
                <a:tc gridSpan="2">
                  <a:txBody>
                    <a:bodyPr/>
                    <a:lstStyle/>
                    <a:p>
                      <a:pPr lvl="0" algn="just">
                        <a:lnSpc>
                          <a:spcPct val="107000"/>
                        </a:lnSpc>
                        <a:spcAft>
                          <a:spcPts val="0"/>
                        </a:spcAft>
                        <a:buNone/>
                      </a:pPr>
                      <a:r>
                        <a:rPr lang="en-IN" sz="1600" b="1">
                          <a:effectLst/>
                        </a:rPr>
                        <a:t>a</a:t>
                      </a:r>
                      <a:endParaRPr lang="en-US"/>
                    </a:p>
                  </a:txBody>
                  <a:tcPr marL="68580" marR="68580" marT="0" marB="0">
                    <a:solidFill>
                      <a:schemeClr val="accent3">
                        <a:lumMod val="40000"/>
                        <a:lumOff val="60000"/>
                      </a:schemeClr>
                    </a:solidFill>
                  </a:tcPr>
                </a:tc>
                <a:tc hMerge="1">
                  <a:txBody>
                    <a:bodyPr/>
                    <a:lstStyle/>
                    <a:p>
                      <a:endParaRPr lang="en-IN"/>
                    </a:p>
                  </a:txBody>
                  <a:tcPr/>
                </a:tc>
                <a:extLst>
                  <a:ext uri="{0D108BD9-81ED-4DB2-BD59-A6C34878D82A}">
                    <a16:rowId xmlns:a16="http://schemas.microsoft.com/office/drawing/2014/main" val="3886941895"/>
                  </a:ext>
                </a:extLst>
              </a:tr>
              <a:tr h="930740">
                <a:tc>
                  <a:txBody>
                    <a:bodyPr/>
                    <a:lstStyle/>
                    <a:p>
                      <a:pPr algn="just">
                        <a:lnSpc>
                          <a:spcPct val="107000"/>
                        </a:lnSpc>
                        <a:spcAft>
                          <a:spcPts val="0"/>
                        </a:spcAft>
                      </a:pPr>
                      <a:r>
                        <a:rPr lang="en-IN" sz="1600" b="1">
                          <a:effectLst/>
                        </a:rPr>
                        <a:t>Unit 1</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nSpc>
                          <a:spcPct val="107000"/>
                        </a:lnSpc>
                        <a:spcAft>
                          <a:spcPts val="0"/>
                        </a:spcAft>
                      </a:pPr>
                      <a:r>
                        <a:rPr lang="en-IN" sz="1600" u="sng">
                          <a:effectLst/>
                          <a:hlinkClick r:id="rId3"/>
                        </a:rPr>
                        <a:t>Predictive Analytics Tutorial | Linear Regression in Python | Logistic Regression | Great Learning - YouTube</a:t>
                      </a:r>
                      <a:endParaRPr lang="en-IN" sz="1600">
                        <a:effectLst/>
                      </a:endParaRPr>
                    </a:p>
                    <a:p>
                      <a:pPr>
                        <a:lnSpc>
                          <a:spcPct val="107000"/>
                        </a:lnSpc>
                        <a:spcAft>
                          <a:spcPts val="0"/>
                        </a:spcAft>
                      </a:pPr>
                      <a:r>
                        <a:rPr lang="en-IN" sz="1600" u="sng">
                          <a:effectLst/>
                          <a:hlinkClick r:id="rId4"/>
                        </a:rPr>
                        <a:t>Multiple Regression Analysis: Hypothesis Tests - YouTube</a:t>
                      </a:r>
                      <a:endParaRPr lang="en-IN" sz="1600">
                        <a:effectLst/>
                      </a:endParaRPr>
                    </a:p>
                    <a:p>
                      <a:pPr>
                        <a:lnSpc>
                          <a:spcPct val="107000"/>
                        </a:lnSpc>
                        <a:spcAft>
                          <a:spcPts val="0"/>
                        </a:spcAft>
                      </a:pPr>
                      <a:r>
                        <a:rPr lang="en-IN" sz="1600" u="sng">
                          <a:effectLst/>
                          <a:hlinkClick r:id="rId5"/>
                        </a:rPr>
                        <a:t>Mod-06 Lec-28 Goodness of Fit - YouTube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5829967"/>
                  </a:ext>
                </a:extLst>
              </a:tr>
              <a:tr h="1166044">
                <a:tc>
                  <a:txBody>
                    <a:bodyPr/>
                    <a:lstStyle/>
                    <a:p>
                      <a:pPr algn="just">
                        <a:lnSpc>
                          <a:spcPct val="107000"/>
                        </a:lnSpc>
                        <a:spcAft>
                          <a:spcPts val="0"/>
                        </a:spcAft>
                      </a:pPr>
                      <a:r>
                        <a:rPr lang="en-IN" sz="1600" b="1">
                          <a:effectLst/>
                        </a:rPr>
                        <a:t>Unit 2</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u="sng">
                          <a:effectLst/>
                          <a:hlinkClick r:id="rId6"/>
                        </a:rPr>
                        <a:t>Multiple Linear Regression Model - YouTube</a:t>
                      </a:r>
                      <a:endParaRPr lang="en-IN" sz="1600">
                        <a:effectLst/>
                      </a:endParaRPr>
                    </a:p>
                    <a:p>
                      <a:pPr algn="just">
                        <a:lnSpc>
                          <a:spcPct val="107000"/>
                        </a:lnSpc>
                        <a:spcAft>
                          <a:spcPts val="0"/>
                        </a:spcAft>
                      </a:pPr>
                      <a:r>
                        <a:rPr lang="en-IN" sz="1600" u="sng">
                          <a:effectLst/>
                          <a:hlinkClick r:id="rId7"/>
                        </a:rPr>
                        <a:t>Regularization In Machine Learning | Regularization Example | Machine Learning Tutorial |Simplilearn - YouTube</a:t>
                      </a:r>
                      <a:endParaRPr lang="en-IN" sz="1600">
                        <a:effectLst/>
                      </a:endParaRPr>
                    </a:p>
                    <a:p>
                      <a:pPr algn="just">
                        <a:lnSpc>
                          <a:spcPct val="107000"/>
                        </a:lnSpc>
                        <a:spcAft>
                          <a:spcPts val="0"/>
                        </a:spcAft>
                      </a:pPr>
                      <a:r>
                        <a:rPr lang="en-IN" sz="1600" u="sng">
                          <a:effectLst/>
                          <a:hlinkClick r:id="rId8"/>
                        </a:rPr>
                        <a:t>Implementing Ridge, Lasso and Elastic Net in Python from Scratch (Mathematics Explained!) - YouTube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6540311"/>
                  </a:ext>
                </a:extLst>
              </a:tr>
              <a:tr h="460130">
                <a:tc>
                  <a:txBody>
                    <a:bodyPr/>
                    <a:lstStyle/>
                    <a:p>
                      <a:pPr algn="just">
                        <a:lnSpc>
                          <a:spcPct val="107000"/>
                        </a:lnSpc>
                        <a:spcAft>
                          <a:spcPts val="0"/>
                        </a:spcAft>
                      </a:pPr>
                      <a:r>
                        <a:rPr lang="en-IN" sz="1600" b="1">
                          <a:effectLst/>
                        </a:rPr>
                        <a:t>Unit 3</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u="sng">
                          <a:effectLst/>
                          <a:hlinkClick r:id="rId9"/>
                        </a:rPr>
                        <a:t>Non Linear Regression | Data Science | Econometrics - YouTube</a:t>
                      </a:r>
                      <a:endParaRPr lang="en-IN" sz="1600">
                        <a:effectLst/>
                      </a:endParaRPr>
                    </a:p>
                    <a:p>
                      <a:pPr algn="just">
                        <a:lnSpc>
                          <a:spcPct val="107000"/>
                        </a:lnSpc>
                        <a:spcAft>
                          <a:spcPts val="0"/>
                        </a:spcAft>
                      </a:pPr>
                      <a:r>
                        <a:rPr lang="en-IN" sz="1600" u="sng">
                          <a:effectLst/>
                          <a:hlinkClick r:id="rId10"/>
                        </a:rPr>
                        <a:t>Machine Learning Tutorial Python - 8: Logistic Regression (Binary Classification) - YouTube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0809579"/>
                  </a:ext>
                </a:extLst>
              </a:tr>
              <a:tr h="1166044">
                <a:tc>
                  <a:txBody>
                    <a:bodyPr/>
                    <a:lstStyle/>
                    <a:p>
                      <a:pPr algn="just">
                        <a:lnSpc>
                          <a:spcPct val="107000"/>
                        </a:lnSpc>
                        <a:spcAft>
                          <a:spcPts val="0"/>
                        </a:spcAft>
                      </a:pPr>
                      <a:r>
                        <a:rPr lang="en-IN" sz="1600" b="1">
                          <a:effectLst/>
                        </a:rPr>
                        <a:t>Unit 4</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u="sng">
                          <a:effectLst/>
                          <a:hlinkClick r:id="rId11"/>
                        </a:rPr>
                        <a:t>Time Series Talk : ARIMA Model - YouTube</a:t>
                      </a:r>
                      <a:endParaRPr lang="en-IN" sz="1600">
                        <a:effectLst/>
                      </a:endParaRPr>
                    </a:p>
                    <a:p>
                      <a:pPr algn="just">
                        <a:lnSpc>
                          <a:spcPct val="107000"/>
                        </a:lnSpc>
                        <a:spcAft>
                          <a:spcPts val="0"/>
                        </a:spcAft>
                      </a:pPr>
                      <a:r>
                        <a:rPr lang="en-IN" sz="1600" u="sng">
                          <a:effectLst/>
                          <a:hlinkClick r:id="rId12"/>
                        </a:rPr>
                        <a:t>Holt winters Model, Easiest Times series Model. Additive multiplicative trend and seasonality - YouTube</a:t>
                      </a:r>
                      <a:endParaRPr lang="en-IN" sz="1600">
                        <a:effectLst/>
                      </a:endParaRPr>
                    </a:p>
                    <a:p>
                      <a:pPr algn="just">
                        <a:lnSpc>
                          <a:spcPct val="107000"/>
                        </a:lnSpc>
                        <a:spcAft>
                          <a:spcPts val="0"/>
                        </a:spcAft>
                      </a:pPr>
                      <a:r>
                        <a:rPr lang="en-IN" sz="1600" u="sng">
                          <a:effectLst/>
                          <a:hlinkClick r:id="rId13"/>
                        </a:rPr>
                        <a:t>Time Series Analysis in Python | Time Series Forecasting | Data Science with Python | Edureka - YouTube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9453503"/>
                  </a:ext>
                </a:extLst>
              </a:tr>
              <a:tr h="1401349">
                <a:tc>
                  <a:txBody>
                    <a:bodyPr/>
                    <a:lstStyle/>
                    <a:p>
                      <a:pPr algn="just">
                        <a:lnSpc>
                          <a:spcPct val="107000"/>
                        </a:lnSpc>
                        <a:spcAft>
                          <a:spcPts val="0"/>
                        </a:spcAft>
                      </a:pPr>
                      <a:r>
                        <a:rPr lang="en-IN" sz="1600" b="1">
                          <a:effectLst/>
                        </a:rPr>
                        <a:t>Unit 5</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a:effectLst/>
                        </a:rPr>
                        <a:t> </a:t>
                      </a:r>
                      <a:r>
                        <a:rPr lang="en-IN" sz="1600" u="sng">
                          <a:effectLst/>
                          <a:hlinkClick r:id="rId14"/>
                        </a:rPr>
                        <a:t>Data Science vs Machine Learning – What’s The Difference? | Data Science Course | Edureka - YouTube</a:t>
                      </a:r>
                      <a:endParaRPr lang="en-IN" sz="1600">
                        <a:effectLst/>
                      </a:endParaRPr>
                    </a:p>
                    <a:p>
                      <a:pPr algn="just">
                        <a:lnSpc>
                          <a:spcPct val="107000"/>
                        </a:lnSpc>
                        <a:spcAft>
                          <a:spcPts val="0"/>
                        </a:spcAft>
                      </a:pPr>
                      <a:r>
                        <a:rPr lang="en-IN" sz="1600" u="sng">
                          <a:effectLst/>
                          <a:hlinkClick r:id="rId15"/>
                        </a:rPr>
                        <a:t>Exploratory Data Analysis (EDA) Using Python | Python Data Analysis | Python Training | Edureka - YouTube</a:t>
                      </a:r>
                      <a:endParaRPr lang="en-IN" sz="1600">
                        <a:effectLst/>
                      </a:endParaRPr>
                    </a:p>
                    <a:p>
                      <a:pPr algn="just">
                        <a:lnSpc>
                          <a:spcPct val="107000"/>
                        </a:lnSpc>
                        <a:spcAft>
                          <a:spcPts val="0"/>
                        </a:spcAft>
                      </a:pPr>
                      <a:r>
                        <a:rPr lang="en-IN" sz="1600" u="sng">
                          <a:effectLst/>
                          <a:hlinkClick r:id="rId16"/>
                        </a:rPr>
                        <a:t>Feature Selection In Machine Learning | Feature Selection Techniques With Examples | Simplilearn - YouTube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804388"/>
                  </a:ext>
                </a:extLst>
              </a:tr>
            </a:tbl>
          </a:graphicData>
        </a:graphic>
      </p:graphicFrame>
      <p:sp>
        <p:nvSpPr>
          <p:cNvPr id="9" name="Title 1">
            <a:extLst>
              <a:ext uri="{FF2B5EF4-FFF2-40B4-BE49-F238E27FC236}">
                <a16:creationId xmlns:a16="http://schemas.microsoft.com/office/drawing/2014/main" id="{78D4E8ED-7F19-B15E-6861-5AFA20A1F50D}"/>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IN"/>
              <a:t>External Links as per Syllabus</a:t>
            </a:r>
          </a:p>
        </p:txBody>
      </p:sp>
      <p:pic>
        <p:nvPicPr>
          <p:cNvPr id="3" name="Picture 2" descr="A screenshot of a computer&#10;&#10;Description automatically generated">
            <a:extLst>
              <a:ext uri="{FF2B5EF4-FFF2-40B4-BE49-F238E27FC236}">
                <a16:creationId xmlns:a16="http://schemas.microsoft.com/office/drawing/2014/main" id="{ACCD0D48-080D-EB49-F22A-04D82366CEB7}"/>
              </a:ext>
            </a:extLst>
          </p:cNvPr>
          <p:cNvPicPr>
            <a:picLocks noChangeAspect="1"/>
          </p:cNvPicPr>
          <p:nvPr/>
        </p:nvPicPr>
        <p:blipFill rotWithShape="1">
          <a:blip r:embed="rId17"/>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15891"/>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0" y="1066800"/>
            <a:ext cx="4570413"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1071" y="584197"/>
            <a:ext cx="401167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Approximation error</a:t>
            </a:r>
          </a:p>
        </p:txBody>
      </p:sp>
      <p:pic>
        <p:nvPicPr>
          <p:cNvPr id="225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1347" y="1066800"/>
            <a:ext cx="4570413"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2028" y="601129"/>
            <a:ext cx="322787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Estimation error</a:t>
            </a:r>
          </a:p>
        </p:txBody>
      </p:sp>
      <p:sp>
        <p:nvSpPr>
          <p:cNvPr id="9" name="Rectangle 3"/>
          <p:cNvSpPr txBox="1">
            <a:spLocks noChangeArrowheads="1"/>
          </p:cNvSpPr>
          <p:nvPr/>
        </p:nvSpPr>
        <p:spPr>
          <a:xfrm>
            <a:off x="457200" y="3962400"/>
            <a:ext cx="3886200" cy="23463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Too few parameters to get a good fit to the truth.</a:t>
            </a:r>
          </a:p>
        </p:txBody>
      </p:sp>
      <p:sp>
        <p:nvSpPr>
          <p:cNvPr id="10" name="Rectangle 3"/>
          <p:cNvSpPr txBox="1">
            <a:spLocks noChangeArrowheads="1"/>
          </p:cNvSpPr>
          <p:nvPr/>
        </p:nvSpPr>
        <p:spPr>
          <a:xfrm>
            <a:off x="4883453" y="3962400"/>
            <a:ext cx="3886200" cy="23463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Too many parameters, model attempts to fit to every small deviation in the data.</a:t>
            </a:r>
          </a:p>
        </p:txBody>
      </p:sp>
      <p:sp>
        <p:nvSpPr>
          <p:cNvPr id="4" name="TextBox 3"/>
          <p:cNvSpPr txBox="1"/>
          <p:nvPr/>
        </p:nvSpPr>
        <p:spPr>
          <a:xfrm>
            <a:off x="7204518" y="990600"/>
            <a:ext cx="1939482" cy="8382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A7EBB"/>
                </a:solidFill>
                <a:effectLst/>
                <a:uLnTx/>
                <a:uFillTx/>
                <a:latin typeface="Calibri"/>
                <a:ea typeface="+mn-ea"/>
                <a:cs typeface="+mn-cs"/>
              </a:rPr>
              <a:t>Model fit to messy data</a:t>
            </a:r>
          </a:p>
        </p:txBody>
      </p:sp>
      <p:sp>
        <p:nvSpPr>
          <p:cNvPr id="11" name="TextBox 10"/>
          <p:cNvSpPr txBox="1"/>
          <p:nvPr/>
        </p:nvSpPr>
        <p:spPr>
          <a:xfrm>
            <a:off x="3169747" y="1405452"/>
            <a:ext cx="13716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BE4B48"/>
                </a:solidFill>
                <a:effectLst/>
                <a:uLnTx/>
                <a:uFillTx/>
                <a:latin typeface="Calibri"/>
                <a:ea typeface="+mn-ea"/>
                <a:cs typeface="+mn-cs"/>
              </a:rPr>
              <a:t>Actual truth</a:t>
            </a:r>
          </a:p>
        </p:txBody>
      </p:sp>
      <p:cxnSp>
        <p:nvCxnSpPr>
          <p:cNvPr id="6" name="Straight Connector 5"/>
          <p:cNvCxnSpPr/>
          <p:nvPr/>
        </p:nvCxnSpPr>
        <p:spPr>
          <a:xfrm flipH="1">
            <a:off x="2853227" y="1770320"/>
            <a:ext cx="348760" cy="227806"/>
          </a:xfrm>
          <a:prstGeom prst="line">
            <a:avLst/>
          </a:prstGeom>
          <a:ln w="28575">
            <a:solidFill>
              <a:srgbClr val="BE4B4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1"/>
          </p:cNvCxnSpPr>
          <p:nvPr/>
        </p:nvCxnSpPr>
        <p:spPr>
          <a:xfrm flipH="1">
            <a:off x="6814040" y="1409700"/>
            <a:ext cx="390478" cy="290503"/>
          </a:xfrm>
          <a:prstGeom prst="line">
            <a:avLst/>
          </a:prstGeom>
          <a:ln w="28575">
            <a:solidFill>
              <a:srgbClr val="4A7EBB"/>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BA932C1-D8C4-7518-57E0-CA3C3E7DC82F}"/>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14" name="Picture 13">
            <a:extLst>
              <a:ext uri="{FF2B5EF4-FFF2-40B4-BE49-F238E27FC236}">
                <a16:creationId xmlns:a16="http://schemas.microsoft.com/office/drawing/2014/main" id="{D6AC46C1-1010-B8D4-6AAA-C41AED35404B}"/>
              </a:ext>
            </a:extLst>
          </p:cNvPr>
          <p:cNvPicPr>
            <a:picLocks noChangeAspect="1"/>
          </p:cNvPicPr>
          <p:nvPr/>
        </p:nvPicPr>
        <p:blipFill>
          <a:blip r:embed="rId5"/>
          <a:stretch>
            <a:fillRect/>
          </a:stretch>
        </p:blipFill>
        <p:spPr>
          <a:xfrm>
            <a:off x="-19722" y="0"/>
            <a:ext cx="1384300" cy="812800"/>
          </a:xfrm>
          <a:prstGeom prst="rect">
            <a:avLst/>
          </a:prstGeom>
        </p:spPr>
      </p:pic>
      <p:sp>
        <p:nvSpPr>
          <p:cNvPr id="3" name="Date Placeholder 2">
            <a:extLst>
              <a:ext uri="{FF2B5EF4-FFF2-40B4-BE49-F238E27FC236}">
                <a16:creationId xmlns:a16="http://schemas.microsoft.com/office/drawing/2014/main" id="{293A9952-9408-798D-75D2-1E34D9AE096F}"/>
              </a:ext>
            </a:extLst>
          </p:cNvPr>
          <p:cNvSpPr>
            <a:spLocks noGrp="1"/>
          </p:cNvSpPr>
          <p:nvPr>
            <p:ph type="dt" sz="half" idx="10"/>
          </p:nvPr>
        </p:nvSpPr>
        <p:spPr/>
        <p:txBody>
          <a:bodyPr/>
          <a:lstStyle/>
          <a:p>
            <a:fld id="{DA691A66-DE08-422D-964A-1FB7B26BD548}" type="datetime1">
              <a:rPr lang="en-US" smtClean="0"/>
              <a:t>9/18/2024</a:t>
            </a:fld>
            <a:endParaRPr lang="en-US"/>
          </a:p>
        </p:txBody>
      </p:sp>
      <p:sp>
        <p:nvSpPr>
          <p:cNvPr id="5" name="Footer Placeholder 4">
            <a:extLst>
              <a:ext uri="{FF2B5EF4-FFF2-40B4-BE49-F238E27FC236}">
                <a16:creationId xmlns:a16="http://schemas.microsoft.com/office/drawing/2014/main" id="{3AD090C0-E1EB-04FC-542C-7AABE1976CE8}"/>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39BC421F-6BF5-687C-C9C4-B4EEA65E823B}"/>
              </a:ext>
            </a:extLst>
          </p:cNvPr>
          <p:cNvSpPr>
            <a:spLocks noGrp="1"/>
          </p:cNvSpPr>
          <p:nvPr>
            <p:ph type="sldNum" sz="quarter" idx="12"/>
          </p:nvPr>
        </p:nvSpPr>
        <p:spPr/>
        <p:txBody>
          <a:bodyPr/>
          <a:lstStyle/>
          <a:p>
            <a:fld id="{B6F15528-21DE-4FAA-801E-634DDDAF4B2B}" type="slidenum">
              <a:rPr lang="en-US" smtClean="0"/>
              <a:pPr/>
              <a:t>100</a:t>
            </a:fld>
            <a:endParaRPr lang="en-US"/>
          </a:p>
        </p:txBody>
      </p:sp>
      <p:pic>
        <p:nvPicPr>
          <p:cNvPr id="15" name="Picture 14" descr="A screenshot of a computer&#10;&#10;Description automatically generated">
            <a:extLst>
              <a:ext uri="{FF2B5EF4-FFF2-40B4-BE49-F238E27FC236}">
                <a16:creationId xmlns:a16="http://schemas.microsoft.com/office/drawing/2014/main" id="{AD8DCB6E-6BB8-01B6-9D73-36BB0D05F8F0}"/>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7883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04800" y="443968"/>
            <a:ext cx="8382000" cy="1143000"/>
          </a:xfrm>
        </p:spPr>
        <p:txBody>
          <a:bodyPr>
            <a:normAutofit/>
          </a:bodyPr>
          <a:lstStyle/>
          <a:p>
            <a:r>
              <a:rPr lang="en-US"/>
              <a:t>Deciding on the best model</a:t>
            </a:r>
          </a:p>
        </p:txBody>
      </p:sp>
      <p:sp>
        <p:nvSpPr>
          <p:cNvPr id="11" name="Rectangle 3"/>
          <p:cNvSpPr txBox="1">
            <a:spLocks noChangeArrowheads="1"/>
          </p:cNvSpPr>
          <p:nvPr/>
        </p:nvSpPr>
        <p:spPr>
          <a:xfrm>
            <a:off x="457200" y="1447800"/>
            <a:ext cx="8229600" cy="486092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Need a balance between how well the model fits the data and how many parameters there are in the model</a:t>
            </a:r>
          </a:p>
          <a:p>
            <a:r>
              <a:rPr lang="en-US" sz="2800"/>
              <a:t>Most widely used methods</a:t>
            </a:r>
          </a:p>
          <a:p>
            <a:pPr lvl="1"/>
            <a:r>
              <a:rPr lang="en-US" sz="2400"/>
              <a:t>Likelihood ratio test (nested models)</a:t>
            </a:r>
          </a:p>
          <a:p>
            <a:pPr lvl="1"/>
            <a:r>
              <a:rPr lang="en-US" sz="2400"/>
              <a:t>Akaike Information Criterion (AIC) for non-nested models</a:t>
            </a:r>
          </a:p>
        </p:txBody>
      </p:sp>
      <p:sp>
        <p:nvSpPr>
          <p:cNvPr id="4" name="Title 1">
            <a:extLst>
              <a:ext uri="{FF2B5EF4-FFF2-40B4-BE49-F238E27FC236}">
                <a16:creationId xmlns:a16="http://schemas.microsoft.com/office/drawing/2014/main" id="{1ECC9196-BE1A-F940-EECC-3F5E1CAB069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5" name="Picture 4">
            <a:extLst>
              <a:ext uri="{FF2B5EF4-FFF2-40B4-BE49-F238E27FC236}">
                <a16:creationId xmlns:a16="http://schemas.microsoft.com/office/drawing/2014/main" id="{41809CCA-FDFB-8B65-B6C0-14FBB5CE693D}"/>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C14B8679-2F82-191B-DFD3-5CAF3D91BBC5}"/>
              </a:ext>
            </a:extLst>
          </p:cNvPr>
          <p:cNvSpPr>
            <a:spLocks noGrp="1"/>
          </p:cNvSpPr>
          <p:nvPr>
            <p:ph type="dt" sz="half" idx="10"/>
          </p:nvPr>
        </p:nvSpPr>
        <p:spPr/>
        <p:txBody>
          <a:bodyPr/>
          <a:lstStyle/>
          <a:p>
            <a:fld id="{78859EC5-EAB4-400A-B77D-2B715428EF8F}" type="datetime1">
              <a:rPr lang="en-US" smtClean="0"/>
              <a:t>9/18/2024</a:t>
            </a:fld>
            <a:endParaRPr lang="en-US"/>
          </a:p>
        </p:txBody>
      </p:sp>
      <p:sp>
        <p:nvSpPr>
          <p:cNvPr id="3" name="Footer Placeholder 2">
            <a:extLst>
              <a:ext uri="{FF2B5EF4-FFF2-40B4-BE49-F238E27FC236}">
                <a16:creationId xmlns:a16="http://schemas.microsoft.com/office/drawing/2014/main" id="{85904DA0-C2AE-F45D-F3A1-AE9BE8349A4D}"/>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C29B3C9D-BBA1-99BF-32BD-14F472956E9B}"/>
              </a:ext>
            </a:extLst>
          </p:cNvPr>
          <p:cNvSpPr>
            <a:spLocks noGrp="1"/>
          </p:cNvSpPr>
          <p:nvPr>
            <p:ph type="sldNum" sz="quarter" idx="12"/>
          </p:nvPr>
        </p:nvSpPr>
        <p:spPr/>
        <p:txBody>
          <a:bodyPr/>
          <a:lstStyle/>
          <a:p>
            <a:fld id="{B6F15528-21DE-4FAA-801E-634DDDAF4B2B}" type="slidenum">
              <a:rPr lang="en-US" smtClean="0"/>
              <a:pPr/>
              <a:t>101</a:t>
            </a:fld>
            <a:endParaRPr lang="en-US"/>
          </a:p>
        </p:txBody>
      </p:sp>
      <p:pic>
        <p:nvPicPr>
          <p:cNvPr id="7" name="Picture 6" descr="A screenshot of a computer&#10;&#10;Description automatically generated">
            <a:extLst>
              <a:ext uri="{FF2B5EF4-FFF2-40B4-BE49-F238E27FC236}">
                <a16:creationId xmlns:a16="http://schemas.microsoft.com/office/drawing/2014/main" id="{FD2EDD78-0E80-F5B2-D5C5-5EFF65F9CE7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3371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04800" y="494771"/>
            <a:ext cx="8382000" cy="1143000"/>
          </a:xfrm>
        </p:spPr>
        <p:txBody>
          <a:bodyPr>
            <a:normAutofit/>
          </a:bodyPr>
          <a:lstStyle/>
          <a:p>
            <a:r>
              <a:rPr lang="en-US"/>
              <a:t>Likelihood ratio test: nested models</a:t>
            </a:r>
          </a:p>
        </p:txBody>
      </p:sp>
      <p:graphicFrame>
        <p:nvGraphicFramePr>
          <p:cNvPr id="2" name="Object 1"/>
          <p:cNvGraphicFramePr>
            <a:graphicFrameLocks noChangeAspect="1"/>
          </p:cNvGraphicFramePr>
          <p:nvPr/>
        </p:nvGraphicFramePr>
        <p:xfrm>
          <a:off x="609600" y="1447800"/>
          <a:ext cx="5118100" cy="4724400"/>
        </p:xfrm>
        <a:graphic>
          <a:graphicData uri="http://schemas.openxmlformats.org/presentationml/2006/ole">
            <mc:AlternateContent xmlns:mc="http://schemas.openxmlformats.org/markup-compatibility/2006">
              <mc:Choice xmlns:v="urn:schemas-microsoft-com:vml" Requires="v">
                <p:oleObj name="Equation" r:id="rId3" imgW="1981080" imgH="1828800" progId="Equation.DSMT4">
                  <p:embed/>
                </p:oleObj>
              </mc:Choice>
              <mc:Fallback>
                <p:oleObj name="Equation" r:id="rId3" imgW="1981080" imgH="1828800" progId="Equation.DSMT4">
                  <p:embed/>
                  <p:pic>
                    <p:nvPicPr>
                      <p:cNvPr id="2" name="Object 1"/>
                      <p:cNvPicPr/>
                      <p:nvPr/>
                    </p:nvPicPr>
                    <p:blipFill>
                      <a:blip r:embed="rId4"/>
                      <a:stretch>
                        <a:fillRect/>
                      </a:stretch>
                    </p:blipFill>
                    <p:spPr>
                      <a:xfrm>
                        <a:off x="609600" y="1447800"/>
                        <a:ext cx="5118100" cy="4724400"/>
                      </a:xfrm>
                      <a:prstGeom prst="rect">
                        <a:avLst/>
                      </a:prstGeom>
                    </p:spPr>
                  </p:pic>
                </p:oleObj>
              </mc:Fallback>
            </mc:AlternateContent>
          </a:graphicData>
        </a:graphic>
      </p:graphicFrame>
      <p:sp>
        <p:nvSpPr>
          <p:cNvPr id="6" name="TextBox 5"/>
          <p:cNvSpPr txBox="1"/>
          <p:nvPr/>
        </p:nvSpPr>
        <p:spPr>
          <a:xfrm>
            <a:off x="5907702" y="1524000"/>
            <a:ext cx="1840056" cy="461665"/>
          </a:xfrm>
          <a:prstGeom prst="rect">
            <a:avLst/>
          </a:prstGeom>
          <a:noFill/>
        </p:spPr>
        <p:txBody>
          <a:bodyPr wrap="none" rtlCol="0">
            <a:spAutoFit/>
          </a:bodyPr>
          <a:lstStyle/>
          <a:p>
            <a:pPr algn="ctr"/>
            <a:r>
              <a:rPr lang="en-US" sz="2400">
                <a:solidFill>
                  <a:schemeClr val="bg1">
                    <a:lumMod val="50000"/>
                  </a:schemeClr>
                </a:solidFill>
              </a:rPr>
              <a:t>4 parameters</a:t>
            </a:r>
          </a:p>
        </p:txBody>
      </p:sp>
      <p:sp>
        <p:nvSpPr>
          <p:cNvPr id="7" name="TextBox 6"/>
          <p:cNvSpPr txBox="1"/>
          <p:nvPr/>
        </p:nvSpPr>
        <p:spPr>
          <a:xfrm>
            <a:off x="5077826" y="3310555"/>
            <a:ext cx="1840056" cy="461665"/>
          </a:xfrm>
          <a:prstGeom prst="rect">
            <a:avLst/>
          </a:prstGeom>
          <a:noFill/>
        </p:spPr>
        <p:txBody>
          <a:bodyPr wrap="none" rtlCol="0">
            <a:spAutoFit/>
          </a:bodyPr>
          <a:lstStyle/>
          <a:p>
            <a:pPr algn="ctr"/>
            <a:r>
              <a:rPr lang="en-US" sz="2400">
                <a:solidFill>
                  <a:schemeClr val="bg1">
                    <a:lumMod val="50000"/>
                  </a:schemeClr>
                </a:solidFill>
              </a:rPr>
              <a:t>3 parameters</a:t>
            </a:r>
          </a:p>
        </p:txBody>
      </p:sp>
      <p:sp>
        <p:nvSpPr>
          <p:cNvPr id="3" name="Right Brace 2"/>
          <p:cNvSpPr/>
          <p:nvPr/>
        </p:nvSpPr>
        <p:spPr>
          <a:xfrm>
            <a:off x="4575162" y="2667000"/>
            <a:ext cx="457200" cy="1752600"/>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3355962" y="4419600"/>
            <a:ext cx="457200" cy="1752600"/>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850302" y="5065067"/>
            <a:ext cx="1840056" cy="461665"/>
          </a:xfrm>
          <a:prstGeom prst="rect">
            <a:avLst/>
          </a:prstGeom>
          <a:noFill/>
        </p:spPr>
        <p:txBody>
          <a:bodyPr wrap="none" rtlCol="0">
            <a:spAutoFit/>
          </a:bodyPr>
          <a:lstStyle/>
          <a:p>
            <a:pPr algn="ctr"/>
            <a:r>
              <a:rPr lang="en-US" sz="2400">
                <a:solidFill>
                  <a:schemeClr val="bg1">
                    <a:lumMod val="50000"/>
                  </a:schemeClr>
                </a:solidFill>
              </a:rPr>
              <a:t>2 parameters</a:t>
            </a:r>
          </a:p>
        </p:txBody>
      </p:sp>
      <p:sp>
        <p:nvSpPr>
          <p:cNvPr id="4" name="TextBox 3"/>
          <p:cNvSpPr txBox="1"/>
          <p:nvPr/>
        </p:nvSpPr>
        <p:spPr>
          <a:xfrm>
            <a:off x="5867400" y="4114800"/>
            <a:ext cx="3048000" cy="2308324"/>
          </a:xfrm>
          <a:prstGeom prst="rect">
            <a:avLst/>
          </a:prstGeom>
          <a:noFill/>
        </p:spPr>
        <p:txBody>
          <a:bodyPr wrap="square" rtlCol="0">
            <a:spAutoFit/>
          </a:bodyPr>
          <a:lstStyle/>
          <a:p>
            <a:r>
              <a:rPr lang="en-US" sz="2400">
                <a:solidFill>
                  <a:srgbClr val="C00000"/>
                </a:solidFill>
              </a:rPr>
              <a:t>The 2- and 3-parameter models are nested models of the 4-parameter model, obtained by fixing one parameter (to zero)</a:t>
            </a:r>
          </a:p>
        </p:txBody>
      </p:sp>
      <p:sp>
        <p:nvSpPr>
          <p:cNvPr id="11" name="Title 1">
            <a:extLst>
              <a:ext uri="{FF2B5EF4-FFF2-40B4-BE49-F238E27FC236}">
                <a16:creationId xmlns:a16="http://schemas.microsoft.com/office/drawing/2014/main" id="{843853A7-94AE-D93B-D3F8-4AF5319EB3F4}"/>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12" name="Picture 11">
            <a:extLst>
              <a:ext uri="{FF2B5EF4-FFF2-40B4-BE49-F238E27FC236}">
                <a16:creationId xmlns:a16="http://schemas.microsoft.com/office/drawing/2014/main" id="{8D393EE0-B038-6EF0-B38D-C5E74C9A4BFA}"/>
              </a:ext>
            </a:extLst>
          </p:cNvPr>
          <p:cNvPicPr>
            <a:picLocks noChangeAspect="1"/>
          </p:cNvPicPr>
          <p:nvPr/>
        </p:nvPicPr>
        <p:blipFill>
          <a:blip r:embed="rId5"/>
          <a:stretch>
            <a:fillRect/>
          </a:stretch>
        </p:blipFill>
        <p:spPr>
          <a:xfrm>
            <a:off x="-19722" y="0"/>
            <a:ext cx="1384300" cy="812800"/>
          </a:xfrm>
          <a:prstGeom prst="rect">
            <a:avLst/>
          </a:prstGeom>
        </p:spPr>
      </p:pic>
      <p:sp>
        <p:nvSpPr>
          <p:cNvPr id="5" name="Date Placeholder 4">
            <a:extLst>
              <a:ext uri="{FF2B5EF4-FFF2-40B4-BE49-F238E27FC236}">
                <a16:creationId xmlns:a16="http://schemas.microsoft.com/office/drawing/2014/main" id="{6B801C7C-AD35-02E5-B1B9-D00C266122A3}"/>
              </a:ext>
            </a:extLst>
          </p:cNvPr>
          <p:cNvSpPr>
            <a:spLocks noGrp="1"/>
          </p:cNvSpPr>
          <p:nvPr>
            <p:ph type="dt" sz="half" idx="10"/>
          </p:nvPr>
        </p:nvSpPr>
        <p:spPr/>
        <p:txBody>
          <a:bodyPr/>
          <a:lstStyle/>
          <a:p>
            <a:fld id="{BDB79321-F3CA-45C9-9256-077103821077}" type="datetime1">
              <a:rPr lang="en-US" smtClean="0"/>
              <a:t>9/18/2024</a:t>
            </a:fld>
            <a:endParaRPr lang="en-US"/>
          </a:p>
        </p:txBody>
      </p:sp>
      <p:sp>
        <p:nvSpPr>
          <p:cNvPr id="8" name="Footer Placeholder 7">
            <a:extLst>
              <a:ext uri="{FF2B5EF4-FFF2-40B4-BE49-F238E27FC236}">
                <a16:creationId xmlns:a16="http://schemas.microsoft.com/office/drawing/2014/main" id="{C2C07A02-9DBB-CBD6-BF8F-0C28AA0F34FC}"/>
              </a:ext>
            </a:extLst>
          </p:cNvPr>
          <p:cNvSpPr>
            <a:spLocks noGrp="1"/>
          </p:cNvSpPr>
          <p:nvPr>
            <p:ph type="ftr" sz="quarter" idx="11"/>
          </p:nvPr>
        </p:nvSpPr>
        <p:spPr/>
        <p:txBody>
          <a:bodyPr/>
          <a:lstStyle/>
          <a:p>
            <a:r>
              <a:rPr lang="de-DE"/>
              <a:t>SOVERS SINGH BISHT</a:t>
            </a:r>
            <a:endParaRPr lang="en-US"/>
          </a:p>
        </p:txBody>
      </p:sp>
      <p:sp>
        <p:nvSpPr>
          <p:cNvPr id="13" name="Slide Number Placeholder 12">
            <a:extLst>
              <a:ext uri="{FF2B5EF4-FFF2-40B4-BE49-F238E27FC236}">
                <a16:creationId xmlns:a16="http://schemas.microsoft.com/office/drawing/2014/main" id="{1A6440FE-9E66-D718-1C93-2477AF0AB116}"/>
              </a:ext>
            </a:extLst>
          </p:cNvPr>
          <p:cNvSpPr>
            <a:spLocks noGrp="1"/>
          </p:cNvSpPr>
          <p:nvPr>
            <p:ph type="sldNum" sz="quarter" idx="12"/>
          </p:nvPr>
        </p:nvSpPr>
        <p:spPr/>
        <p:txBody>
          <a:bodyPr/>
          <a:lstStyle/>
          <a:p>
            <a:fld id="{B6F15528-21DE-4FAA-801E-634DDDAF4B2B}" type="slidenum">
              <a:rPr lang="en-US" smtClean="0"/>
              <a:pPr/>
              <a:t>102</a:t>
            </a:fld>
            <a:endParaRPr lang="en-US"/>
          </a:p>
        </p:txBody>
      </p:sp>
      <p:pic>
        <p:nvPicPr>
          <p:cNvPr id="14" name="Picture 13" descr="A screenshot of a computer&#10;&#10;Description automatically generated">
            <a:extLst>
              <a:ext uri="{FF2B5EF4-FFF2-40B4-BE49-F238E27FC236}">
                <a16:creationId xmlns:a16="http://schemas.microsoft.com/office/drawing/2014/main" id="{9EFEF110-92DC-754D-A437-33BF391FA3D6}"/>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9192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43971"/>
            <a:ext cx="8229600" cy="1143000"/>
          </a:xfrm>
        </p:spPr>
        <p:txBody>
          <a:bodyPr/>
          <a:lstStyle/>
          <a:p>
            <a:r>
              <a:rPr lang="en-US"/>
              <a:t>Likelihood ratio test</a:t>
            </a:r>
          </a:p>
        </p:txBody>
      </p:sp>
      <p:graphicFrame>
        <p:nvGraphicFramePr>
          <p:cNvPr id="84996" name="Object 4"/>
          <p:cNvGraphicFramePr>
            <a:graphicFrameLocks noChangeAspect="1"/>
          </p:cNvGraphicFramePr>
          <p:nvPr/>
        </p:nvGraphicFramePr>
        <p:xfrm>
          <a:off x="1428750" y="1447800"/>
          <a:ext cx="4267200" cy="2128140"/>
        </p:xfrm>
        <a:graphic>
          <a:graphicData uri="http://schemas.openxmlformats.org/presentationml/2006/ole">
            <mc:AlternateContent xmlns:mc="http://schemas.openxmlformats.org/markup-compatibility/2006">
              <mc:Choice xmlns:v="urn:schemas-microsoft-com:vml" Requires="v">
                <p:oleObj name="Equation" r:id="rId3" imgW="1854000" imgH="927000" progId="Equation.DSMT4">
                  <p:embed/>
                </p:oleObj>
              </mc:Choice>
              <mc:Fallback>
                <p:oleObj name="Equation" r:id="rId3" imgW="1854000" imgH="927000" progId="Equation.DSMT4">
                  <p:embed/>
                  <p:pic>
                    <p:nvPicPr>
                      <p:cNvPr id="84996" name="Object 4"/>
                      <p:cNvPicPr>
                        <a:picLocks noChangeAspect="1" noChangeArrowheads="1"/>
                      </p:cNvPicPr>
                      <p:nvPr/>
                    </p:nvPicPr>
                    <p:blipFill>
                      <a:blip r:embed="rId4"/>
                      <a:srcRect/>
                      <a:stretch>
                        <a:fillRect/>
                      </a:stretch>
                    </p:blipFill>
                    <p:spPr bwMode="auto">
                      <a:xfrm>
                        <a:off x="1428750" y="1447800"/>
                        <a:ext cx="4267200" cy="2128140"/>
                      </a:xfrm>
                      <a:prstGeom prst="rect">
                        <a:avLst/>
                      </a:prstGeom>
                      <a:noFill/>
                      <a:ln>
                        <a:noFill/>
                      </a:ln>
                      <a:effectLst/>
                    </p:spPr>
                  </p:pic>
                </p:oleObj>
              </mc:Fallback>
            </mc:AlternateContent>
          </a:graphicData>
        </a:graphic>
      </p:graphicFrame>
      <p:sp>
        <p:nvSpPr>
          <p:cNvPr id="84997" name="Text Box 5"/>
          <p:cNvSpPr txBox="1">
            <a:spLocks noChangeArrowheads="1"/>
          </p:cNvSpPr>
          <p:nvPr/>
        </p:nvSpPr>
        <p:spPr bwMode="auto">
          <a:xfrm>
            <a:off x="304800" y="3972342"/>
            <a:ext cx="8610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a:t>For </a:t>
            </a:r>
            <a:r>
              <a:rPr lang="en-US" sz="2400">
                <a:solidFill>
                  <a:srgbClr val="C00000"/>
                </a:solidFill>
              </a:rPr>
              <a:t>nested models</a:t>
            </a:r>
            <a:r>
              <a:rPr lang="en-US" sz="2400">
                <a:solidFill>
                  <a:srgbClr val="FF0000"/>
                </a:solidFill>
              </a:rPr>
              <a:t> </a:t>
            </a:r>
            <a:r>
              <a:rPr lang="en-US" sz="2400"/>
              <a:t>with more parameters, the negative log-likelihood (–</a:t>
            </a:r>
            <a:r>
              <a:rPr lang="en-US" sz="2400" err="1"/>
              <a:t>ln</a:t>
            </a:r>
            <a:r>
              <a:rPr lang="en-US" sz="2400" i="1" err="1"/>
              <a:t>L</a:t>
            </a:r>
            <a:r>
              <a:rPr lang="en-US" sz="2400"/>
              <a:t>) should generally be smaller (better fit).</a:t>
            </a:r>
          </a:p>
          <a:p>
            <a:pPr>
              <a:spcBef>
                <a:spcPct val="50000"/>
              </a:spcBef>
            </a:pPr>
            <a:r>
              <a:rPr lang="en-US" sz="2400"/>
              <a:t>The likelihood ratio </a:t>
            </a:r>
            <a:r>
              <a:rPr lang="en-US" sz="2400" i="1"/>
              <a:t>R</a:t>
            </a:r>
            <a:r>
              <a:rPr lang="en-US" sz="2400"/>
              <a:t> follows a chi-square distribution with degrees of freedom equal to the difference in parameters between model A and model B.</a:t>
            </a:r>
          </a:p>
          <a:p>
            <a:pPr>
              <a:spcBef>
                <a:spcPct val="50000"/>
              </a:spcBef>
            </a:pPr>
            <a:r>
              <a:rPr lang="en-US" sz="2400"/>
              <a:t>The –</a:t>
            </a:r>
            <a:r>
              <a:rPr lang="en-US" sz="2400" err="1"/>
              <a:t>ln</a:t>
            </a:r>
            <a:r>
              <a:rPr lang="en-US" sz="2400" i="1" err="1"/>
              <a:t>L</a:t>
            </a:r>
            <a:r>
              <a:rPr lang="en-US" sz="2400"/>
              <a:t> is from the MLE estimate (the best value)</a:t>
            </a:r>
          </a:p>
        </p:txBody>
      </p:sp>
      <p:sp>
        <p:nvSpPr>
          <p:cNvPr id="5" name="TextBox 4"/>
          <p:cNvSpPr txBox="1"/>
          <p:nvPr/>
        </p:nvSpPr>
        <p:spPr>
          <a:xfrm>
            <a:off x="6162676" y="1494660"/>
            <a:ext cx="2752724" cy="1200329"/>
          </a:xfrm>
          <a:prstGeom prst="rect">
            <a:avLst/>
          </a:prstGeom>
          <a:noFill/>
        </p:spPr>
        <p:txBody>
          <a:bodyPr wrap="square" rtlCol="0">
            <a:spAutoFit/>
          </a:bodyPr>
          <a:lstStyle/>
          <a:p>
            <a:r>
              <a:rPr lang="en-US" sz="2400">
                <a:solidFill>
                  <a:srgbClr val="C00000"/>
                </a:solidFill>
              </a:rPr>
              <a:t>e.g. Model A has more parameters than Model B</a:t>
            </a:r>
          </a:p>
        </p:txBody>
      </p:sp>
      <p:sp>
        <p:nvSpPr>
          <p:cNvPr id="6" name="Title 1">
            <a:extLst>
              <a:ext uri="{FF2B5EF4-FFF2-40B4-BE49-F238E27FC236}">
                <a16:creationId xmlns:a16="http://schemas.microsoft.com/office/drawing/2014/main" id="{53449F3B-2CEA-F113-B173-940AD1561F78}"/>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7" name="Picture 6">
            <a:extLst>
              <a:ext uri="{FF2B5EF4-FFF2-40B4-BE49-F238E27FC236}">
                <a16:creationId xmlns:a16="http://schemas.microsoft.com/office/drawing/2014/main" id="{C069F021-69C3-078E-24C4-AD3DEFD35F02}"/>
              </a:ext>
            </a:extLst>
          </p:cNvPr>
          <p:cNvPicPr>
            <a:picLocks noChangeAspect="1"/>
          </p:cNvPicPr>
          <p:nvPr/>
        </p:nvPicPr>
        <p:blipFill>
          <a:blip r:embed="rId5"/>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2BD4C2FD-A3A5-C185-1DFC-277AF72D0933}"/>
              </a:ext>
            </a:extLst>
          </p:cNvPr>
          <p:cNvSpPr>
            <a:spLocks noGrp="1"/>
          </p:cNvSpPr>
          <p:nvPr>
            <p:ph type="dt" sz="half" idx="10"/>
          </p:nvPr>
        </p:nvSpPr>
        <p:spPr/>
        <p:txBody>
          <a:bodyPr/>
          <a:lstStyle/>
          <a:p>
            <a:fld id="{57D04914-DD20-440F-838E-AD163F9F4370}" type="datetime1">
              <a:rPr lang="en-US" smtClean="0"/>
              <a:t>9/18/2024</a:t>
            </a:fld>
            <a:endParaRPr lang="en-US"/>
          </a:p>
        </p:txBody>
      </p:sp>
      <p:sp>
        <p:nvSpPr>
          <p:cNvPr id="3" name="Footer Placeholder 2">
            <a:extLst>
              <a:ext uri="{FF2B5EF4-FFF2-40B4-BE49-F238E27FC236}">
                <a16:creationId xmlns:a16="http://schemas.microsoft.com/office/drawing/2014/main" id="{07FD9CB2-64ED-0EE7-00D2-0F562D779C6B}"/>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D71325B3-D70D-BD22-342F-15C2D471DBCB}"/>
              </a:ext>
            </a:extLst>
          </p:cNvPr>
          <p:cNvSpPr>
            <a:spLocks noGrp="1"/>
          </p:cNvSpPr>
          <p:nvPr>
            <p:ph type="sldNum" sz="quarter" idx="12"/>
          </p:nvPr>
        </p:nvSpPr>
        <p:spPr/>
        <p:txBody>
          <a:bodyPr/>
          <a:lstStyle/>
          <a:p>
            <a:fld id="{B6F15528-21DE-4FAA-801E-634DDDAF4B2B}" type="slidenum">
              <a:rPr lang="en-US" smtClean="0"/>
              <a:pPr/>
              <a:t>103</a:t>
            </a:fld>
            <a:endParaRPr lang="en-US"/>
          </a:p>
        </p:txBody>
      </p:sp>
      <p:pic>
        <p:nvPicPr>
          <p:cNvPr id="8" name="Picture 7" descr="A screenshot of a computer&#10;&#10;Description automatically generated">
            <a:extLst>
              <a:ext uri="{FF2B5EF4-FFF2-40B4-BE49-F238E27FC236}">
                <a16:creationId xmlns:a16="http://schemas.microsoft.com/office/drawing/2014/main" id="{41AB7A1B-4F3B-D911-060F-E4F60F96861A}"/>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69767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85800" y="422354"/>
            <a:ext cx="7772400" cy="1143000"/>
          </a:xfrm>
        </p:spPr>
        <p:txBody>
          <a:bodyPr>
            <a:normAutofit/>
          </a:bodyPr>
          <a:lstStyle/>
          <a:p>
            <a:r>
              <a:rPr lang="en-US"/>
              <a:t>Likelihood ratio test example</a:t>
            </a:r>
          </a:p>
        </p:txBody>
      </p:sp>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352304"/>
            <a:ext cx="3617913"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0" y="1573821"/>
            <a:ext cx="2088264" cy="646331"/>
          </a:xfrm>
          <a:prstGeom prst="rect">
            <a:avLst/>
          </a:prstGeom>
          <a:noFill/>
        </p:spPr>
        <p:txBody>
          <a:bodyPr wrap="none" rtlCol="0">
            <a:spAutoFit/>
          </a:bodyPr>
          <a:lstStyle/>
          <a:p>
            <a:r>
              <a:rPr lang="en-US" i="1"/>
              <a:t>B</a:t>
            </a:r>
            <a:r>
              <a:rPr lang="en-US" baseline="-25000"/>
              <a:t>1965</a:t>
            </a:r>
            <a:r>
              <a:rPr lang="en-US"/>
              <a:t> estimated</a:t>
            </a:r>
          </a:p>
          <a:p>
            <a:r>
              <a:rPr lang="en-US"/>
              <a:t>(</a:t>
            </a:r>
            <a:r>
              <a:rPr lang="en-US" i="1"/>
              <a:t>r</a:t>
            </a:r>
            <a:r>
              <a:rPr lang="en-US"/>
              <a:t>, </a:t>
            </a:r>
            <a:r>
              <a:rPr lang="en-US" i="1"/>
              <a:t>K</a:t>
            </a:r>
            <a:r>
              <a:rPr lang="en-US"/>
              <a:t>, </a:t>
            </a:r>
            <a:r>
              <a:rPr lang="en-US" i="1"/>
              <a:t>q</a:t>
            </a:r>
            <a:r>
              <a:rPr lang="en-US"/>
              <a:t>, </a:t>
            </a:r>
            <a:r>
              <a:rPr lang="el-GR"/>
              <a:t>σ</a:t>
            </a:r>
            <a:r>
              <a:rPr lang="en-US"/>
              <a:t> estimated)</a:t>
            </a:r>
          </a:p>
        </p:txBody>
      </p:sp>
      <p:pic>
        <p:nvPicPr>
          <p:cNvPr id="512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1364027"/>
            <a:ext cx="3617913"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133600" y="1573821"/>
            <a:ext cx="2088264" cy="646331"/>
          </a:xfrm>
          <a:prstGeom prst="rect">
            <a:avLst/>
          </a:prstGeom>
          <a:noFill/>
        </p:spPr>
        <p:txBody>
          <a:bodyPr wrap="none" rtlCol="0">
            <a:spAutoFit/>
          </a:bodyPr>
          <a:lstStyle/>
          <a:p>
            <a:r>
              <a:rPr lang="en-US" i="1"/>
              <a:t>B</a:t>
            </a:r>
            <a:r>
              <a:rPr lang="en-US" baseline="-25000"/>
              <a:t>1965</a:t>
            </a:r>
            <a:r>
              <a:rPr lang="en-US"/>
              <a:t> = </a:t>
            </a:r>
            <a:r>
              <a:rPr lang="en-US" i="1"/>
              <a:t>K</a:t>
            </a:r>
            <a:endParaRPr lang="en-US"/>
          </a:p>
          <a:p>
            <a:r>
              <a:rPr lang="en-US"/>
              <a:t>(</a:t>
            </a:r>
            <a:r>
              <a:rPr lang="en-US" i="1"/>
              <a:t>r</a:t>
            </a:r>
            <a:r>
              <a:rPr lang="en-US"/>
              <a:t>, </a:t>
            </a:r>
            <a:r>
              <a:rPr lang="en-US" i="1"/>
              <a:t>K</a:t>
            </a:r>
            <a:r>
              <a:rPr lang="en-US"/>
              <a:t>, </a:t>
            </a:r>
            <a:r>
              <a:rPr lang="en-US" i="1"/>
              <a:t>q</a:t>
            </a:r>
            <a:r>
              <a:rPr lang="en-US"/>
              <a:t>, </a:t>
            </a:r>
            <a:r>
              <a:rPr lang="el-GR"/>
              <a:t>σ</a:t>
            </a:r>
            <a:r>
              <a:rPr lang="en-US"/>
              <a:t> estimated)</a:t>
            </a:r>
          </a:p>
        </p:txBody>
      </p:sp>
      <p:graphicFrame>
        <p:nvGraphicFramePr>
          <p:cNvPr id="3" name="Table 2"/>
          <p:cNvGraphicFramePr>
            <a:graphicFrameLocks noGrp="1"/>
          </p:cNvGraphicFramePr>
          <p:nvPr/>
        </p:nvGraphicFramePr>
        <p:xfrm>
          <a:off x="1387031" y="3710352"/>
          <a:ext cx="3581401" cy="2192694"/>
        </p:xfrm>
        <a:graphic>
          <a:graphicData uri="http://schemas.openxmlformats.org/drawingml/2006/table">
            <a:tbl>
              <a:tblPr>
                <a:tableStyleId>{5C22544A-7EE6-4342-B048-85BDC9FD1C3A}</a:tableStyleId>
              </a:tblPr>
              <a:tblGrid>
                <a:gridCol w="1339980">
                  <a:extLst>
                    <a:ext uri="{9D8B030D-6E8A-4147-A177-3AD203B41FA5}">
                      <a16:colId xmlns:a16="http://schemas.microsoft.com/office/drawing/2014/main" val="20000"/>
                    </a:ext>
                  </a:extLst>
                </a:gridCol>
                <a:gridCol w="1169437">
                  <a:extLst>
                    <a:ext uri="{9D8B030D-6E8A-4147-A177-3AD203B41FA5}">
                      <a16:colId xmlns:a16="http://schemas.microsoft.com/office/drawing/2014/main" val="20001"/>
                    </a:ext>
                  </a:extLst>
                </a:gridCol>
                <a:gridCol w="1071984">
                  <a:extLst>
                    <a:ext uri="{9D8B030D-6E8A-4147-A177-3AD203B41FA5}">
                      <a16:colId xmlns:a16="http://schemas.microsoft.com/office/drawing/2014/main" val="20002"/>
                    </a:ext>
                  </a:extLst>
                </a:gridCol>
              </a:tblGrid>
              <a:tr h="365449">
                <a:tc>
                  <a:txBody>
                    <a:bodyPr/>
                    <a:lstStyle/>
                    <a:p>
                      <a:pPr algn="l" fontAlgn="b"/>
                      <a:r>
                        <a:rPr lang="en-US" sz="2100" u="none" strike="noStrike">
                          <a:effectLst/>
                        </a:rPr>
                        <a:t>Model</a:t>
                      </a:r>
                      <a:endParaRPr lang="en-US" sz="2100" b="0" i="0" u="none" strike="noStrike">
                        <a:solidFill>
                          <a:srgbClr val="000000"/>
                        </a:solidFill>
                        <a:effectLst/>
                        <a:latin typeface="Calibri"/>
                      </a:endParaRPr>
                    </a:p>
                  </a:txBody>
                  <a:tcPr marL="18273" marR="18273" marT="18273" marB="0" anchor="b"/>
                </a:tc>
                <a:tc>
                  <a:txBody>
                    <a:bodyPr/>
                    <a:lstStyle/>
                    <a:p>
                      <a:pPr algn="ctr" fontAlgn="b"/>
                      <a:r>
                        <a:rPr lang="en-US" sz="2100" i="1" u="none" strike="noStrike">
                          <a:effectLst/>
                        </a:rPr>
                        <a:t>n</a:t>
                      </a:r>
                      <a:r>
                        <a:rPr lang="en-US" sz="2100" u="none" strike="noStrike">
                          <a:effectLst/>
                        </a:rPr>
                        <a:t> pars</a:t>
                      </a:r>
                      <a:endParaRPr lang="en-US" sz="2100" b="0" i="0" u="none" strike="noStrike">
                        <a:solidFill>
                          <a:srgbClr val="000000"/>
                        </a:solidFill>
                        <a:effectLst/>
                        <a:latin typeface="Calibri"/>
                      </a:endParaRPr>
                    </a:p>
                  </a:txBody>
                  <a:tcPr marL="18273" marR="18273" marT="18273" marB="0" anchor="b"/>
                </a:tc>
                <a:tc>
                  <a:txBody>
                    <a:bodyPr/>
                    <a:lstStyle/>
                    <a:p>
                      <a:pPr algn="ctr" fontAlgn="b"/>
                      <a:r>
                        <a:rPr lang="en-US" sz="2100" b="0" i="0" u="none" strike="noStrike" err="1">
                          <a:solidFill>
                            <a:srgbClr val="000000"/>
                          </a:solidFill>
                          <a:effectLst/>
                          <a:latin typeface="Calibri"/>
                        </a:rPr>
                        <a:t>ln</a:t>
                      </a:r>
                      <a:r>
                        <a:rPr lang="en-US" sz="2100" b="0" i="1" u="none" strike="noStrike" err="1">
                          <a:solidFill>
                            <a:srgbClr val="000000"/>
                          </a:solidFill>
                          <a:effectLst/>
                          <a:latin typeface="Calibri"/>
                        </a:rPr>
                        <a:t>L</a:t>
                      </a:r>
                      <a:endParaRPr lang="en-US" sz="2100" b="0" i="1" u="none" strike="noStrike">
                        <a:solidFill>
                          <a:srgbClr val="000000"/>
                        </a:solidFill>
                        <a:effectLst/>
                        <a:latin typeface="Calibri"/>
                      </a:endParaRPr>
                    </a:p>
                  </a:txBody>
                  <a:tcPr marL="18273" marR="18273" marT="18273" marB="0" anchor="b"/>
                </a:tc>
                <a:extLst>
                  <a:ext uri="{0D108BD9-81ED-4DB2-BD59-A6C34878D82A}">
                    <a16:rowId xmlns:a16="http://schemas.microsoft.com/office/drawing/2014/main" val="10000"/>
                  </a:ext>
                </a:extLst>
              </a:tr>
              <a:tr h="365449">
                <a:tc>
                  <a:txBody>
                    <a:bodyPr/>
                    <a:lstStyle/>
                    <a:p>
                      <a:pPr algn="l" fontAlgn="b"/>
                      <a:r>
                        <a:rPr lang="en-US" sz="2100" i="1" u="none" strike="noStrike">
                          <a:effectLst/>
                        </a:rPr>
                        <a:t>B</a:t>
                      </a:r>
                      <a:r>
                        <a:rPr lang="en-US" sz="2100" u="none" strike="noStrike" baseline="-25000">
                          <a:effectLst/>
                        </a:rPr>
                        <a:t>1965 </a:t>
                      </a:r>
                      <a:r>
                        <a:rPr lang="en-US" sz="2100" u="none" strike="noStrike">
                          <a:effectLst/>
                        </a:rPr>
                        <a:t>= </a:t>
                      </a:r>
                      <a:r>
                        <a:rPr lang="en-US" sz="2100" i="1" u="none" strike="noStrike">
                          <a:effectLst/>
                        </a:rPr>
                        <a:t>K</a:t>
                      </a:r>
                      <a:endParaRPr lang="en-US" sz="2100" b="0" i="1" u="none" strike="noStrike">
                        <a:solidFill>
                          <a:srgbClr val="000000"/>
                        </a:solidFill>
                        <a:effectLst/>
                        <a:latin typeface="Calibri"/>
                      </a:endParaRPr>
                    </a:p>
                  </a:txBody>
                  <a:tcPr marL="18273" marR="18273" marT="18273" marB="0" anchor="b"/>
                </a:tc>
                <a:tc>
                  <a:txBody>
                    <a:bodyPr/>
                    <a:lstStyle/>
                    <a:p>
                      <a:pPr algn="r" fontAlgn="b"/>
                      <a:r>
                        <a:rPr lang="en-US" sz="2100" u="none" strike="noStrike">
                          <a:effectLst/>
                        </a:rPr>
                        <a:t>4</a:t>
                      </a:r>
                      <a:endParaRPr lang="en-US" sz="2100" b="0" i="0" u="none" strike="noStrike">
                        <a:solidFill>
                          <a:srgbClr val="000000"/>
                        </a:solidFill>
                        <a:effectLst/>
                        <a:latin typeface="Calibri"/>
                      </a:endParaRPr>
                    </a:p>
                  </a:txBody>
                  <a:tcPr marL="18273" marR="18273" marT="18273" marB="0" anchor="b"/>
                </a:tc>
                <a:tc>
                  <a:txBody>
                    <a:bodyPr/>
                    <a:lstStyle/>
                    <a:p>
                      <a:pPr algn="r" fontAlgn="b"/>
                      <a:r>
                        <a:rPr lang="en-US" sz="2100" u="none" strike="noStrike">
                          <a:effectLst/>
                        </a:rPr>
                        <a:t>15.56</a:t>
                      </a:r>
                      <a:endParaRPr lang="en-US" sz="2100" b="0" i="0" u="none" strike="noStrike">
                        <a:solidFill>
                          <a:srgbClr val="000000"/>
                        </a:solidFill>
                        <a:effectLst/>
                        <a:latin typeface="Calibri"/>
                      </a:endParaRPr>
                    </a:p>
                  </a:txBody>
                  <a:tcPr marL="18273" marR="18273" marT="18273" marB="0" anchor="b"/>
                </a:tc>
                <a:extLst>
                  <a:ext uri="{0D108BD9-81ED-4DB2-BD59-A6C34878D82A}">
                    <a16:rowId xmlns:a16="http://schemas.microsoft.com/office/drawing/2014/main" val="10001"/>
                  </a:ext>
                </a:extLst>
              </a:tr>
              <a:tr h="365449">
                <a:tc>
                  <a:txBody>
                    <a:bodyPr/>
                    <a:lstStyle/>
                    <a:p>
                      <a:pPr algn="l" fontAlgn="b"/>
                      <a:r>
                        <a:rPr lang="en-US" sz="2100" i="1" u="none" strike="noStrike">
                          <a:effectLst/>
                        </a:rPr>
                        <a:t>B</a:t>
                      </a:r>
                      <a:r>
                        <a:rPr lang="en-US" sz="2100" u="none" strike="noStrike" baseline="-25000">
                          <a:effectLst/>
                        </a:rPr>
                        <a:t>1965</a:t>
                      </a:r>
                      <a:r>
                        <a:rPr lang="en-US" sz="2100" u="none" strike="noStrike">
                          <a:effectLst/>
                        </a:rPr>
                        <a:t> free</a:t>
                      </a:r>
                      <a:endParaRPr lang="en-US" sz="2100" b="0" i="0" u="none" strike="noStrike">
                        <a:solidFill>
                          <a:srgbClr val="000000"/>
                        </a:solidFill>
                        <a:effectLst/>
                        <a:latin typeface="Calibri"/>
                      </a:endParaRPr>
                    </a:p>
                  </a:txBody>
                  <a:tcPr marL="18273" marR="18273" marT="18273" marB="0" anchor="b"/>
                </a:tc>
                <a:tc>
                  <a:txBody>
                    <a:bodyPr/>
                    <a:lstStyle/>
                    <a:p>
                      <a:pPr algn="r" fontAlgn="b"/>
                      <a:r>
                        <a:rPr lang="en-US" sz="2100" u="none" strike="noStrike">
                          <a:effectLst/>
                        </a:rPr>
                        <a:t>5</a:t>
                      </a:r>
                      <a:endParaRPr lang="en-US" sz="2100" b="0" i="0" u="none" strike="noStrike">
                        <a:solidFill>
                          <a:srgbClr val="000000"/>
                        </a:solidFill>
                        <a:effectLst/>
                        <a:latin typeface="Calibri"/>
                      </a:endParaRPr>
                    </a:p>
                  </a:txBody>
                  <a:tcPr marL="18273" marR="18273" marT="18273" marB="0" anchor="b"/>
                </a:tc>
                <a:tc>
                  <a:txBody>
                    <a:bodyPr/>
                    <a:lstStyle/>
                    <a:p>
                      <a:pPr algn="r" fontAlgn="b"/>
                      <a:r>
                        <a:rPr lang="en-US" sz="2100" u="none" strike="noStrike">
                          <a:effectLst/>
                        </a:rPr>
                        <a:t>23.78</a:t>
                      </a:r>
                      <a:endParaRPr lang="en-US" sz="2100" b="0" i="0" u="none" strike="noStrike">
                        <a:solidFill>
                          <a:srgbClr val="000000"/>
                        </a:solidFill>
                        <a:effectLst/>
                        <a:latin typeface="Calibri"/>
                      </a:endParaRPr>
                    </a:p>
                  </a:txBody>
                  <a:tcPr marL="18273" marR="18273" marT="18273" marB="0" anchor="b"/>
                </a:tc>
                <a:extLst>
                  <a:ext uri="{0D108BD9-81ED-4DB2-BD59-A6C34878D82A}">
                    <a16:rowId xmlns:a16="http://schemas.microsoft.com/office/drawing/2014/main" val="10002"/>
                  </a:ext>
                </a:extLst>
              </a:tr>
              <a:tr h="365449">
                <a:tc>
                  <a:txBody>
                    <a:bodyPr/>
                    <a:lstStyle/>
                    <a:p>
                      <a:pPr algn="l" fontAlgn="b"/>
                      <a:r>
                        <a:rPr lang="en-US" sz="2100" u="none" strike="noStrike">
                          <a:effectLst/>
                        </a:rPr>
                        <a:t>Difference</a:t>
                      </a:r>
                      <a:endParaRPr lang="en-US" sz="2100" b="0" i="0" u="none" strike="noStrike">
                        <a:solidFill>
                          <a:srgbClr val="000000"/>
                        </a:solidFill>
                        <a:effectLst/>
                        <a:latin typeface="Calibri"/>
                      </a:endParaRPr>
                    </a:p>
                  </a:txBody>
                  <a:tcPr marL="18273" marR="18273" marT="18273" marB="0" anchor="b"/>
                </a:tc>
                <a:tc>
                  <a:txBody>
                    <a:bodyPr/>
                    <a:lstStyle/>
                    <a:p>
                      <a:pPr algn="r" fontAlgn="b"/>
                      <a:r>
                        <a:rPr lang="en-US" sz="2100" u="none" strike="noStrike">
                          <a:effectLst/>
                        </a:rPr>
                        <a:t>1</a:t>
                      </a:r>
                      <a:endParaRPr lang="en-US" sz="2100" b="0" i="0" u="none" strike="noStrike">
                        <a:solidFill>
                          <a:srgbClr val="000000"/>
                        </a:solidFill>
                        <a:effectLst/>
                        <a:latin typeface="Calibri"/>
                      </a:endParaRPr>
                    </a:p>
                  </a:txBody>
                  <a:tcPr marL="18273" marR="18273" marT="18273" marB="0" anchor="b"/>
                </a:tc>
                <a:tc>
                  <a:txBody>
                    <a:bodyPr/>
                    <a:lstStyle/>
                    <a:p>
                      <a:pPr algn="r" fontAlgn="b"/>
                      <a:r>
                        <a:rPr lang="en-US" sz="2100" u="none" strike="noStrike">
                          <a:effectLst/>
                        </a:rPr>
                        <a:t>8.22</a:t>
                      </a:r>
                      <a:endParaRPr lang="en-US" sz="2100" b="0" i="0" u="none" strike="noStrike">
                        <a:solidFill>
                          <a:srgbClr val="000000"/>
                        </a:solidFill>
                        <a:effectLst/>
                        <a:latin typeface="Calibri"/>
                      </a:endParaRPr>
                    </a:p>
                  </a:txBody>
                  <a:tcPr marL="18273" marR="18273" marT="18273" marB="0" anchor="b"/>
                </a:tc>
                <a:extLst>
                  <a:ext uri="{0D108BD9-81ED-4DB2-BD59-A6C34878D82A}">
                    <a16:rowId xmlns:a16="http://schemas.microsoft.com/office/drawing/2014/main" val="10003"/>
                  </a:ext>
                </a:extLst>
              </a:tr>
              <a:tr h="365449">
                <a:tc gridSpan="2">
                  <a:txBody>
                    <a:bodyPr/>
                    <a:lstStyle/>
                    <a:p>
                      <a:pPr algn="l" fontAlgn="b"/>
                      <a:r>
                        <a:rPr lang="en-US" sz="2100" u="none" strike="noStrike">
                          <a:effectLst/>
                        </a:rPr>
                        <a:t>Likelihood ratio</a:t>
                      </a:r>
                      <a:endParaRPr lang="en-US" sz="2100" b="0" i="0" u="none" strike="noStrike">
                        <a:solidFill>
                          <a:srgbClr val="000000"/>
                        </a:solidFill>
                        <a:effectLst/>
                        <a:latin typeface="Calibri"/>
                      </a:endParaRPr>
                    </a:p>
                  </a:txBody>
                  <a:tcPr marL="18273" marR="18273" marT="18273" marB="0" anchor="b"/>
                </a:tc>
                <a:tc hMerge="1">
                  <a:txBody>
                    <a:bodyPr/>
                    <a:lstStyle/>
                    <a:p>
                      <a:endParaRPr lang="en-US"/>
                    </a:p>
                  </a:txBody>
                  <a:tcPr/>
                </a:tc>
                <a:tc>
                  <a:txBody>
                    <a:bodyPr/>
                    <a:lstStyle/>
                    <a:p>
                      <a:pPr algn="r" fontAlgn="b"/>
                      <a:r>
                        <a:rPr lang="en-US" sz="2100" u="none" strike="noStrike">
                          <a:effectLst/>
                        </a:rPr>
                        <a:t>16.44</a:t>
                      </a:r>
                      <a:endParaRPr lang="en-US" sz="2100" b="0" i="0" u="none" strike="noStrike">
                        <a:solidFill>
                          <a:srgbClr val="000000"/>
                        </a:solidFill>
                        <a:effectLst/>
                        <a:latin typeface="Calibri"/>
                      </a:endParaRPr>
                    </a:p>
                  </a:txBody>
                  <a:tcPr marL="18273" marR="18273" marT="18273" marB="0" anchor="b"/>
                </a:tc>
                <a:extLst>
                  <a:ext uri="{0D108BD9-81ED-4DB2-BD59-A6C34878D82A}">
                    <a16:rowId xmlns:a16="http://schemas.microsoft.com/office/drawing/2014/main" val="10004"/>
                  </a:ext>
                </a:extLst>
              </a:tr>
              <a:tr h="365449">
                <a:tc gridSpan="2">
                  <a:txBody>
                    <a:bodyPr/>
                    <a:lstStyle/>
                    <a:p>
                      <a:pPr algn="l" fontAlgn="b"/>
                      <a:r>
                        <a:rPr lang="en-US" sz="2100" u="none" strike="noStrike">
                          <a:effectLst/>
                        </a:rPr>
                        <a:t>Chi-squared p-value</a:t>
                      </a:r>
                      <a:endParaRPr lang="en-US" sz="2100" b="0" i="0" u="none" strike="noStrike">
                        <a:solidFill>
                          <a:srgbClr val="000000"/>
                        </a:solidFill>
                        <a:effectLst/>
                        <a:latin typeface="Calibri"/>
                      </a:endParaRPr>
                    </a:p>
                  </a:txBody>
                  <a:tcPr marL="18273" marR="18273" marT="18273" marB="0" anchor="b"/>
                </a:tc>
                <a:tc hMerge="1">
                  <a:txBody>
                    <a:bodyPr/>
                    <a:lstStyle/>
                    <a:p>
                      <a:endParaRPr lang="en-US"/>
                    </a:p>
                  </a:txBody>
                  <a:tcPr/>
                </a:tc>
                <a:tc>
                  <a:txBody>
                    <a:bodyPr/>
                    <a:lstStyle/>
                    <a:p>
                      <a:pPr algn="r" fontAlgn="b"/>
                      <a:r>
                        <a:rPr lang="en-US" sz="2100" u="none" strike="noStrike">
                          <a:effectLst/>
                        </a:rPr>
                        <a:t>0.00005</a:t>
                      </a:r>
                      <a:endParaRPr lang="en-US" sz="2100" b="0" i="0" u="none" strike="noStrike">
                        <a:solidFill>
                          <a:srgbClr val="000000"/>
                        </a:solidFill>
                        <a:effectLst/>
                        <a:latin typeface="Calibri"/>
                      </a:endParaRPr>
                    </a:p>
                  </a:txBody>
                  <a:tcPr marL="18273" marR="18273" marT="18273" marB="0" anchor="b"/>
                </a:tc>
                <a:extLst>
                  <a:ext uri="{0D108BD9-81ED-4DB2-BD59-A6C34878D82A}">
                    <a16:rowId xmlns:a16="http://schemas.microsoft.com/office/drawing/2014/main" val="10005"/>
                  </a:ext>
                </a:extLst>
              </a:tr>
            </a:tbl>
          </a:graphicData>
        </a:graphic>
      </p:graphicFrame>
      <p:cxnSp>
        <p:nvCxnSpPr>
          <p:cNvPr id="5" name="Straight Arrow Connector 4"/>
          <p:cNvCxnSpPr/>
          <p:nvPr/>
        </p:nvCxnSpPr>
        <p:spPr>
          <a:xfrm flipH="1" flipV="1">
            <a:off x="4953000" y="5788316"/>
            <a:ext cx="762000" cy="2564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15000" y="5916525"/>
            <a:ext cx="2942344" cy="338554"/>
          </a:xfrm>
          <a:prstGeom prst="rect">
            <a:avLst/>
          </a:prstGeom>
          <a:noFill/>
        </p:spPr>
        <p:txBody>
          <a:bodyPr wrap="none" rtlCol="0">
            <a:spAutoFit/>
          </a:bodyPr>
          <a:lstStyle/>
          <a:p>
            <a:r>
              <a:rPr lang="en-US" sz="1600">
                <a:solidFill>
                  <a:srgbClr val="C00000"/>
                </a:solidFill>
              </a:rPr>
              <a:t>In Excel, =CHISQ.DIST.RT(16.44,1)</a:t>
            </a:r>
          </a:p>
        </p:txBody>
      </p:sp>
      <p:cxnSp>
        <p:nvCxnSpPr>
          <p:cNvPr id="18" name="Straight Arrow Connector 17"/>
          <p:cNvCxnSpPr/>
          <p:nvPr/>
        </p:nvCxnSpPr>
        <p:spPr>
          <a:xfrm flipH="1" flipV="1">
            <a:off x="4953000" y="5354512"/>
            <a:ext cx="762000" cy="1905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50169" y="5449762"/>
            <a:ext cx="2589170" cy="338554"/>
          </a:xfrm>
          <a:prstGeom prst="rect">
            <a:avLst/>
          </a:prstGeom>
          <a:noFill/>
        </p:spPr>
        <p:txBody>
          <a:bodyPr wrap="none" rtlCol="0">
            <a:spAutoFit/>
          </a:bodyPr>
          <a:lstStyle/>
          <a:p>
            <a:r>
              <a:rPr lang="en-US" sz="1600">
                <a:solidFill>
                  <a:srgbClr val="C00000"/>
                </a:solidFill>
              </a:rPr>
              <a:t>2(ln</a:t>
            </a:r>
            <a:r>
              <a:rPr lang="en-US" sz="1600" i="1">
                <a:solidFill>
                  <a:srgbClr val="C00000"/>
                </a:solidFill>
              </a:rPr>
              <a:t>L</a:t>
            </a:r>
            <a:r>
              <a:rPr lang="en-US" sz="1600" baseline="-25000">
                <a:solidFill>
                  <a:srgbClr val="C00000"/>
                </a:solidFill>
              </a:rPr>
              <a:t>1</a:t>
            </a:r>
            <a:r>
              <a:rPr lang="en-US" sz="1600">
                <a:solidFill>
                  <a:srgbClr val="C00000"/>
                </a:solidFill>
              </a:rPr>
              <a:t>-ln</a:t>
            </a:r>
            <a:r>
              <a:rPr lang="en-US" sz="1600" i="1">
                <a:solidFill>
                  <a:srgbClr val="C00000"/>
                </a:solidFill>
              </a:rPr>
              <a:t>L</a:t>
            </a:r>
            <a:r>
              <a:rPr lang="en-US" sz="1600" baseline="-25000">
                <a:solidFill>
                  <a:srgbClr val="C00000"/>
                </a:solidFill>
              </a:rPr>
              <a:t>2</a:t>
            </a:r>
            <a:r>
              <a:rPr lang="en-US" sz="1600">
                <a:solidFill>
                  <a:srgbClr val="C00000"/>
                </a:solidFill>
              </a:rPr>
              <a:t>) = 2(23.78-15.56)</a:t>
            </a:r>
          </a:p>
        </p:txBody>
      </p:sp>
      <p:sp>
        <p:nvSpPr>
          <p:cNvPr id="23" name="TextBox 22"/>
          <p:cNvSpPr txBox="1"/>
          <p:nvPr/>
        </p:nvSpPr>
        <p:spPr>
          <a:xfrm>
            <a:off x="5880927" y="6581001"/>
            <a:ext cx="3263073" cy="276999"/>
          </a:xfrm>
          <a:prstGeom prst="rect">
            <a:avLst/>
          </a:prstGeom>
          <a:noFill/>
        </p:spPr>
        <p:txBody>
          <a:bodyPr wrap="none" rtlCol="0">
            <a:spAutoFit/>
          </a:bodyPr>
          <a:lstStyle/>
          <a:p>
            <a:pPr algn="r"/>
            <a:r>
              <a:rPr lang="en-US" sz="1200">
                <a:solidFill>
                  <a:schemeClr val="bg1">
                    <a:lumMod val="50000"/>
                  </a:schemeClr>
                </a:solidFill>
              </a:rPr>
              <a:t>9 Model selection.xlsx: sheet Likelihood ratio test</a:t>
            </a:r>
          </a:p>
        </p:txBody>
      </p:sp>
      <p:cxnSp>
        <p:nvCxnSpPr>
          <p:cNvPr id="13" name="Straight Arrow Connector 12"/>
          <p:cNvCxnSpPr/>
          <p:nvPr/>
        </p:nvCxnSpPr>
        <p:spPr>
          <a:xfrm flipH="1">
            <a:off x="3886200" y="4724400"/>
            <a:ext cx="1524000" cy="3048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0201" y="4495800"/>
            <a:ext cx="3581400" cy="584775"/>
          </a:xfrm>
          <a:prstGeom prst="rect">
            <a:avLst/>
          </a:prstGeom>
          <a:noFill/>
        </p:spPr>
        <p:txBody>
          <a:bodyPr wrap="square" rtlCol="0">
            <a:spAutoFit/>
          </a:bodyPr>
          <a:lstStyle/>
          <a:p>
            <a:r>
              <a:rPr lang="en-US" sz="1600">
                <a:solidFill>
                  <a:srgbClr val="C00000"/>
                </a:solidFill>
              </a:rPr>
              <a:t>One fewer parameter, one degree of freedom</a:t>
            </a:r>
          </a:p>
        </p:txBody>
      </p:sp>
      <p:cxnSp>
        <p:nvCxnSpPr>
          <p:cNvPr id="16" name="Straight Arrow Connector 15"/>
          <p:cNvCxnSpPr/>
          <p:nvPr/>
        </p:nvCxnSpPr>
        <p:spPr>
          <a:xfrm flipH="1">
            <a:off x="4610100" y="3886200"/>
            <a:ext cx="838200" cy="762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10200" y="3733800"/>
            <a:ext cx="3581400" cy="338554"/>
          </a:xfrm>
          <a:prstGeom prst="rect">
            <a:avLst/>
          </a:prstGeom>
          <a:noFill/>
        </p:spPr>
        <p:txBody>
          <a:bodyPr wrap="square" rtlCol="0">
            <a:spAutoFit/>
          </a:bodyPr>
          <a:lstStyle/>
          <a:p>
            <a:r>
              <a:rPr lang="en-US" sz="1600">
                <a:solidFill>
                  <a:srgbClr val="C00000"/>
                </a:solidFill>
              </a:rPr>
              <a:t>Note: </a:t>
            </a:r>
            <a:r>
              <a:rPr lang="en-US" sz="1600" err="1">
                <a:solidFill>
                  <a:srgbClr val="C00000"/>
                </a:solidFill>
              </a:rPr>
              <a:t>ln</a:t>
            </a:r>
            <a:r>
              <a:rPr lang="en-US" sz="1600" i="1" err="1">
                <a:solidFill>
                  <a:srgbClr val="C00000"/>
                </a:solidFill>
              </a:rPr>
              <a:t>L</a:t>
            </a:r>
            <a:r>
              <a:rPr lang="en-US" sz="1600">
                <a:solidFill>
                  <a:srgbClr val="C00000"/>
                </a:solidFill>
              </a:rPr>
              <a:t> not –</a:t>
            </a:r>
            <a:r>
              <a:rPr lang="en-US" sz="1600" err="1">
                <a:solidFill>
                  <a:srgbClr val="C00000"/>
                </a:solidFill>
              </a:rPr>
              <a:t>ln</a:t>
            </a:r>
            <a:r>
              <a:rPr lang="en-US" sz="1600" i="1" err="1">
                <a:solidFill>
                  <a:srgbClr val="C00000"/>
                </a:solidFill>
              </a:rPr>
              <a:t>L</a:t>
            </a:r>
            <a:r>
              <a:rPr lang="en-US" sz="1600">
                <a:solidFill>
                  <a:srgbClr val="C00000"/>
                </a:solidFill>
              </a:rPr>
              <a:t> (be careful!)</a:t>
            </a:r>
          </a:p>
        </p:txBody>
      </p:sp>
      <p:sp>
        <p:nvSpPr>
          <p:cNvPr id="17" name="Title 1">
            <a:extLst>
              <a:ext uri="{FF2B5EF4-FFF2-40B4-BE49-F238E27FC236}">
                <a16:creationId xmlns:a16="http://schemas.microsoft.com/office/drawing/2014/main" id="{1ACF0F83-06EE-AED7-D2B1-57E1A94E5CFB}"/>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21" name="Picture 20">
            <a:extLst>
              <a:ext uri="{FF2B5EF4-FFF2-40B4-BE49-F238E27FC236}">
                <a16:creationId xmlns:a16="http://schemas.microsoft.com/office/drawing/2014/main" id="{1120F39C-FF7B-22A3-D18A-62242D5F5745}"/>
              </a:ext>
            </a:extLst>
          </p:cNvPr>
          <p:cNvPicPr>
            <a:picLocks noChangeAspect="1"/>
          </p:cNvPicPr>
          <p:nvPr/>
        </p:nvPicPr>
        <p:blipFill>
          <a:blip r:embed="rId5"/>
          <a:stretch>
            <a:fillRect/>
          </a:stretch>
        </p:blipFill>
        <p:spPr>
          <a:xfrm>
            <a:off x="-19722" y="0"/>
            <a:ext cx="1384300" cy="812800"/>
          </a:xfrm>
          <a:prstGeom prst="rect">
            <a:avLst/>
          </a:prstGeom>
        </p:spPr>
      </p:pic>
      <p:sp>
        <p:nvSpPr>
          <p:cNvPr id="4" name="Date Placeholder 3">
            <a:extLst>
              <a:ext uri="{FF2B5EF4-FFF2-40B4-BE49-F238E27FC236}">
                <a16:creationId xmlns:a16="http://schemas.microsoft.com/office/drawing/2014/main" id="{3D6E613D-B2D5-C9ED-EA9D-B43429079B26}"/>
              </a:ext>
            </a:extLst>
          </p:cNvPr>
          <p:cNvSpPr>
            <a:spLocks noGrp="1"/>
          </p:cNvSpPr>
          <p:nvPr>
            <p:ph type="dt" sz="half" idx="10"/>
          </p:nvPr>
        </p:nvSpPr>
        <p:spPr/>
        <p:txBody>
          <a:bodyPr/>
          <a:lstStyle/>
          <a:p>
            <a:fld id="{CCA854CB-0F71-43DA-BE24-DE9B83A1FD42}" type="datetime1">
              <a:rPr lang="en-US" smtClean="0"/>
              <a:t>9/18/2024</a:t>
            </a:fld>
            <a:endParaRPr lang="en-US"/>
          </a:p>
        </p:txBody>
      </p:sp>
      <p:sp>
        <p:nvSpPr>
          <p:cNvPr id="6" name="Footer Placeholder 5">
            <a:extLst>
              <a:ext uri="{FF2B5EF4-FFF2-40B4-BE49-F238E27FC236}">
                <a16:creationId xmlns:a16="http://schemas.microsoft.com/office/drawing/2014/main" id="{2D7D35EF-46EF-FBD0-24D4-70D1D0368332}"/>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D4A90384-5F17-7F24-54A5-7445B760769A}"/>
              </a:ext>
            </a:extLst>
          </p:cNvPr>
          <p:cNvSpPr>
            <a:spLocks noGrp="1"/>
          </p:cNvSpPr>
          <p:nvPr>
            <p:ph type="sldNum" sz="quarter" idx="12"/>
          </p:nvPr>
        </p:nvSpPr>
        <p:spPr/>
        <p:txBody>
          <a:bodyPr/>
          <a:lstStyle/>
          <a:p>
            <a:fld id="{B6F15528-21DE-4FAA-801E-634DDDAF4B2B}" type="slidenum">
              <a:rPr lang="en-US" smtClean="0"/>
              <a:pPr/>
              <a:t>104</a:t>
            </a:fld>
            <a:endParaRPr lang="en-US"/>
          </a:p>
        </p:txBody>
      </p:sp>
      <p:pic>
        <p:nvPicPr>
          <p:cNvPr id="8" name="Picture 7" descr="A screenshot of a computer&#10;&#10;Description automatically generated">
            <a:extLst>
              <a:ext uri="{FF2B5EF4-FFF2-40B4-BE49-F238E27FC236}">
                <a16:creationId xmlns:a16="http://schemas.microsoft.com/office/drawing/2014/main" id="{192D9BFC-E56C-BC8E-0EDF-A31C18655460}"/>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22830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443970"/>
            <a:ext cx="8229600" cy="1143000"/>
          </a:xfrm>
        </p:spPr>
        <p:txBody>
          <a:bodyPr/>
          <a:lstStyle/>
          <a:p>
            <a:r>
              <a:rPr lang="en-US"/>
              <a:t>Problems with likelihood ratio</a:t>
            </a:r>
          </a:p>
        </p:txBody>
      </p:sp>
      <p:sp>
        <p:nvSpPr>
          <p:cNvPr id="101379" name="Rectangle 3"/>
          <p:cNvSpPr>
            <a:spLocks noGrp="1" noChangeArrowheads="1"/>
          </p:cNvSpPr>
          <p:nvPr>
            <p:ph type="body" idx="1"/>
          </p:nvPr>
        </p:nvSpPr>
        <p:spPr/>
        <p:txBody>
          <a:bodyPr>
            <a:normAutofit/>
          </a:bodyPr>
          <a:lstStyle/>
          <a:p>
            <a:r>
              <a:rPr lang="en-US" sz="2800"/>
              <a:t>Only valid for nested models so you cannot compare structurally different models</a:t>
            </a:r>
          </a:p>
          <a:p>
            <a:r>
              <a:rPr lang="en-US" sz="2800"/>
              <a:t>Cannot compare models with different likelihood functions</a:t>
            </a:r>
          </a:p>
          <a:p>
            <a:r>
              <a:rPr lang="en-US" sz="2800"/>
              <a:t>Instead we usually use AIC</a:t>
            </a:r>
          </a:p>
        </p:txBody>
      </p:sp>
      <p:sp>
        <p:nvSpPr>
          <p:cNvPr id="4" name="Title 1">
            <a:extLst>
              <a:ext uri="{FF2B5EF4-FFF2-40B4-BE49-F238E27FC236}">
                <a16:creationId xmlns:a16="http://schemas.microsoft.com/office/drawing/2014/main" id="{6FEA0527-7D34-AD0B-F357-AB881660A327}"/>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9EC78FB2-0E81-9C6C-D62D-687EA4A95682}"/>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56AB6498-7979-6284-319A-C1C28F7932EE}"/>
              </a:ext>
            </a:extLst>
          </p:cNvPr>
          <p:cNvSpPr>
            <a:spLocks noGrp="1"/>
          </p:cNvSpPr>
          <p:nvPr>
            <p:ph type="dt" sz="half" idx="10"/>
          </p:nvPr>
        </p:nvSpPr>
        <p:spPr/>
        <p:txBody>
          <a:bodyPr/>
          <a:lstStyle/>
          <a:p>
            <a:fld id="{FB28F96D-DBC0-43FD-9301-129E4195FAA0}" type="datetime1">
              <a:rPr lang="en-US" smtClean="0"/>
              <a:t>9/18/2024</a:t>
            </a:fld>
            <a:endParaRPr lang="en-US"/>
          </a:p>
        </p:txBody>
      </p:sp>
      <p:sp>
        <p:nvSpPr>
          <p:cNvPr id="3" name="Footer Placeholder 2">
            <a:extLst>
              <a:ext uri="{FF2B5EF4-FFF2-40B4-BE49-F238E27FC236}">
                <a16:creationId xmlns:a16="http://schemas.microsoft.com/office/drawing/2014/main" id="{3016B119-F2D2-A28E-7035-420733F42AE1}"/>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CECC6F68-EC02-09B8-80DC-F82E846A689A}"/>
              </a:ext>
            </a:extLst>
          </p:cNvPr>
          <p:cNvSpPr>
            <a:spLocks noGrp="1"/>
          </p:cNvSpPr>
          <p:nvPr>
            <p:ph type="sldNum" sz="quarter" idx="12"/>
          </p:nvPr>
        </p:nvSpPr>
        <p:spPr/>
        <p:txBody>
          <a:bodyPr/>
          <a:lstStyle/>
          <a:p>
            <a:fld id="{B6F15528-21DE-4FAA-801E-634DDDAF4B2B}" type="slidenum">
              <a:rPr lang="en-US" smtClean="0"/>
              <a:pPr/>
              <a:t>105</a:t>
            </a:fld>
            <a:endParaRPr lang="en-US"/>
          </a:p>
        </p:txBody>
      </p:sp>
      <p:pic>
        <p:nvPicPr>
          <p:cNvPr id="7" name="Picture 6" descr="A screenshot of a computer&#10;&#10;Description automatically generated">
            <a:extLst>
              <a:ext uri="{FF2B5EF4-FFF2-40B4-BE49-F238E27FC236}">
                <a16:creationId xmlns:a16="http://schemas.microsoft.com/office/drawing/2014/main" id="{7A963CAE-2F09-242D-4748-B444E58B3AF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7664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393169"/>
            <a:ext cx="8229600" cy="1143000"/>
          </a:xfrm>
        </p:spPr>
        <p:txBody>
          <a:bodyPr>
            <a:normAutofit/>
          </a:bodyPr>
          <a:lstStyle/>
          <a:p>
            <a:r>
              <a:rPr lang="en-US" sz="4000"/>
              <a:t>Akaike Information Criterion  (AIC)</a:t>
            </a:r>
          </a:p>
        </p:txBody>
      </p:sp>
      <p:graphicFrame>
        <p:nvGraphicFramePr>
          <p:cNvPr id="2" name="Object 1"/>
          <p:cNvGraphicFramePr>
            <a:graphicFrameLocks noChangeAspect="1"/>
          </p:cNvGraphicFramePr>
          <p:nvPr/>
        </p:nvGraphicFramePr>
        <p:xfrm>
          <a:off x="1403350" y="2546499"/>
          <a:ext cx="6076950" cy="2720975"/>
        </p:xfrm>
        <a:graphic>
          <a:graphicData uri="http://schemas.openxmlformats.org/presentationml/2006/ole">
            <mc:AlternateContent xmlns:mc="http://schemas.openxmlformats.org/markup-compatibility/2006">
              <mc:Choice xmlns:v="urn:schemas-microsoft-com:vml" Requires="v">
                <p:oleObj name="Equation" r:id="rId3" imgW="2552400" imgH="1143000" progId="Equation.DSMT4">
                  <p:embed/>
                </p:oleObj>
              </mc:Choice>
              <mc:Fallback>
                <p:oleObj name="Equation" r:id="rId3" imgW="2552400" imgH="1143000" progId="Equation.DSMT4">
                  <p:embed/>
                  <p:pic>
                    <p:nvPicPr>
                      <p:cNvPr id="2" name="Object 1"/>
                      <p:cNvPicPr/>
                      <p:nvPr/>
                    </p:nvPicPr>
                    <p:blipFill>
                      <a:blip r:embed="rId4"/>
                      <a:stretch>
                        <a:fillRect/>
                      </a:stretch>
                    </p:blipFill>
                    <p:spPr>
                      <a:xfrm>
                        <a:off x="1403350" y="2546499"/>
                        <a:ext cx="6076950" cy="2720975"/>
                      </a:xfrm>
                      <a:prstGeom prst="rect">
                        <a:avLst/>
                      </a:prstGeom>
                    </p:spPr>
                  </p:pic>
                </p:oleObj>
              </mc:Fallback>
            </mc:AlternateContent>
          </a:graphicData>
        </a:graphic>
      </p:graphicFrame>
      <p:sp>
        <p:nvSpPr>
          <p:cNvPr id="5" name="TextBox 4"/>
          <p:cNvSpPr txBox="1"/>
          <p:nvPr/>
        </p:nvSpPr>
        <p:spPr>
          <a:xfrm>
            <a:off x="1114425" y="1370835"/>
            <a:ext cx="7296150" cy="830997"/>
          </a:xfrm>
          <a:prstGeom prst="rect">
            <a:avLst/>
          </a:prstGeom>
          <a:noFill/>
        </p:spPr>
        <p:txBody>
          <a:bodyPr wrap="square" rtlCol="0">
            <a:spAutoFit/>
          </a:bodyPr>
          <a:lstStyle/>
          <a:p>
            <a:r>
              <a:rPr lang="en-US" sz="2400">
                <a:solidFill>
                  <a:srgbClr val="C00000"/>
                </a:solidFill>
              </a:rPr>
              <a:t>An AIC value is calculated for each model of interest. The model with the lowest AIC is the best model.</a:t>
            </a:r>
          </a:p>
        </p:txBody>
      </p:sp>
      <p:sp>
        <p:nvSpPr>
          <p:cNvPr id="6" name="Title 1">
            <a:extLst>
              <a:ext uri="{FF2B5EF4-FFF2-40B4-BE49-F238E27FC236}">
                <a16:creationId xmlns:a16="http://schemas.microsoft.com/office/drawing/2014/main" id="{10933524-F089-B3A7-3078-8591B98C5637}"/>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7" name="Picture 6">
            <a:extLst>
              <a:ext uri="{FF2B5EF4-FFF2-40B4-BE49-F238E27FC236}">
                <a16:creationId xmlns:a16="http://schemas.microsoft.com/office/drawing/2014/main" id="{5ABD563E-8C5C-5C3E-A7C2-1C73F6F29A1C}"/>
              </a:ext>
            </a:extLst>
          </p:cNvPr>
          <p:cNvPicPr>
            <a:picLocks noChangeAspect="1"/>
          </p:cNvPicPr>
          <p:nvPr/>
        </p:nvPicPr>
        <p:blipFill>
          <a:blip r:embed="rId5"/>
          <a:stretch>
            <a:fillRect/>
          </a:stretch>
        </p:blipFill>
        <p:spPr>
          <a:xfrm>
            <a:off x="-19722" y="0"/>
            <a:ext cx="1384300" cy="812800"/>
          </a:xfrm>
          <a:prstGeom prst="rect">
            <a:avLst/>
          </a:prstGeom>
        </p:spPr>
      </p:pic>
      <p:sp>
        <p:nvSpPr>
          <p:cNvPr id="3" name="Date Placeholder 2">
            <a:extLst>
              <a:ext uri="{FF2B5EF4-FFF2-40B4-BE49-F238E27FC236}">
                <a16:creationId xmlns:a16="http://schemas.microsoft.com/office/drawing/2014/main" id="{D295E451-6661-20FB-B9D7-9D9F353D158C}"/>
              </a:ext>
            </a:extLst>
          </p:cNvPr>
          <p:cNvSpPr>
            <a:spLocks noGrp="1"/>
          </p:cNvSpPr>
          <p:nvPr>
            <p:ph type="dt" sz="half" idx="10"/>
          </p:nvPr>
        </p:nvSpPr>
        <p:spPr/>
        <p:txBody>
          <a:bodyPr/>
          <a:lstStyle/>
          <a:p>
            <a:fld id="{60AA92E3-ADEB-4913-B606-2F565DED5048}" type="datetime1">
              <a:rPr lang="en-US" smtClean="0"/>
              <a:t>9/18/2024</a:t>
            </a:fld>
            <a:endParaRPr lang="en-US"/>
          </a:p>
        </p:txBody>
      </p:sp>
      <p:sp>
        <p:nvSpPr>
          <p:cNvPr id="4" name="Footer Placeholder 3">
            <a:extLst>
              <a:ext uri="{FF2B5EF4-FFF2-40B4-BE49-F238E27FC236}">
                <a16:creationId xmlns:a16="http://schemas.microsoft.com/office/drawing/2014/main" id="{F3678B67-0B21-75AF-B680-A913C8AEB85E}"/>
              </a:ext>
            </a:extLst>
          </p:cNvPr>
          <p:cNvSpPr>
            <a:spLocks noGrp="1"/>
          </p:cNvSpPr>
          <p:nvPr>
            <p:ph type="ftr" sz="quarter" idx="11"/>
          </p:nvPr>
        </p:nvSpPr>
        <p:spPr/>
        <p:txBody>
          <a:bodyPr/>
          <a:lstStyle/>
          <a:p>
            <a:r>
              <a:rPr lang="de-DE"/>
              <a:t>SOVERS SINGH BISHT</a:t>
            </a:r>
            <a:endParaRPr lang="en-US"/>
          </a:p>
        </p:txBody>
      </p:sp>
      <p:sp>
        <p:nvSpPr>
          <p:cNvPr id="8" name="Slide Number Placeholder 7">
            <a:extLst>
              <a:ext uri="{FF2B5EF4-FFF2-40B4-BE49-F238E27FC236}">
                <a16:creationId xmlns:a16="http://schemas.microsoft.com/office/drawing/2014/main" id="{C55902FF-BF8D-D118-49E0-463E09E2749A}"/>
              </a:ext>
            </a:extLst>
          </p:cNvPr>
          <p:cNvSpPr>
            <a:spLocks noGrp="1"/>
          </p:cNvSpPr>
          <p:nvPr>
            <p:ph type="sldNum" sz="quarter" idx="12"/>
          </p:nvPr>
        </p:nvSpPr>
        <p:spPr/>
        <p:txBody>
          <a:bodyPr/>
          <a:lstStyle/>
          <a:p>
            <a:fld id="{B6F15528-21DE-4FAA-801E-634DDDAF4B2B}" type="slidenum">
              <a:rPr lang="en-US" smtClean="0"/>
              <a:pPr/>
              <a:t>106</a:t>
            </a:fld>
            <a:endParaRPr lang="en-US"/>
          </a:p>
        </p:txBody>
      </p:sp>
      <p:pic>
        <p:nvPicPr>
          <p:cNvPr id="9" name="Picture 8" descr="A screenshot of a computer&#10;&#10;Description automatically generated">
            <a:extLst>
              <a:ext uri="{FF2B5EF4-FFF2-40B4-BE49-F238E27FC236}">
                <a16:creationId xmlns:a16="http://schemas.microsoft.com/office/drawing/2014/main" id="{361E7640-2CF9-25CF-B417-E3015FBE242A}"/>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4532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685800" y="412262"/>
            <a:ext cx="7772400" cy="1143000"/>
          </a:xfrm>
        </p:spPr>
        <p:txBody>
          <a:bodyPr/>
          <a:lstStyle/>
          <a:p>
            <a:r>
              <a:rPr lang="en-US" sz="4000"/>
              <a:t>AIC corrected for small samples </a:t>
            </a:r>
            <a:r>
              <a:rPr lang="en-US" sz="4000" err="1"/>
              <a:t>AIC</a:t>
            </a:r>
            <a:r>
              <a:rPr lang="en-US" sz="4000" baseline="-25000" err="1"/>
              <a:t>c</a:t>
            </a:r>
            <a:endParaRPr lang="en-US" sz="4000" baseline="-25000"/>
          </a:p>
        </p:txBody>
      </p:sp>
      <p:sp>
        <p:nvSpPr>
          <p:cNvPr id="146442" name="Text Box 10"/>
          <p:cNvSpPr txBox="1">
            <a:spLocks noChangeArrowheads="1"/>
          </p:cNvSpPr>
          <p:nvPr/>
        </p:nvSpPr>
        <p:spPr bwMode="auto">
          <a:xfrm>
            <a:off x="533400" y="5105400"/>
            <a:ext cx="822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a:t>Since the correction term approaches 0 as </a:t>
            </a:r>
            <a:r>
              <a:rPr lang="en-US" sz="2800" i="1"/>
              <a:t>n</a:t>
            </a:r>
            <a:r>
              <a:rPr lang="en-US" sz="2800"/>
              <a:t> increases, you should </a:t>
            </a:r>
            <a:r>
              <a:rPr lang="en-US" sz="2800" u="sng"/>
              <a:t>always</a:t>
            </a:r>
            <a:r>
              <a:rPr lang="en-US" sz="2800"/>
              <a:t> use </a:t>
            </a:r>
            <a:r>
              <a:rPr lang="en-US" sz="2800" err="1"/>
              <a:t>AIC</a:t>
            </a:r>
            <a:r>
              <a:rPr lang="en-US" sz="2800" baseline="-25000" err="1"/>
              <a:t>c</a:t>
            </a:r>
            <a:endParaRPr lang="en-US" sz="2800"/>
          </a:p>
        </p:txBody>
      </p:sp>
      <p:graphicFrame>
        <p:nvGraphicFramePr>
          <p:cNvPr id="2" name="Object 1"/>
          <p:cNvGraphicFramePr>
            <a:graphicFrameLocks noChangeAspect="1"/>
          </p:cNvGraphicFramePr>
          <p:nvPr/>
        </p:nvGraphicFramePr>
        <p:xfrm>
          <a:off x="725568" y="2720169"/>
          <a:ext cx="5518150" cy="1035050"/>
        </p:xfrm>
        <a:graphic>
          <a:graphicData uri="http://schemas.openxmlformats.org/presentationml/2006/ole">
            <mc:AlternateContent xmlns:mc="http://schemas.openxmlformats.org/markup-compatibility/2006">
              <mc:Choice xmlns:v="urn:schemas-microsoft-com:vml" Requires="v">
                <p:oleObj name="Equation" r:id="rId3" imgW="2298600" imgH="431640" progId="Equation.DSMT4">
                  <p:embed/>
                </p:oleObj>
              </mc:Choice>
              <mc:Fallback>
                <p:oleObj name="Equation" r:id="rId3" imgW="2298600" imgH="431640" progId="Equation.DSMT4">
                  <p:embed/>
                  <p:pic>
                    <p:nvPicPr>
                      <p:cNvPr id="2" name="Object 1"/>
                      <p:cNvPicPr>
                        <a:picLocks noChangeAspect="1" noChangeArrowheads="1"/>
                      </p:cNvPicPr>
                      <p:nvPr/>
                    </p:nvPicPr>
                    <p:blipFill>
                      <a:blip r:embed="rId4"/>
                      <a:srcRect/>
                      <a:stretch>
                        <a:fillRect/>
                      </a:stretch>
                    </p:blipFill>
                    <p:spPr bwMode="auto">
                      <a:xfrm>
                        <a:off x="725568" y="2720169"/>
                        <a:ext cx="55181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Straight Arrow Connector 7"/>
          <p:cNvCxnSpPr>
            <a:stCxn id="9" idx="1"/>
          </p:cNvCxnSpPr>
          <p:nvPr/>
        </p:nvCxnSpPr>
        <p:spPr>
          <a:xfrm flipH="1" flipV="1">
            <a:off x="4976893" y="3646105"/>
            <a:ext cx="381000" cy="49535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57893" y="3910630"/>
            <a:ext cx="3098990" cy="461665"/>
          </a:xfrm>
          <a:prstGeom prst="rect">
            <a:avLst/>
          </a:prstGeom>
          <a:noFill/>
        </p:spPr>
        <p:txBody>
          <a:bodyPr wrap="none" rtlCol="0">
            <a:spAutoFit/>
          </a:bodyPr>
          <a:lstStyle/>
          <a:p>
            <a:r>
              <a:rPr lang="en-US" sz="2400">
                <a:solidFill>
                  <a:srgbClr val="C00000"/>
                </a:solidFill>
              </a:rPr>
              <a:t>Number of data points</a:t>
            </a:r>
          </a:p>
        </p:txBody>
      </p:sp>
      <p:cxnSp>
        <p:nvCxnSpPr>
          <p:cNvPr id="10" name="Straight Arrow Connector 9"/>
          <p:cNvCxnSpPr/>
          <p:nvPr/>
        </p:nvCxnSpPr>
        <p:spPr>
          <a:xfrm flipH="1">
            <a:off x="4179725" y="2372074"/>
            <a:ext cx="544675" cy="65853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24400" y="1974345"/>
            <a:ext cx="3901517" cy="461665"/>
          </a:xfrm>
          <a:prstGeom prst="rect">
            <a:avLst/>
          </a:prstGeom>
          <a:noFill/>
        </p:spPr>
        <p:txBody>
          <a:bodyPr wrap="none" rtlCol="0">
            <a:spAutoFit/>
          </a:bodyPr>
          <a:lstStyle/>
          <a:p>
            <a:r>
              <a:rPr lang="en-US" sz="2400">
                <a:solidFill>
                  <a:srgbClr val="C00000"/>
                </a:solidFill>
              </a:rPr>
              <a:t>Number of model parameters</a:t>
            </a:r>
          </a:p>
        </p:txBody>
      </p:sp>
      <p:cxnSp>
        <p:nvCxnSpPr>
          <p:cNvPr id="18" name="Straight Arrow Connector 17"/>
          <p:cNvCxnSpPr/>
          <p:nvPr/>
        </p:nvCxnSpPr>
        <p:spPr>
          <a:xfrm flipH="1">
            <a:off x="2767093" y="1866178"/>
            <a:ext cx="644547" cy="105447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11640" y="1472072"/>
            <a:ext cx="3037306" cy="461665"/>
          </a:xfrm>
          <a:prstGeom prst="rect">
            <a:avLst/>
          </a:prstGeom>
          <a:noFill/>
        </p:spPr>
        <p:txBody>
          <a:bodyPr wrap="none" rtlCol="0">
            <a:spAutoFit/>
          </a:bodyPr>
          <a:lstStyle/>
          <a:p>
            <a:r>
              <a:rPr lang="en-US" sz="2400">
                <a:solidFill>
                  <a:srgbClr val="C00000"/>
                </a:solidFill>
              </a:rPr>
              <a:t>Negative log-likelihood</a:t>
            </a:r>
          </a:p>
        </p:txBody>
      </p:sp>
      <p:sp>
        <p:nvSpPr>
          <p:cNvPr id="15" name="Oval 14"/>
          <p:cNvSpPr/>
          <p:nvPr/>
        </p:nvSpPr>
        <p:spPr>
          <a:xfrm>
            <a:off x="4519693" y="2497919"/>
            <a:ext cx="1788409" cy="12788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6252419" y="2666842"/>
            <a:ext cx="400874" cy="23223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48185" y="2464165"/>
            <a:ext cx="2176237" cy="461665"/>
          </a:xfrm>
          <a:prstGeom prst="rect">
            <a:avLst/>
          </a:prstGeom>
          <a:noFill/>
        </p:spPr>
        <p:txBody>
          <a:bodyPr wrap="none" rtlCol="0">
            <a:spAutoFit/>
          </a:bodyPr>
          <a:lstStyle/>
          <a:p>
            <a:r>
              <a:rPr lang="en-US" sz="2400">
                <a:solidFill>
                  <a:srgbClr val="385D8A"/>
                </a:solidFill>
              </a:rPr>
              <a:t>Correction term</a:t>
            </a:r>
          </a:p>
        </p:txBody>
      </p:sp>
      <p:sp>
        <p:nvSpPr>
          <p:cNvPr id="14" name="Title 1">
            <a:extLst>
              <a:ext uri="{FF2B5EF4-FFF2-40B4-BE49-F238E27FC236}">
                <a16:creationId xmlns:a16="http://schemas.microsoft.com/office/drawing/2014/main" id="{5684F13E-1070-26F0-1B98-C93F787E9091}"/>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16" name="Picture 15">
            <a:extLst>
              <a:ext uri="{FF2B5EF4-FFF2-40B4-BE49-F238E27FC236}">
                <a16:creationId xmlns:a16="http://schemas.microsoft.com/office/drawing/2014/main" id="{1C470D75-60A3-FDD5-21D0-6AE2FE63EBE4}"/>
              </a:ext>
            </a:extLst>
          </p:cNvPr>
          <p:cNvPicPr>
            <a:picLocks noChangeAspect="1"/>
          </p:cNvPicPr>
          <p:nvPr/>
        </p:nvPicPr>
        <p:blipFill>
          <a:blip r:embed="rId5"/>
          <a:stretch>
            <a:fillRect/>
          </a:stretch>
        </p:blipFill>
        <p:spPr>
          <a:xfrm>
            <a:off x="-19722" y="0"/>
            <a:ext cx="1384300" cy="812800"/>
          </a:xfrm>
          <a:prstGeom prst="rect">
            <a:avLst/>
          </a:prstGeom>
        </p:spPr>
      </p:pic>
      <p:sp>
        <p:nvSpPr>
          <p:cNvPr id="3" name="Date Placeholder 2">
            <a:extLst>
              <a:ext uri="{FF2B5EF4-FFF2-40B4-BE49-F238E27FC236}">
                <a16:creationId xmlns:a16="http://schemas.microsoft.com/office/drawing/2014/main" id="{14129325-D7F5-F958-11AF-7E5737B0C6D0}"/>
              </a:ext>
            </a:extLst>
          </p:cNvPr>
          <p:cNvSpPr>
            <a:spLocks noGrp="1"/>
          </p:cNvSpPr>
          <p:nvPr>
            <p:ph type="dt" sz="half" idx="10"/>
          </p:nvPr>
        </p:nvSpPr>
        <p:spPr/>
        <p:txBody>
          <a:bodyPr/>
          <a:lstStyle/>
          <a:p>
            <a:fld id="{D6F5065F-5903-4640-A76A-A9DCE7A2D85E}" type="datetime1">
              <a:rPr lang="en-US" smtClean="0"/>
              <a:t>9/18/2024</a:t>
            </a:fld>
            <a:endParaRPr lang="en-US"/>
          </a:p>
        </p:txBody>
      </p:sp>
      <p:sp>
        <p:nvSpPr>
          <p:cNvPr id="4" name="Footer Placeholder 3">
            <a:extLst>
              <a:ext uri="{FF2B5EF4-FFF2-40B4-BE49-F238E27FC236}">
                <a16:creationId xmlns:a16="http://schemas.microsoft.com/office/drawing/2014/main" id="{1872FFC9-7F57-A1C3-59DE-04834C340EC4}"/>
              </a:ext>
            </a:extLst>
          </p:cNvPr>
          <p:cNvSpPr>
            <a:spLocks noGrp="1"/>
          </p:cNvSpPr>
          <p:nvPr>
            <p:ph type="ftr" sz="quarter" idx="11"/>
          </p:nvPr>
        </p:nvSpPr>
        <p:spPr/>
        <p:txBody>
          <a:bodyPr/>
          <a:lstStyle/>
          <a:p>
            <a:r>
              <a:rPr lang="de-DE"/>
              <a:t>SOVERS SINGH BISHT</a:t>
            </a:r>
            <a:endParaRPr lang="en-US"/>
          </a:p>
        </p:txBody>
      </p:sp>
      <p:sp>
        <p:nvSpPr>
          <p:cNvPr id="5" name="Slide Number Placeholder 4">
            <a:extLst>
              <a:ext uri="{FF2B5EF4-FFF2-40B4-BE49-F238E27FC236}">
                <a16:creationId xmlns:a16="http://schemas.microsoft.com/office/drawing/2014/main" id="{D8B492D1-5FEB-6FFD-CD72-787CFF4E01B6}"/>
              </a:ext>
            </a:extLst>
          </p:cNvPr>
          <p:cNvSpPr>
            <a:spLocks noGrp="1"/>
          </p:cNvSpPr>
          <p:nvPr>
            <p:ph type="sldNum" sz="quarter" idx="12"/>
          </p:nvPr>
        </p:nvSpPr>
        <p:spPr/>
        <p:txBody>
          <a:bodyPr/>
          <a:lstStyle/>
          <a:p>
            <a:fld id="{B6F15528-21DE-4FAA-801E-634DDDAF4B2B}" type="slidenum">
              <a:rPr lang="en-US" smtClean="0"/>
              <a:pPr/>
              <a:t>107</a:t>
            </a:fld>
            <a:endParaRPr lang="en-US"/>
          </a:p>
        </p:txBody>
      </p:sp>
      <p:pic>
        <p:nvPicPr>
          <p:cNvPr id="6" name="Picture 5" descr="A screenshot of a computer&#10;&#10;Description automatically generated">
            <a:extLst>
              <a:ext uri="{FF2B5EF4-FFF2-40B4-BE49-F238E27FC236}">
                <a16:creationId xmlns:a16="http://schemas.microsoft.com/office/drawing/2014/main" id="{DE9C65D9-C0BA-D2D0-118B-CFC98E960FCE}"/>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51846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Why use </a:t>
            </a:r>
            <a:r>
              <a:rPr lang="en-US" err="1"/>
              <a:t>AIC</a:t>
            </a:r>
            <a:r>
              <a:rPr lang="en-US" baseline="-25000" err="1"/>
              <a:t>c</a:t>
            </a:r>
            <a:r>
              <a:rPr lang="en-US"/>
              <a:t>?</a:t>
            </a:r>
          </a:p>
        </p:txBody>
      </p:sp>
      <p:sp>
        <p:nvSpPr>
          <p:cNvPr id="101379" name="Rectangle 3"/>
          <p:cNvSpPr>
            <a:spLocks noGrp="1" noChangeArrowheads="1"/>
          </p:cNvSpPr>
          <p:nvPr>
            <p:ph type="body" idx="1"/>
          </p:nvPr>
        </p:nvSpPr>
        <p:spPr/>
        <p:txBody>
          <a:bodyPr>
            <a:normAutofit/>
          </a:bodyPr>
          <a:lstStyle/>
          <a:p>
            <a:r>
              <a:rPr lang="en-US" sz="2800"/>
              <a:t>Can be used to compare structurally different models (non-nested models)</a:t>
            </a:r>
          </a:p>
          <a:p>
            <a:r>
              <a:rPr lang="en-US" sz="2800"/>
              <a:t>Can be used for models with different likelihoods (but must include all the constants)</a:t>
            </a:r>
          </a:p>
          <a:p>
            <a:r>
              <a:rPr lang="en-US" sz="2800"/>
              <a:t>Can be used to find weight of evidence for each model</a:t>
            </a:r>
          </a:p>
        </p:txBody>
      </p:sp>
      <p:sp>
        <p:nvSpPr>
          <p:cNvPr id="4" name="Title 1">
            <a:extLst>
              <a:ext uri="{FF2B5EF4-FFF2-40B4-BE49-F238E27FC236}">
                <a16:creationId xmlns:a16="http://schemas.microsoft.com/office/drawing/2014/main" id="{633C8B31-A0D0-851A-BF73-0516ED93A442}"/>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45D58142-0C09-9BC3-0FEC-ACFEC3C13572}"/>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EE3A5A99-FEA2-2871-4206-32F2582BEE61}"/>
              </a:ext>
            </a:extLst>
          </p:cNvPr>
          <p:cNvSpPr>
            <a:spLocks noGrp="1"/>
          </p:cNvSpPr>
          <p:nvPr>
            <p:ph type="dt" sz="half" idx="10"/>
          </p:nvPr>
        </p:nvSpPr>
        <p:spPr/>
        <p:txBody>
          <a:bodyPr/>
          <a:lstStyle/>
          <a:p>
            <a:fld id="{38101EFD-2D37-4912-9CA5-A26F4C01067B}" type="datetime1">
              <a:rPr lang="en-US" smtClean="0"/>
              <a:t>9/18/2024</a:t>
            </a:fld>
            <a:endParaRPr lang="en-US"/>
          </a:p>
        </p:txBody>
      </p:sp>
      <p:sp>
        <p:nvSpPr>
          <p:cNvPr id="3" name="Footer Placeholder 2">
            <a:extLst>
              <a:ext uri="{FF2B5EF4-FFF2-40B4-BE49-F238E27FC236}">
                <a16:creationId xmlns:a16="http://schemas.microsoft.com/office/drawing/2014/main" id="{18E160BA-6513-8FF0-376A-9F04E35CD365}"/>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E0B66FA8-A6DD-008F-53B6-AEA6F3AAB51F}"/>
              </a:ext>
            </a:extLst>
          </p:cNvPr>
          <p:cNvSpPr>
            <a:spLocks noGrp="1"/>
          </p:cNvSpPr>
          <p:nvPr>
            <p:ph type="sldNum" sz="quarter" idx="12"/>
          </p:nvPr>
        </p:nvSpPr>
        <p:spPr/>
        <p:txBody>
          <a:bodyPr/>
          <a:lstStyle/>
          <a:p>
            <a:fld id="{B6F15528-21DE-4FAA-801E-634DDDAF4B2B}" type="slidenum">
              <a:rPr lang="en-US" smtClean="0"/>
              <a:pPr/>
              <a:t>108</a:t>
            </a:fld>
            <a:endParaRPr lang="en-US"/>
          </a:p>
        </p:txBody>
      </p:sp>
      <p:pic>
        <p:nvPicPr>
          <p:cNvPr id="7" name="Picture 6" descr="A screenshot of a computer&#10;&#10;Description automatically generated">
            <a:extLst>
              <a:ext uri="{FF2B5EF4-FFF2-40B4-BE49-F238E27FC236}">
                <a16:creationId xmlns:a16="http://schemas.microsoft.com/office/drawing/2014/main" id="{5B0DB7A4-B4CF-27A3-963D-8EE32F72744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4267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494771"/>
            <a:ext cx="8229600" cy="1143000"/>
          </a:xfrm>
        </p:spPr>
        <p:txBody>
          <a:bodyPr/>
          <a:lstStyle/>
          <a:p>
            <a:r>
              <a:rPr lang="en-US" err="1"/>
              <a:t>AIC</a:t>
            </a:r>
            <a:r>
              <a:rPr lang="en-US" baseline="-25000" err="1"/>
              <a:t>c</a:t>
            </a:r>
            <a:r>
              <a:rPr lang="en-US"/>
              <a:t> weights</a:t>
            </a:r>
          </a:p>
        </p:txBody>
      </p:sp>
      <p:graphicFrame>
        <p:nvGraphicFramePr>
          <p:cNvPr id="149507" name="Object 3"/>
          <p:cNvGraphicFramePr>
            <a:graphicFrameLocks noGrp="1" noChangeAspect="1"/>
          </p:cNvGraphicFramePr>
          <p:nvPr>
            <p:ph sz="half" idx="1"/>
          </p:nvPr>
        </p:nvGraphicFramePr>
        <p:xfrm>
          <a:off x="2224088" y="1600154"/>
          <a:ext cx="4695825" cy="655730"/>
        </p:xfrm>
        <a:graphic>
          <a:graphicData uri="http://schemas.openxmlformats.org/presentationml/2006/ole">
            <mc:AlternateContent xmlns:mc="http://schemas.openxmlformats.org/markup-compatibility/2006">
              <mc:Choice xmlns:v="urn:schemas-microsoft-com:vml" Requires="v">
                <p:oleObj name="Equation" r:id="rId3" imgW="1638000" imgH="228600" progId="Equation.DSMT4">
                  <p:embed/>
                </p:oleObj>
              </mc:Choice>
              <mc:Fallback>
                <p:oleObj name="Equation" r:id="rId3" imgW="1638000" imgH="228600" progId="Equation.DSMT4">
                  <p:embed/>
                  <p:pic>
                    <p:nvPicPr>
                      <p:cNvPr id="149507" name="Object 3"/>
                      <p:cNvPicPr>
                        <a:picLocks noChangeAspect="1" noChangeArrowheads="1"/>
                      </p:cNvPicPr>
                      <p:nvPr/>
                    </p:nvPicPr>
                    <p:blipFill>
                      <a:blip r:embed="rId4"/>
                      <a:srcRect/>
                      <a:stretch>
                        <a:fillRect/>
                      </a:stretch>
                    </p:blipFill>
                    <p:spPr bwMode="auto">
                      <a:xfrm>
                        <a:off x="2224088" y="1600154"/>
                        <a:ext cx="4695825" cy="655730"/>
                      </a:xfrm>
                      <a:prstGeom prst="rect">
                        <a:avLst/>
                      </a:prstGeom>
                      <a:noFill/>
                      <a:ln>
                        <a:noFill/>
                      </a:ln>
                      <a:effectLst/>
                    </p:spPr>
                  </p:pic>
                </p:oleObj>
              </mc:Fallback>
            </mc:AlternateContent>
          </a:graphicData>
        </a:graphic>
      </p:graphicFrame>
      <p:sp>
        <p:nvSpPr>
          <p:cNvPr id="149508" name="Text Box 4"/>
          <p:cNvSpPr txBox="1">
            <a:spLocks noChangeArrowheads="1"/>
          </p:cNvSpPr>
          <p:nvPr/>
        </p:nvSpPr>
        <p:spPr bwMode="auto">
          <a:xfrm>
            <a:off x="304800" y="2438400"/>
            <a:ext cx="8534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a:t>How different the log likelihood of model </a:t>
            </a:r>
            <a:r>
              <a:rPr lang="en-US" sz="2400" i="1" err="1"/>
              <a:t>i</a:t>
            </a:r>
            <a:r>
              <a:rPr lang="en-US" sz="2400"/>
              <a:t> is from the best model</a:t>
            </a:r>
          </a:p>
          <a:p>
            <a:pPr>
              <a:spcBef>
                <a:spcPct val="50000"/>
              </a:spcBef>
            </a:pPr>
            <a:endParaRPr lang="en-US" sz="2400"/>
          </a:p>
          <a:p>
            <a:pPr>
              <a:spcBef>
                <a:spcPct val="50000"/>
              </a:spcBef>
            </a:pPr>
            <a:endParaRPr lang="en-US" sz="2400"/>
          </a:p>
        </p:txBody>
      </p:sp>
      <p:graphicFrame>
        <p:nvGraphicFramePr>
          <p:cNvPr id="149513" name="Object 9"/>
          <p:cNvGraphicFramePr>
            <a:graphicFrameLocks noGrp="1" noChangeAspect="1"/>
          </p:cNvGraphicFramePr>
          <p:nvPr>
            <p:ph sz="half" idx="2"/>
            <p:extLst>
              <p:ext uri="{D42A27DB-BD31-4B8C-83A1-F6EECF244321}">
                <p14:modId xmlns:p14="http://schemas.microsoft.com/office/powerpoint/2010/main" val="3061512614"/>
              </p:ext>
            </p:extLst>
          </p:nvPr>
        </p:nvGraphicFramePr>
        <p:xfrm>
          <a:off x="1264762" y="3136522"/>
          <a:ext cx="2652075" cy="1743075"/>
        </p:xfrm>
        <a:graphic>
          <a:graphicData uri="http://schemas.openxmlformats.org/presentationml/2006/ole">
            <mc:AlternateContent xmlns:mc="http://schemas.openxmlformats.org/markup-compatibility/2006">
              <mc:Choice xmlns:v="urn:schemas-microsoft-com:vml" Requires="v">
                <p:oleObj name="Equation" r:id="rId5" imgW="888840" imgH="583920" progId="Equation.DSMT4">
                  <p:embed/>
                </p:oleObj>
              </mc:Choice>
              <mc:Fallback>
                <p:oleObj name="Equation" r:id="rId5" imgW="888840" imgH="583920" progId="Equation.DSMT4">
                  <p:embed/>
                  <p:pic>
                    <p:nvPicPr>
                      <p:cNvPr id="149513" name="Object 9"/>
                      <p:cNvPicPr>
                        <a:picLocks noChangeAspect="1" noChangeArrowheads="1"/>
                      </p:cNvPicPr>
                      <p:nvPr/>
                    </p:nvPicPr>
                    <p:blipFill>
                      <a:blip r:embed="rId6"/>
                      <a:srcRect/>
                      <a:stretch>
                        <a:fillRect/>
                      </a:stretch>
                    </p:blipFill>
                    <p:spPr bwMode="auto">
                      <a:xfrm>
                        <a:off x="1264762" y="3136522"/>
                        <a:ext cx="2652075" cy="1743075"/>
                      </a:xfrm>
                      <a:prstGeom prst="rect">
                        <a:avLst/>
                      </a:prstGeom>
                      <a:noFill/>
                      <a:ln>
                        <a:noFill/>
                      </a:ln>
                      <a:effectLst/>
                    </p:spPr>
                  </p:pic>
                </p:oleObj>
              </mc:Fallback>
            </mc:AlternateContent>
          </a:graphicData>
        </a:graphic>
      </p:graphicFrame>
      <p:sp>
        <p:nvSpPr>
          <p:cNvPr id="149515" name="Text Box 11"/>
          <p:cNvSpPr txBox="1">
            <a:spLocks noChangeArrowheads="1"/>
          </p:cNvSpPr>
          <p:nvPr/>
        </p:nvSpPr>
        <p:spPr bwMode="auto">
          <a:xfrm>
            <a:off x="4114800" y="3458063"/>
            <a:ext cx="4724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a:t>The weight assigned each alternative model by </a:t>
            </a:r>
            <a:r>
              <a:rPr lang="en-US" sz="2400" err="1"/>
              <a:t>AIC</a:t>
            </a:r>
            <a:r>
              <a:rPr lang="en-US" sz="2400" baseline="-25000" err="1"/>
              <a:t>c</a:t>
            </a:r>
            <a:endParaRPr lang="en-US" sz="2400" baseline="-25000"/>
          </a:p>
        </p:txBody>
      </p:sp>
      <p:sp>
        <p:nvSpPr>
          <p:cNvPr id="7" name="Title 1">
            <a:extLst>
              <a:ext uri="{FF2B5EF4-FFF2-40B4-BE49-F238E27FC236}">
                <a16:creationId xmlns:a16="http://schemas.microsoft.com/office/drawing/2014/main" id="{8448FBCC-A895-E6BE-5C1E-4193D1CCBC30}"/>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8" name="Picture 7">
            <a:extLst>
              <a:ext uri="{FF2B5EF4-FFF2-40B4-BE49-F238E27FC236}">
                <a16:creationId xmlns:a16="http://schemas.microsoft.com/office/drawing/2014/main" id="{204664C9-95DB-35B7-3AA1-3A6511E84756}"/>
              </a:ext>
            </a:extLst>
          </p:cNvPr>
          <p:cNvPicPr>
            <a:picLocks noChangeAspect="1"/>
          </p:cNvPicPr>
          <p:nvPr/>
        </p:nvPicPr>
        <p:blipFill>
          <a:blip r:embed="rId7"/>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CC842731-8561-518B-80C9-17A2884EDAAC}"/>
              </a:ext>
            </a:extLst>
          </p:cNvPr>
          <p:cNvSpPr>
            <a:spLocks noGrp="1"/>
          </p:cNvSpPr>
          <p:nvPr>
            <p:ph type="dt" sz="half" idx="10"/>
          </p:nvPr>
        </p:nvSpPr>
        <p:spPr/>
        <p:txBody>
          <a:bodyPr/>
          <a:lstStyle/>
          <a:p>
            <a:fld id="{D5FD9BBA-545A-42AA-8B22-846353A1E658}" type="datetime1">
              <a:rPr lang="en-US" smtClean="0"/>
              <a:t>9/18/2024</a:t>
            </a:fld>
            <a:endParaRPr lang="en-US"/>
          </a:p>
        </p:txBody>
      </p:sp>
      <p:sp>
        <p:nvSpPr>
          <p:cNvPr id="3" name="Footer Placeholder 2">
            <a:extLst>
              <a:ext uri="{FF2B5EF4-FFF2-40B4-BE49-F238E27FC236}">
                <a16:creationId xmlns:a16="http://schemas.microsoft.com/office/drawing/2014/main" id="{F5199F7A-9D82-79E4-3599-D1A8126F0B1C}"/>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A16198F3-FCEE-4631-9524-CAD8ED3BBCA1}"/>
              </a:ext>
            </a:extLst>
          </p:cNvPr>
          <p:cNvSpPr>
            <a:spLocks noGrp="1"/>
          </p:cNvSpPr>
          <p:nvPr>
            <p:ph type="sldNum" sz="quarter" idx="12"/>
          </p:nvPr>
        </p:nvSpPr>
        <p:spPr/>
        <p:txBody>
          <a:bodyPr/>
          <a:lstStyle/>
          <a:p>
            <a:fld id="{B6F15528-21DE-4FAA-801E-634DDDAF4B2B}" type="slidenum">
              <a:rPr lang="en-US" smtClean="0"/>
              <a:pPr/>
              <a:t>109</a:t>
            </a:fld>
            <a:endParaRPr lang="en-US"/>
          </a:p>
        </p:txBody>
      </p:sp>
      <p:sp>
        <p:nvSpPr>
          <p:cNvPr id="5" name="TextBox 4">
            <a:extLst>
              <a:ext uri="{FF2B5EF4-FFF2-40B4-BE49-F238E27FC236}">
                <a16:creationId xmlns:a16="http://schemas.microsoft.com/office/drawing/2014/main" id="{AD9EEC6D-F4C9-A10D-CDDA-B53E5F8DFD9E}"/>
              </a:ext>
            </a:extLst>
          </p:cNvPr>
          <p:cNvSpPr txBox="1"/>
          <p:nvPr/>
        </p:nvSpPr>
        <p:spPr>
          <a:xfrm>
            <a:off x="672427" y="5484813"/>
            <a:ext cx="8324615" cy="830997"/>
          </a:xfrm>
          <a:prstGeom prst="rect">
            <a:avLst/>
          </a:prstGeom>
          <a:noFill/>
        </p:spPr>
        <p:txBody>
          <a:bodyPr wrap="square" rtlCol="0">
            <a:spAutoFit/>
          </a:bodyPr>
          <a:lstStyle/>
          <a:p>
            <a:r>
              <a:rPr lang="en-US" sz="2400"/>
              <a:t>Wi is the probability that model is best model among those listed</a:t>
            </a:r>
          </a:p>
          <a:p>
            <a:r>
              <a:rPr lang="en-US" sz="2400"/>
              <a:t>Higher Wi better the model with lower AIC.</a:t>
            </a:r>
            <a:endParaRPr lang="en-IN" sz="2400"/>
          </a:p>
        </p:txBody>
      </p:sp>
      <p:pic>
        <p:nvPicPr>
          <p:cNvPr id="6" name="Picture 5" descr="A screenshot of a computer&#10;&#10;Description automatically generated">
            <a:extLst>
              <a:ext uri="{FF2B5EF4-FFF2-40B4-BE49-F238E27FC236}">
                <a16:creationId xmlns:a16="http://schemas.microsoft.com/office/drawing/2014/main" id="{F81ECC7C-8813-62BA-32EB-64B01C448C26}"/>
              </a:ext>
            </a:extLst>
          </p:cNvPr>
          <p:cNvPicPr>
            <a:picLocks noChangeAspect="1"/>
          </p:cNvPicPr>
          <p:nvPr/>
        </p:nvPicPr>
        <p:blipFill rotWithShape="1">
          <a:blip r:embed="rId8"/>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991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455D4FD-79DE-564F-9587-50D0944AFBA6}"/>
              </a:ext>
            </a:extLst>
          </p:cNvPr>
          <p:cNvSpPr>
            <a:spLocks noGrp="1"/>
          </p:cNvSpPr>
          <p:nvPr>
            <p:ph idx="1"/>
          </p:nvPr>
        </p:nvSpPr>
        <p:spPr>
          <a:xfrm>
            <a:off x="240632" y="785351"/>
            <a:ext cx="8662736" cy="5936123"/>
          </a:xfrm>
        </p:spPr>
        <p:txBody>
          <a:bodyPr>
            <a:normAutofit fontScale="92500"/>
          </a:bodyPr>
          <a:lstStyle/>
          <a:p>
            <a:pPr algn="just"/>
            <a:r>
              <a:rPr lang="en-US" sz="2000">
                <a:solidFill>
                  <a:srgbClr val="181818"/>
                </a:solidFill>
              </a:rPr>
              <a:t>Predictive analytics is a branch of advanced analytics that makes predictions about future outcomes using historical data combined with statistical modeling, data mining techniques and machine learning. Companies employ predictive analytics to find patterns in this data to identify risks and opportunities.</a:t>
            </a:r>
          </a:p>
          <a:p>
            <a:pPr algn="just"/>
            <a:r>
              <a:rPr lang="en-US" sz="2000">
                <a:solidFill>
                  <a:srgbClr val="181818"/>
                </a:solidFill>
              </a:rPr>
              <a:t>Predictive analytics are used to determine customer responses or purchases, as well as promote cross-sell opportunities. Predictive models help businesses attract, retain and grow their most profitable customers. Improving operations. Many companies use predictive models to forecast inventory and manage resources.</a:t>
            </a:r>
          </a:p>
          <a:p>
            <a:pPr algn="just"/>
            <a:r>
              <a:rPr lang="en-US" sz="2000">
                <a:solidFill>
                  <a:srgbClr val="181818"/>
                </a:solidFill>
              </a:rPr>
              <a:t>Predictive analytics uses statistics and modeling techniques to determine future performance.</a:t>
            </a:r>
          </a:p>
          <a:p>
            <a:pPr algn="just"/>
            <a:r>
              <a:rPr lang="en-US" sz="2000">
                <a:solidFill>
                  <a:srgbClr val="181818"/>
                </a:solidFill>
              </a:rPr>
              <a:t>Industries and disciplines, such as insurance and marketing, use predictive techniques to make important decisions.</a:t>
            </a:r>
          </a:p>
          <a:p>
            <a:pPr algn="just"/>
            <a:r>
              <a:rPr lang="en-US" sz="2000">
                <a:solidFill>
                  <a:srgbClr val="181818"/>
                </a:solidFill>
              </a:rPr>
              <a:t>Predictive models help make weather forecasts, develop video games, translate voice-to-text messages, customer service decisions, and develop investment portfolios.</a:t>
            </a:r>
          </a:p>
          <a:p>
            <a:pPr algn="just"/>
            <a:r>
              <a:rPr lang="en-US" sz="2000">
                <a:solidFill>
                  <a:srgbClr val="181818"/>
                </a:solidFill>
              </a:rPr>
              <a:t>People often confuse predictive analytics with machine learning even though the two are different disciplines.</a:t>
            </a:r>
          </a:p>
          <a:p>
            <a:pPr algn="just"/>
            <a:r>
              <a:rPr lang="en-US" sz="2000">
                <a:solidFill>
                  <a:srgbClr val="181818"/>
                </a:solidFill>
              </a:rPr>
              <a:t>Types of predictive models include decision trees, regression, and neural networks.</a:t>
            </a:r>
          </a:p>
        </p:txBody>
      </p:sp>
      <p:sp>
        <p:nvSpPr>
          <p:cNvPr id="4" name="Date Placeholder 3"/>
          <p:cNvSpPr>
            <a:spLocks noGrp="1"/>
          </p:cNvSpPr>
          <p:nvPr>
            <p:ph type="dt" sz="half" idx="10"/>
          </p:nvPr>
        </p:nvSpPr>
        <p:spPr/>
        <p:txBody>
          <a:bodyPr/>
          <a:lstStyle/>
          <a:p>
            <a:pPr defTabSz="685800">
              <a:defRPr/>
            </a:pPr>
            <a:fld id="{1DF656F3-83ED-4D77-9B2A-BD984A54C984}"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p:txBody>
          <a:bodyPr/>
          <a:lstStyle/>
          <a:p>
            <a:r>
              <a:rPr lang="de-DE"/>
              <a:t>SOVERS SINGH BISHT</a:t>
            </a:r>
            <a:endParaRPr lang="en-US"/>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a:t>
            </a:fld>
            <a:endParaRPr lang="en-US" sz="900">
              <a:solidFill>
                <a:prstClr val="black">
                  <a:tint val="75000"/>
                </a:prstClr>
              </a:solidFill>
              <a:latin typeface="Calibri"/>
            </a:endParaRPr>
          </a:p>
        </p:txBody>
      </p:sp>
      <p:sp>
        <p:nvSpPr>
          <p:cNvPr id="7" name="Title 1"/>
          <p:cNvSpPr txBox="1">
            <a:spLocks/>
          </p:cNvSpPr>
          <p:nvPr/>
        </p:nvSpPr>
        <p:spPr>
          <a:xfrm>
            <a:off x="1649896" y="8591"/>
            <a:ext cx="7494104"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Branch wise Applications</a:t>
            </a:r>
          </a:p>
        </p:txBody>
      </p:sp>
      <p:pic>
        <p:nvPicPr>
          <p:cNvPr id="3" name="Picture 2" descr="A screenshot of a computer&#10;&#10;Description automatically generated">
            <a:extLst>
              <a:ext uri="{FF2B5EF4-FFF2-40B4-BE49-F238E27FC236}">
                <a16:creationId xmlns:a16="http://schemas.microsoft.com/office/drawing/2014/main" id="{FDF6BD24-C269-2E00-BD21-4B4DF01C2AC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0804875"/>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FFF5-8AE7-03ED-21AE-ABFFEEAA68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C43798-3C43-4DF2-870A-852BAF9A8560}"/>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10641FCF-7CEA-92F4-9B6B-F16903697CF2}"/>
              </a:ext>
            </a:extLst>
          </p:cNvPr>
          <p:cNvSpPr>
            <a:spLocks noGrp="1"/>
          </p:cNvSpPr>
          <p:nvPr>
            <p:ph sz="half" idx="2"/>
          </p:nvPr>
        </p:nvSpPr>
        <p:spPr/>
        <p:txBody>
          <a:bodyPr/>
          <a:lstStyle/>
          <a:p>
            <a:endParaRPr lang="en-IN"/>
          </a:p>
        </p:txBody>
      </p:sp>
      <p:sp>
        <p:nvSpPr>
          <p:cNvPr id="5" name="Date Placeholder 4">
            <a:extLst>
              <a:ext uri="{FF2B5EF4-FFF2-40B4-BE49-F238E27FC236}">
                <a16:creationId xmlns:a16="http://schemas.microsoft.com/office/drawing/2014/main" id="{0B7A8135-F99E-3C7F-4369-B1D14F32E08F}"/>
              </a:ext>
            </a:extLst>
          </p:cNvPr>
          <p:cNvSpPr>
            <a:spLocks noGrp="1"/>
          </p:cNvSpPr>
          <p:nvPr>
            <p:ph type="dt" sz="half" idx="10"/>
          </p:nvPr>
        </p:nvSpPr>
        <p:spPr/>
        <p:txBody>
          <a:bodyPr/>
          <a:lstStyle/>
          <a:p>
            <a:fld id="{5B57755A-BA88-48D7-B444-AFDF2F15896A}" type="datetime1">
              <a:rPr lang="en-US" smtClean="0"/>
              <a:t>9/18/2024</a:t>
            </a:fld>
            <a:endParaRPr lang="en-US"/>
          </a:p>
        </p:txBody>
      </p:sp>
      <p:sp>
        <p:nvSpPr>
          <p:cNvPr id="6" name="Footer Placeholder 5">
            <a:extLst>
              <a:ext uri="{FF2B5EF4-FFF2-40B4-BE49-F238E27FC236}">
                <a16:creationId xmlns:a16="http://schemas.microsoft.com/office/drawing/2014/main" id="{6CC6A86E-6C29-5D7E-4D75-98509DB6E8E8}"/>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70E1D0E7-3636-E388-D9EF-4A3A69E9EFAC}"/>
              </a:ext>
            </a:extLst>
          </p:cNvPr>
          <p:cNvSpPr>
            <a:spLocks noGrp="1"/>
          </p:cNvSpPr>
          <p:nvPr>
            <p:ph type="sldNum" sz="quarter" idx="12"/>
          </p:nvPr>
        </p:nvSpPr>
        <p:spPr/>
        <p:txBody>
          <a:bodyPr/>
          <a:lstStyle/>
          <a:p>
            <a:fld id="{B6F15528-21DE-4FAA-801E-634DDDAF4B2B}" type="slidenum">
              <a:rPr lang="en-US" smtClean="0"/>
              <a:pPr/>
              <a:t>110</a:t>
            </a:fld>
            <a:endParaRPr lang="en-US"/>
          </a:p>
        </p:txBody>
      </p:sp>
      <p:pic>
        <p:nvPicPr>
          <p:cNvPr id="9" name="Picture 8">
            <a:extLst>
              <a:ext uri="{FF2B5EF4-FFF2-40B4-BE49-F238E27FC236}">
                <a16:creationId xmlns:a16="http://schemas.microsoft.com/office/drawing/2014/main" id="{4DFB74E1-CAA5-156F-6A0A-C845FFE3B1B2}"/>
              </a:ext>
            </a:extLst>
          </p:cNvPr>
          <p:cNvPicPr>
            <a:picLocks noChangeAspect="1"/>
          </p:cNvPicPr>
          <p:nvPr/>
        </p:nvPicPr>
        <p:blipFill rotWithShape="1">
          <a:blip r:embed="rId2"/>
          <a:srcRect l="12916" r="14048"/>
          <a:stretch/>
        </p:blipFill>
        <p:spPr>
          <a:xfrm>
            <a:off x="0" y="-16330"/>
            <a:ext cx="9144000" cy="687432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11C7CD9-7DE1-8AEC-183A-62FD19E1AD7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62499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FCAF-2E8A-9063-1070-D8778079E2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2BE1C4-5FDD-9D83-7E3F-B751824938D4}"/>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69983C7-2D8B-5733-B661-CFAC8E562738}"/>
              </a:ext>
            </a:extLst>
          </p:cNvPr>
          <p:cNvSpPr>
            <a:spLocks noGrp="1"/>
          </p:cNvSpPr>
          <p:nvPr>
            <p:ph sz="half" idx="2"/>
          </p:nvPr>
        </p:nvSpPr>
        <p:spPr/>
        <p:txBody>
          <a:bodyPr/>
          <a:lstStyle/>
          <a:p>
            <a:endParaRPr lang="en-IN"/>
          </a:p>
        </p:txBody>
      </p:sp>
      <p:sp>
        <p:nvSpPr>
          <p:cNvPr id="5" name="Date Placeholder 4">
            <a:extLst>
              <a:ext uri="{FF2B5EF4-FFF2-40B4-BE49-F238E27FC236}">
                <a16:creationId xmlns:a16="http://schemas.microsoft.com/office/drawing/2014/main" id="{6BBD99E6-6DCB-0F98-3C67-8B59615BE83C}"/>
              </a:ext>
            </a:extLst>
          </p:cNvPr>
          <p:cNvSpPr>
            <a:spLocks noGrp="1"/>
          </p:cNvSpPr>
          <p:nvPr>
            <p:ph type="dt" sz="half" idx="10"/>
          </p:nvPr>
        </p:nvSpPr>
        <p:spPr/>
        <p:txBody>
          <a:bodyPr/>
          <a:lstStyle/>
          <a:p>
            <a:fld id="{5B57755A-BA88-48D7-B444-AFDF2F15896A}" type="datetime1">
              <a:rPr lang="en-US" smtClean="0"/>
              <a:t>9/18/2024</a:t>
            </a:fld>
            <a:endParaRPr lang="en-US"/>
          </a:p>
        </p:txBody>
      </p:sp>
      <p:sp>
        <p:nvSpPr>
          <p:cNvPr id="6" name="Footer Placeholder 5">
            <a:extLst>
              <a:ext uri="{FF2B5EF4-FFF2-40B4-BE49-F238E27FC236}">
                <a16:creationId xmlns:a16="http://schemas.microsoft.com/office/drawing/2014/main" id="{D037B37D-FC14-48D2-588C-132C98F964F0}"/>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189B8639-B42B-2027-E9D6-04EC40898AAB}"/>
              </a:ext>
            </a:extLst>
          </p:cNvPr>
          <p:cNvSpPr>
            <a:spLocks noGrp="1"/>
          </p:cNvSpPr>
          <p:nvPr>
            <p:ph type="sldNum" sz="quarter" idx="12"/>
          </p:nvPr>
        </p:nvSpPr>
        <p:spPr/>
        <p:txBody>
          <a:bodyPr/>
          <a:lstStyle/>
          <a:p>
            <a:fld id="{B6F15528-21DE-4FAA-801E-634DDDAF4B2B}" type="slidenum">
              <a:rPr lang="en-US" smtClean="0"/>
              <a:pPr/>
              <a:t>111</a:t>
            </a:fld>
            <a:endParaRPr lang="en-US"/>
          </a:p>
        </p:txBody>
      </p:sp>
      <p:pic>
        <p:nvPicPr>
          <p:cNvPr id="9" name="Picture 8">
            <a:extLst>
              <a:ext uri="{FF2B5EF4-FFF2-40B4-BE49-F238E27FC236}">
                <a16:creationId xmlns:a16="http://schemas.microsoft.com/office/drawing/2014/main" id="{8A2B7A96-FF8B-99F9-5E4D-0343C6520575}"/>
              </a:ext>
            </a:extLst>
          </p:cNvPr>
          <p:cNvPicPr>
            <a:picLocks noChangeAspect="1"/>
          </p:cNvPicPr>
          <p:nvPr/>
        </p:nvPicPr>
        <p:blipFill rotWithShape="1">
          <a:blip r:embed="rId2"/>
          <a:srcRect l="13214" r="13036"/>
          <a:stretch/>
        </p:blipFill>
        <p:spPr>
          <a:xfrm>
            <a:off x="54428" y="0"/>
            <a:ext cx="9089572" cy="6858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0167F83-119E-087C-6755-34186C197F8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0874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410102"/>
            <a:ext cx="8229600" cy="1143000"/>
          </a:xfrm>
        </p:spPr>
        <p:txBody>
          <a:bodyPr/>
          <a:lstStyle/>
          <a:p>
            <a:r>
              <a:rPr lang="en-US"/>
              <a:t>Comparing models using </a:t>
            </a:r>
            <a:r>
              <a:rPr lang="en-US" err="1"/>
              <a:t>AIC</a:t>
            </a:r>
            <a:r>
              <a:rPr lang="en-US" baseline="-25000" err="1"/>
              <a:t>c</a:t>
            </a:r>
            <a:endParaRPr lang="en-US" baseline="-25000"/>
          </a:p>
        </p:txBody>
      </p:sp>
      <p:sp>
        <p:nvSpPr>
          <p:cNvPr id="101379" name="Rectangle 3"/>
          <p:cNvSpPr>
            <a:spLocks noGrp="1" noChangeArrowheads="1"/>
          </p:cNvSpPr>
          <p:nvPr>
            <p:ph type="body" idx="1"/>
          </p:nvPr>
        </p:nvSpPr>
        <p:spPr/>
        <p:txBody>
          <a:bodyPr>
            <a:normAutofit/>
          </a:bodyPr>
          <a:lstStyle/>
          <a:p>
            <a:r>
              <a:rPr lang="en-US" sz="2800"/>
              <a:t>The model with the lower </a:t>
            </a:r>
            <a:r>
              <a:rPr lang="en-US" sz="2800" err="1"/>
              <a:t>AIC</a:t>
            </a:r>
            <a:r>
              <a:rPr lang="en-US" sz="2800" baseline="-25000" err="1"/>
              <a:t>c</a:t>
            </a:r>
            <a:r>
              <a:rPr lang="en-US" sz="2800"/>
              <a:t> is the better model</a:t>
            </a:r>
          </a:p>
          <a:p>
            <a:r>
              <a:rPr lang="en-US" sz="2800"/>
              <a:t>Rule of thumb from Burnham and Anderson (2002):</a:t>
            </a:r>
          </a:p>
          <a:p>
            <a:pPr lvl="1">
              <a:lnSpc>
                <a:spcPct val="90000"/>
              </a:lnSpc>
            </a:pPr>
            <a:r>
              <a:rPr lang="el-GR" sz="2400"/>
              <a:t>Δ</a:t>
            </a:r>
            <a:r>
              <a:rPr lang="en-US" sz="2400"/>
              <a:t>AIC ≤ 2: substantial support (evidence)</a:t>
            </a:r>
          </a:p>
          <a:p>
            <a:pPr lvl="1">
              <a:lnSpc>
                <a:spcPct val="90000"/>
              </a:lnSpc>
            </a:pPr>
            <a:r>
              <a:rPr lang="en-US" sz="2400"/>
              <a:t>4 ≤ </a:t>
            </a:r>
            <a:r>
              <a:rPr lang="el-GR" sz="2400"/>
              <a:t>Δ</a:t>
            </a:r>
            <a:r>
              <a:rPr lang="en-US" sz="2400"/>
              <a:t>AIC ≤ 7: considerably less support</a:t>
            </a:r>
          </a:p>
          <a:p>
            <a:pPr lvl="1">
              <a:lnSpc>
                <a:spcPct val="90000"/>
              </a:lnSpc>
            </a:pPr>
            <a:r>
              <a:rPr lang="el-GR" sz="2400"/>
              <a:t>Δ</a:t>
            </a:r>
            <a:r>
              <a:rPr lang="en-US" sz="2400"/>
              <a:t>AIC ≥ 10: essentially no support</a:t>
            </a:r>
          </a:p>
        </p:txBody>
      </p:sp>
      <p:sp>
        <p:nvSpPr>
          <p:cNvPr id="2" name="Rectangle 1"/>
          <p:cNvSpPr/>
          <p:nvPr/>
        </p:nvSpPr>
        <p:spPr>
          <a:xfrm>
            <a:off x="762000" y="6581001"/>
            <a:ext cx="8382000" cy="276999"/>
          </a:xfrm>
          <a:prstGeom prst="rect">
            <a:avLst/>
          </a:prstGeom>
        </p:spPr>
        <p:txBody>
          <a:bodyPr wrap="square">
            <a:spAutoFit/>
          </a:bodyPr>
          <a:lstStyle/>
          <a:p>
            <a:pPr algn="r"/>
            <a:r>
              <a:rPr lang="en-US" sz="1200">
                <a:solidFill>
                  <a:schemeClr val="bg1">
                    <a:lumMod val="50000"/>
                  </a:schemeClr>
                </a:solidFill>
              </a:rPr>
              <a:t>Classic book: Burnham KP &amp; Anderson DR (2002) Model selection and multi-model inference. Springer, Berlin, Heidelberg, New York.</a:t>
            </a:r>
          </a:p>
        </p:txBody>
      </p:sp>
      <p:sp>
        <p:nvSpPr>
          <p:cNvPr id="3" name="Date Placeholder 2">
            <a:extLst>
              <a:ext uri="{FF2B5EF4-FFF2-40B4-BE49-F238E27FC236}">
                <a16:creationId xmlns:a16="http://schemas.microsoft.com/office/drawing/2014/main" id="{6B2B4892-9B01-D7D4-8BA5-2D6ABBEECA13}"/>
              </a:ext>
            </a:extLst>
          </p:cNvPr>
          <p:cNvSpPr>
            <a:spLocks noGrp="1"/>
          </p:cNvSpPr>
          <p:nvPr>
            <p:ph type="dt" sz="half" idx="10"/>
          </p:nvPr>
        </p:nvSpPr>
        <p:spPr/>
        <p:txBody>
          <a:bodyPr/>
          <a:lstStyle/>
          <a:p>
            <a:fld id="{C4AD30A1-D3E0-42D2-B248-CB793CBABDD5}" type="datetime1">
              <a:rPr lang="en-US" smtClean="0"/>
              <a:t>9/18/2024</a:t>
            </a:fld>
            <a:endParaRPr lang="en-US"/>
          </a:p>
        </p:txBody>
      </p:sp>
      <p:sp>
        <p:nvSpPr>
          <p:cNvPr id="4" name="Footer Placeholder 3">
            <a:extLst>
              <a:ext uri="{FF2B5EF4-FFF2-40B4-BE49-F238E27FC236}">
                <a16:creationId xmlns:a16="http://schemas.microsoft.com/office/drawing/2014/main" id="{BEE6A845-53BC-A650-FD2D-B077D56F15D2}"/>
              </a:ext>
            </a:extLst>
          </p:cNvPr>
          <p:cNvSpPr>
            <a:spLocks noGrp="1"/>
          </p:cNvSpPr>
          <p:nvPr>
            <p:ph type="ftr" sz="quarter" idx="11"/>
          </p:nvPr>
        </p:nvSpPr>
        <p:spPr/>
        <p:txBody>
          <a:bodyPr/>
          <a:lstStyle/>
          <a:p>
            <a:r>
              <a:rPr lang="de-DE"/>
              <a:t>SOVERS SINGH BISHT</a:t>
            </a:r>
            <a:endParaRPr lang="en-US"/>
          </a:p>
        </p:txBody>
      </p:sp>
      <p:sp>
        <p:nvSpPr>
          <p:cNvPr id="5" name="Slide Number Placeholder 4">
            <a:extLst>
              <a:ext uri="{FF2B5EF4-FFF2-40B4-BE49-F238E27FC236}">
                <a16:creationId xmlns:a16="http://schemas.microsoft.com/office/drawing/2014/main" id="{EBD8EDD5-0A91-E018-BC8D-B91420F2ACE7}"/>
              </a:ext>
            </a:extLst>
          </p:cNvPr>
          <p:cNvSpPr>
            <a:spLocks noGrp="1"/>
          </p:cNvSpPr>
          <p:nvPr>
            <p:ph type="sldNum" sz="quarter" idx="12"/>
          </p:nvPr>
        </p:nvSpPr>
        <p:spPr/>
        <p:txBody>
          <a:bodyPr/>
          <a:lstStyle/>
          <a:p>
            <a:fld id="{B6F15528-21DE-4FAA-801E-634DDDAF4B2B}" type="slidenum">
              <a:rPr lang="en-US" smtClean="0"/>
              <a:pPr/>
              <a:t>112</a:t>
            </a:fld>
            <a:endParaRPr lang="en-US"/>
          </a:p>
        </p:txBody>
      </p:sp>
      <p:pic>
        <p:nvPicPr>
          <p:cNvPr id="6" name="Picture 5" descr="A screenshot of a computer&#10;&#10;Description automatically generated">
            <a:extLst>
              <a:ext uri="{FF2B5EF4-FFF2-40B4-BE49-F238E27FC236}">
                <a16:creationId xmlns:a16="http://schemas.microsoft.com/office/drawing/2014/main" id="{46B13E8C-CC73-FF48-6776-0F3C5D7FDDF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529D3160-507E-A7ED-90E6-97EBA6F64321}"/>
              </a:ext>
            </a:extLst>
          </p:cNvPr>
          <p:cNvSpPr txBox="1">
            <a:spLocks/>
          </p:cNvSpPr>
          <p:nvPr/>
        </p:nvSpPr>
        <p:spPr>
          <a:xfrm>
            <a:off x="1676400" y="16329"/>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3964619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AIC review</a:t>
            </a:r>
          </a:p>
        </p:txBody>
      </p:sp>
      <p:graphicFrame>
        <p:nvGraphicFramePr>
          <p:cNvPr id="4" name="Object 3"/>
          <p:cNvGraphicFramePr>
            <a:graphicFrameLocks noChangeAspect="1"/>
          </p:cNvGraphicFramePr>
          <p:nvPr/>
        </p:nvGraphicFramePr>
        <p:xfrm>
          <a:off x="654050" y="2372303"/>
          <a:ext cx="6418263" cy="3733800"/>
        </p:xfrm>
        <a:graphic>
          <a:graphicData uri="http://schemas.openxmlformats.org/presentationml/2006/ole">
            <mc:AlternateContent xmlns:mc="http://schemas.openxmlformats.org/markup-compatibility/2006">
              <mc:Choice xmlns:v="urn:schemas-microsoft-com:vml" Requires="v">
                <p:oleObj name="Equation" r:id="rId2" imgW="2552400" imgH="1485720" progId="Equation.DSMT4">
                  <p:embed/>
                </p:oleObj>
              </mc:Choice>
              <mc:Fallback>
                <p:oleObj name="Equation" r:id="rId2" imgW="2552400" imgH="1485720" progId="Equation.DSMT4">
                  <p:embed/>
                  <p:pic>
                    <p:nvPicPr>
                      <p:cNvPr id="4" name="Object 3"/>
                      <p:cNvPicPr>
                        <a:picLocks noChangeAspect="1" noChangeArrowheads="1"/>
                      </p:cNvPicPr>
                      <p:nvPr/>
                    </p:nvPicPr>
                    <p:blipFill>
                      <a:blip r:embed="rId3"/>
                      <a:srcRect/>
                      <a:stretch>
                        <a:fillRect/>
                      </a:stretch>
                    </p:blipFill>
                    <p:spPr bwMode="auto">
                      <a:xfrm>
                        <a:off x="654050" y="2372303"/>
                        <a:ext cx="6418263" cy="3733800"/>
                      </a:xfrm>
                      <a:prstGeom prst="rect">
                        <a:avLst/>
                      </a:prstGeom>
                      <a:solidFill>
                        <a:srgbClr val="FFFFFF"/>
                      </a:solidFill>
                      <a:ln w="9525">
                        <a:noFill/>
                        <a:miter lim="800000"/>
                        <a:headEnd/>
                        <a:tailEnd/>
                      </a:ln>
                      <a:effectLst/>
                    </p:spPr>
                  </p:pic>
                </p:oleObj>
              </mc:Fallback>
            </mc:AlternateContent>
          </a:graphicData>
        </a:graphic>
      </p:graphicFrame>
      <p:cxnSp>
        <p:nvCxnSpPr>
          <p:cNvPr id="5" name="Straight Arrow Connector 4"/>
          <p:cNvCxnSpPr/>
          <p:nvPr/>
        </p:nvCxnSpPr>
        <p:spPr>
          <a:xfrm flipH="1">
            <a:off x="4982791" y="2220200"/>
            <a:ext cx="504548" cy="3048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93997" y="2034046"/>
            <a:ext cx="3901517" cy="461665"/>
          </a:xfrm>
          <a:prstGeom prst="rect">
            <a:avLst/>
          </a:prstGeom>
          <a:noFill/>
        </p:spPr>
        <p:txBody>
          <a:bodyPr wrap="none" rtlCol="0">
            <a:spAutoFit/>
          </a:bodyPr>
          <a:lstStyle/>
          <a:p>
            <a:r>
              <a:rPr lang="en-US" sz="2400">
                <a:solidFill>
                  <a:srgbClr val="C00000"/>
                </a:solidFill>
              </a:rPr>
              <a:t>Number of model parameters</a:t>
            </a:r>
          </a:p>
        </p:txBody>
      </p:sp>
      <p:cxnSp>
        <p:nvCxnSpPr>
          <p:cNvPr id="8" name="Straight Arrow Connector 7"/>
          <p:cNvCxnSpPr/>
          <p:nvPr/>
        </p:nvCxnSpPr>
        <p:spPr>
          <a:xfrm flipH="1">
            <a:off x="3963339" y="1839200"/>
            <a:ext cx="504548" cy="55781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3473" y="1614742"/>
            <a:ext cx="4074577" cy="461665"/>
          </a:xfrm>
          <a:prstGeom prst="rect">
            <a:avLst/>
          </a:prstGeom>
          <a:noFill/>
        </p:spPr>
        <p:txBody>
          <a:bodyPr wrap="none" rtlCol="0">
            <a:spAutoFit/>
          </a:bodyPr>
          <a:lstStyle/>
          <a:p>
            <a:r>
              <a:rPr lang="en-US" sz="2400">
                <a:solidFill>
                  <a:srgbClr val="C00000"/>
                </a:solidFill>
              </a:rPr>
              <a:t>Data (same data for all models)</a:t>
            </a:r>
          </a:p>
        </p:txBody>
      </p:sp>
      <p:sp>
        <p:nvSpPr>
          <p:cNvPr id="11" name="TextBox 10"/>
          <p:cNvSpPr txBox="1"/>
          <p:nvPr/>
        </p:nvSpPr>
        <p:spPr>
          <a:xfrm>
            <a:off x="2596912" y="1087750"/>
            <a:ext cx="995785" cy="461665"/>
          </a:xfrm>
          <a:prstGeom prst="rect">
            <a:avLst/>
          </a:prstGeom>
          <a:noFill/>
        </p:spPr>
        <p:txBody>
          <a:bodyPr wrap="none" rtlCol="0">
            <a:spAutoFit/>
          </a:bodyPr>
          <a:lstStyle/>
          <a:p>
            <a:pPr algn="r"/>
            <a:r>
              <a:rPr lang="en-US" sz="2400">
                <a:solidFill>
                  <a:srgbClr val="C00000"/>
                </a:solidFill>
              </a:rPr>
              <a:t>Model</a:t>
            </a:r>
          </a:p>
        </p:txBody>
      </p:sp>
      <p:cxnSp>
        <p:nvCxnSpPr>
          <p:cNvPr id="12" name="Straight Arrow Connector 11"/>
          <p:cNvCxnSpPr/>
          <p:nvPr/>
        </p:nvCxnSpPr>
        <p:spPr>
          <a:xfrm>
            <a:off x="3229726" y="1547557"/>
            <a:ext cx="124013" cy="84945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677839" y="3896600"/>
            <a:ext cx="381000" cy="3810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82639" y="4277600"/>
            <a:ext cx="3006016" cy="830997"/>
          </a:xfrm>
          <a:prstGeom prst="rect">
            <a:avLst/>
          </a:prstGeom>
          <a:noFill/>
        </p:spPr>
        <p:txBody>
          <a:bodyPr wrap="none" rtlCol="0">
            <a:spAutoFit/>
          </a:bodyPr>
          <a:lstStyle/>
          <a:p>
            <a:r>
              <a:rPr lang="en-US" sz="2400">
                <a:solidFill>
                  <a:srgbClr val="C00000"/>
                </a:solidFill>
              </a:rPr>
              <a:t>Number of data points</a:t>
            </a:r>
          </a:p>
          <a:p>
            <a:r>
              <a:rPr lang="en-US" sz="2400">
                <a:solidFill>
                  <a:srgbClr val="C00000"/>
                </a:solidFill>
              </a:rPr>
              <a:t>(same for all models)</a:t>
            </a:r>
          </a:p>
        </p:txBody>
      </p:sp>
      <p:cxnSp>
        <p:nvCxnSpPr>
          <p:cNvPr id="19" name="Straight Arrow Connector 18"/>
          <p:cNvCxnSpPr/>
          <p:nvPr/>
        </p:nvCxnSpPr>
        <p:spPr>
          <a:xfrm flipH="1" flipV="1">
            <a:off x="4050175" y="4510666"/>
            <a:ext cx="178925" cy="8539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43772" y="5314010"/>
            <a:ext cx="2725233" cy="461665"/>
          </a:xfrm>
          <a:prstGeom prst="rect">
            <a:avLst/>
          </a:prstGeom>
          <a:noFill/>
        </p:spPr>
        <p:txBody>
          <a:bodyPr wrap="none" rtlCol="0">
            <a:spAutoFit/>
          </a:bodyPr>
          <a:lstStyle/>
          <a:p>
            <a:r>
              <a:rPr lang="en-US" sz="2400">
                <a:solidFill>
                  <a:srgbClr val="C00000"/>
                </a:solidFill>
              </a:rPr>
              <a:t>The very best model</a:t>
            </a:r>
          </a:p>
        </p:txBody>
      </p:sp>
      <p:cxnSp>
        <p:nvCxnSpPr>
          <p:cNvPr id="22" name="Straight Arrow Connector 21"/>
          <p:cNvCxnSpPr/>
          <p:nvPr/>
        </p:nvCxnSpPr>
        <p:spPr>
          <a:xfrm flipH="1" flipV="1">
            <a:off x="885418" y="5334877"/>
            <a:ext cx="582371" cy="99059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68090" y="6249275"/>
            <a:ext cx="6186374" cy="461665"/>
          </a:xfrm>
          <a:prstGeom prst="rect">
            <a:avLst/>
          </a:prstGeom>
          <a:noFill/>
        </p:spPr>
        <p:txBody>
          <a:bodyPr wrap="none" rtlCol="0">
            <a:spAutoFit/>
          </a:bodyPr>
          <a:lstStyle/>
          <a:p>
            <a:r>
              <a:rPr lang="en-US" sz="2400">
                <a:solidFill>
                  <a:srgbClr val="C00000"/>
                </a:solidFill>
              </a:rPr>
              <a:t>The relative weight to give to competing models</a:t>
            </a:r>
          </a:p>
        </p:txBody>
      </p:sp>
      <p:cxnSp>
        <p:nvCxnSpPr>
          <p:cNvPr id="18" name="Straight Arrow Connector 17"/>
          <p:cNvCxnSpPr/>
          <p:nvPr/>
        </p:nvCxnSpPr>
        <p:spPr>
          <a:xfrm>
            <a:off x="1085850" y="1960078"/>
            <a:ext cx="341761" cy="4869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6822" y="1473842"/>
            <a:ext cx="1831528" cy="461665"/>
          </a:xfrm>
          <a:prstGeom prst="rect">
            <a:avLst/>
          </a:prstGeom>
          <a:noFill/>
        </p:spPr>
        <p:txBody>
          <a:bodyPr wrap="none" rtlCol="0">
            <a:spAutoFit/>
          </a:bodyPr>
          <a:lstStyle/>
          <a:p>
            <a:pPr algn="r"/>
            <a:r>
              <a:rPr lang="en-US" sz="2400">
                <a:solidFill>
                  <a:srgbClr val="C00000"/>
                </a:solidFill>
              </a:rPr>
              <a:t>For model </a:t>
            </a:r>
            <a:r>
              <a:rPr lang="en-US" sz="2400" i="1" err="1">
                <a:solidFill>
                  <a:srgbClr val="C00000"/>
                </a:solidFill>
              </a:rPr>
              <a:t>M</a:t>
            </a:r>
            <a:r>
              <a:rPr lang="en-US" sz="2400" i="1" baseline="-25000" err="1">
                <a:solidFill>
                  <a:srgbClr val="C00000"/>
                </a:solidFill>
              </a:rPr>
              <a:t>i</a:t>
            </a:r>
            <a:endParaRPr lang="en-US" sz="2400" i="1" baseline="-25000">
              <a:solidFill>
                <a:srgbClr val="C00000"/>
              </a:solidFill>
            </a:endParaRPr>
          </a:p>
        </p:txBody>
      </p:sp>
      <p:sp>
        <p:nvSpPr>
          <p:cNvPr id="3" name="Date Placeholder 2">
            <a:extLst>
              <a:ext uri="{FF2B5EF4-FFF2-40B4-BE49-F238E27FC236}">
                <a16:creationId xmlns:a16="http://schemas.microsoft.com/office/drawing/2014/main" id="{3E80EE45-3B8C-9D7B-876D-9A261FF296A6}"/>
              </a:ext>
            </a:extLst>
          </p:cNvPr>
          <p:cNvSpPr>
            <a:spLocks noGrp="1"/>
          </p:cNvSpPr>
          <p:nvPr>
            <p:ph type="dt" sz="half" idx="10"/>
          </p:nvPr>
        </p:nvSpPr>
        <p:spPr/>
        <p:txBody>
          <a:bodyPr/>
          <a:lstStyle/>
          <a:p>
            <a:fld id="{C9CE3E2D-7750-4A90-8E3C-AFFB98F7185A}" type="datetime1">
              <a:rPr lang="en-US" smtClean="0"/>
              <a:t>9/18/2024</a:t>
            </a:fld>
            <a:endParaRPr lang="en-US"/>
          </a:p>
        </p:txBody>
      </p:sp>
      <p:sp>
        <p:nvSpPr>
          <p:cNvPr id="6" name="Footer Placeholder 5">
            <a:extLst>
              <a:ext uri="{FF2B5EF4-FFF2-40B4-BE49-F238E27FC236}">
                <a16:creationId xmlns:a16="http://schemas.microsoft.com/office/drawing/2014/main" id="{9E97AE1A-F9D3-08B7-8705-32FF96C89935}"/>
              </a:ext>
            </a:extLst>
          </p:cNvPr>
          <p:cNvSpPr>
            <a:spLocks noGrp="1"/>
          </p:cNvSpPr>
          <p:nvPr>
            <p:ph type="ftr" sz="quarter" idx="11"/>
          </p:nvPr>
        </p:nvSpPr>
        <p:spPr/>
        <p:txBody>
          <a:bodyPr/>
          <a:lstStyle/>
          <a:p>
            <a:r>
              <a:rPr lang="de-DE"/>
              <a:t>SOVERS SINGH BISHT</a:t>
            </a:r>
            <a:endParaRPr lang="en-US"/>
          </a:p>
        </p:txBody>
      </p:sp>
      <p:sp>
        <p:nvSpPr>
          <p:cNvPr id="9" name="Slide Number Placeholder 8">
            <a:extLst>
              <a:ext uri="{FF2B5EF4-FFF2-40B4-BE49-F238E27FC236}">
                <a16:creationId xmlns:a16="http://schemas.microsoft.com/office/drawing/2014/main" id="{57AE377A-C183-7416-2741-3EB603B3147E}"/>
              </a:ext>
            </a:extLst>
          </p:cNvPr>
          <p:cNvSpPr>
            <a:spLocks noGrp="1"/>
          </p:cNvSpPr>
          <p:nvPr>
            <p:ph type="sldNum" sz="quarter" idx="12"/>
          </p:nvPr>
        </p:nvSpPr>
        <p:spPr/>
        <p:txBody>
          <a:bodyPr/>
          <a:lstStyle/>
          <a:p>
            <a:fld id="{B6F15528-21DE-4FAA-801E-634DDDAF4B2B}" type="slidenum">
              <a:rPr lang="en-US" smtClean="0"/>
              <a:pPr/>
              <a:t>113</a:t>
            </a:fld>
            <a:endParaRPr lang="en-US"/>
          </a:p>
        </p:txBody>
      </p:sp>
      <p:pic>
        <p:nvPicPr>
          <p:cNvPr id="13" name="Picture 12" descr="A screenshot of a computer&#10;&#10;Description automatically generated">
            <a:extLst>
              <a:ext uri="{FF2B5EF4-FFF2-40B4-BE49-F238E27FC236}">
                <a16:creationId xmlns:a16="http://schemas.microsoft.com/office/drawing/2014/main" id="{04051921-35EE-52F9-234A-6FF51AD643EE}"/>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14" name="Title 1">
            <a:extLst>
              <a:ext uri="{FF2B5EF4-FFF2-40B4-BE49-F238E27FC236}">
                <a16:creationId xmlns:a16="http://schemas.microsoft.com/office/drawing/2014/main" id="{14C9E03D-CCBF-FC28-6600-D05EED959CF1}"/>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458133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Important note about AIC</a:t>
            </a:r>
          </a:p>
        </p:txBody>
      </p:sp>
      <p:sp>
        <p:nvSpPr>
          <p:cNvPr id="109571" name="Rectangle 3"/>
          <p:cNvSpPr>
            <a:spLocks noGrp="1" noChangeArrowheads="1"/>
          </p:cNvSpPr>
          <p:nvPr>
            <p:ph type="body" idx="1"/>
          </p:nvPr>
        </p:nvSpPr>
        <p:spPr/>
        <p:txBody>
          <a:bodyPr>
            <a:normAutofit/>
          </a:bodyPr>
          <a:lstStyle/>
          <a:p>
            <a:pPr marL="0" indent="0">
              <a:lnSpc>
                <a:spcPct val="90000"/>
              </a:lnSpc>
              <a:buNone/>
            </a:pPr>
            <a:r>
              <a:rPr lang="en-US" sz="2800"/>
              <a:t>For AIC, </a:t>
            </a:r>
            <a:r>
              <a:rPr lang="en-US" sz="2800" err="1"/>
              <a:t>AICc</a:t>
            </a:r>
            <a:r>
              <a:rPr lang="en-US" sz="2800"/>
              <a:t> and all related information criteria, -</a:t>
            </a:r>
            <a:r>
              <a:rPr lang="en-US" sz="2800" err="1"/>
              <a:t>ln</a:t>
            </a:r>
            <a:r>
              <a:rPr lang="en-US" sz="2800" i="1" err="1"/>
              <a:t>L</a:t>
            </a:r>
            <a:r>
              <a:rPr lang="en-US" sz="2800"/>
              <a:t> is the </a:t>
            </a:r>
            <a:r>
              <a:rPr lang="en-US" sz="2800">
                <a:solidFill>
                  <a:srgbClr val="C00000"/>
                </a:solidFill>
              </a:rPr>
              <a:t>minimum</a:t>
            </a:r>
            <a:r>
              <a:rPr lang="en-US" sz="2800"/>
              <a:t> value of the negative log likelihood, as evaluated at the best parameter estimates for that particular model (i.e. the NLL at the maximum likelihood estimate, MLE)</a:t>
            </a:r>
          </a:p>
        </p:txBody>
      </p:sp>
      <p:sp>
        <p:nvSpPr>
          <p:cNvPr id="2" name="Date Placeholder 1">
            <a:extLst>
              <a:ext uri="{FF2B5EF4-FFF2-40B4-BE49-F238E27FC236}">
                <a16:creationId xmlns:a16="http://schemas.microsoft.com/office/drawing/2014/main" id="{AC6D436E-2476-4A28-EAE5-C3A52118B088}"/>
              </a:ext>
            </a:extLst>
          </p:cNvPr>
          <p:cNvSpPr>
            <a:spLocks noGrp="1"/>
          </p:cNvSpPr>
          <p:nvPr>
            <p:ph type="dt" sz="half" idx="10"/>
          </p:nvPr>
        </p:nvSpPr>
        <p:spPr/>
        <p:txBody>
          <a:bodyPr/>
          <a:lstStyle/>
          <a:p>
            <a:fld id="{930A9F9A-ECDB-41DA-9927-4586BAB0E40B}" type="datetime1">
              <a:rPr lang="en-US" smtClean="0"/>
              <a:t>9/18/2024</a:t>
            </a:fld>
            <a:endParaRPr lang="en-US"/>
          </a:p>
        </p:txBody>
      </p:sp>
      <p:sp>
        <p:nvSpPr>
          <p:cNvPr id="3" name="Footer Placeholder 2">
            <a:extLst>
              <a:ext uri="{FF2B5EF4-FFF2-40B4-BE49-F238E27FC236}">
                <a16:creationId xmlns:a16="http://schemas.microsoft.com/office/drawing/2014/main" id="{D5A82AFE-2B60-E06A-FF23-696C9D0F4D35}"/>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58AD0385-BF43-CC40-7ABA-780C12E5D62C}"/>
              </a:ext>
            </a:extLst>
          </p:cNvPr>
          <p:cNvSpPr>
            <a:spLocks noGrp="1"/>
          </p:cNvSpPr>
          <p:nvPr>
            <p:ph type="sldNum" sz="quarter" idx="12"/>
          </p:nvPr>
        </p:nvSpPr>
        <p:spPr/>
        <p:txBody>
          <a:bodyPr/>
          <a:lstStyle/>
          <a:p>
            <a:fld id="{B6F15528-21DE-4FAA-801E-634DDDAF4B2B}" type="slidenum">
              <a:rPr lang="en-US" smtClean="0"/>
              <a:pPr/>
              <a:t>114</a:t>
            </a:fld>
            <a:endParaRPr lang="en-US"/>
          </a:p>
        </p:txBody>
      </p:sp>
      <p:pic>
        <p:nvPicPr>
          <p:cNvPr id="5" name="Picture 4" descr="A screenshot of a computer&#10;&#10;Description automatically generated">
            <a:extLst>
              <a:ext uri="{FF2B5EF4-FFF2-40B4-BE49-F238E27FC236}">
                <a16:creationId xmlns:a16="http://schemas.microsoft.com/office/drawing/2014/main" id="{E226016F-5184-9B1B-B6A8-06059F2998C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E5B0C127-9600-A7F5-F99E-7D4DE1DE742C}"/>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69455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28601" y="268514"/>
            <a:ext cx="7772400" cy="1143000"/>
          </a:xfrm>
        </p:spPr>
        <p:txBody>
          <a:bodyPr>
            <a:normAutofit/>
          </a:bodyPr>
          <a:lstStyle/>
          <a:p>
            <a:r>
              <a:rPr lang="en-US" sz="3600"/>
              <a:t>AIC example</a:t>
            </a:r>
          </a:p>
        </p:txBody>
      </p:sp>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975636"/>
            <a:ext cx="3617913"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0" y="1331235"/>
            <a:ext cx="2088264" cy="646331"/>
          </a:xfrm>
          <a:prstGeom prst="rect">
            <a:avLst/>
          </a:prstGeom>
          <a:noFill/>
        </p:spPr>
        <p:txBody>
          <a:bodyPr wrap="none" rtlCol="0">
            <a:spAutoFit/>
          </a:bodyPr>
          <a:lstStyle/>
          <a:p>
            <a:r>
              <a:rPr lang="en-US" i="1"/>
              <a:t>B</a:t>
            </a:r>
            <a:r>
              <a:rPr lang="en-US" baseline="-25000"/>
              <a:t>1965</a:t>
            </a:r>
            <a:r>
              <a:rPr lang="en-US"/>
              <a:t> estimated</a:t>
            </a:r>
          </a:p>
          <a:p>
            <a:r>
              <a:rPr lang="en-US"/>
              <a:t>(</a:t>
            </a:r>
            <a:r>
              <a:rPr lang="en-US" i="1"/>
              <a:t>r</a:t>
            </a:r>
            <a:r>
              <a:rPr lang="en-US"/>
              <a:t>, </a:t>
            </a:r>
            <a:r>
              <a:rPr lang="en-US" i="1"/>
              <a:t>K</a:t>
            </a:r>
            <a:r>
              <a:rPr lang="en-US"/>
              <a:t>, </a:t>
            </a:r>
            <a:r>
              <a:rPr lang="en-US" i="1"/>
              <a:t>q</a:t>
            </a:r>
            <a:r>
              <a:rPr lang="en-US"/>
              <a:t>, </a:t>
            </a:r>
            <a:r>
              <a:rPr lang="el-GR"/>
              <a:t>σ</a:t>
            </a:r>
            <a:r>
              <a:rPr lang="en-US"/>
              <a:t> estimated)</a:t>
            </a:r>
          </a:p>
        </p:txBody>
      </p:sp>
      <p:pic>
        <p:nvPicPr>
          <p:cNvPr id="512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987359"/>
            <a:ext cx="3617913"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133600" y="1331235"/>
            <a:ext cx="2088264" cy="646331"/>
          </a:xfrm>
          <a:prstGeom prst="rect">
            <a:avLst/>
          </a:prstGeom>
          <a:noFill/>
        </p:spPr>
        <p:txBody>
          <a:bodyPr wrap="none" rtlCol="0">
            <a:spAutoFit/>
          </a:bodyPr>
          <a:lstStyle/>
          <a:p>
            <a:r>
              <a:rPr lang="en-US" i="1"/>
              <a:t>B</a:t>
            </a:r>
            <a:r>
              <a:rPr lang="en-US" baseline="-25000"/>
              <a:t>1965</a:t>
            </a:r>
            <a:r>
              <a:rPr lang="en-US"/>
              <a:t> = </a:t>
            </a:r>
            <a:r>
              <a:rPr lang="en-US" i="1"/>
              <a:t>K</a:t>
            </a:r>
            <a:endParaRPr lang="en-US"/>
          </a:p>
          <a:p>
            <a:r>
              <a:rPr lang="en-US"/>
              <a:t>(</a:t>
            </a:r>
            <a:r>
              <a:rPr lang="en-US" i="1"/>
              <a:t>r</a:t>
            </a:r>
            <a:r>
              <a:rPr lang="en-US"/>
              <a:t>, </a:t>
            </a:r>
            <a:r>
              <a:rPr lang="en-US" i="1"/>
              <a:t>K</a:t>
            </a:r>
            <a:r>
              <a:rPr lang="en-US"/>
              <a:t>, </a:t>
            </a:r>
            <a:r>
              <a:rPr lang="en-US" i="1"/>
              <a:t>q</a:t>
            </a:r>
            <a:r>
              <a:rPr lang="en-US"/>
              <a:t>, </a:t>
            </a:r>
            <a:r>
              <a:rPr lang="el-GR"/>
              <a:t>σ</a:t>
            </a:r>
            <a:r>
              <a:rPr lang="en-US"/>
              <a:t> estimated)</a:t>
            </a:r>
          </a:p>
        </p:txBody>
      </p:sp>
      <p:graphicFrame>
        <p:nvGraphicFramePr>
          <p:cNvPr id="7" name="Table 6"/>
          <p:cNvGraphicFramePr>
            <a:graphicFrameLocks noGrp="1"/>
          </p:cNvGraphicFramePr>
          <p:nvPr>
            <p:extLst>
              <p:ext uri="{D42A27DB-BD31-4B8C-83A1-F6EECF244321}">
                <p14:modId xmlns:p14="http://schemas.microsoft.com/office/powerpoint/2010/main" val="2617648535"/>
              </p:ext>
            </p:extLst>
          </p:nvPr>
        </p:nvGraphicFramePr>
        <p:xfrm>
          <a:off x="838200" y="3189516"/>
          <a:ext cx="7543801" cy="2577465"/>
        </p:xfrm>
        <a:graphic>
          <a:graphicData uri="http://schemas.openxmlformats.org/drawingml/2006/table">
            <a:tbl>
              <a:tblPr>
                <a:tableStyleId>{5C22544A-7EE6-4342-B048-85BDC9FD1C3A}</a:tableStyleId>
              </a:tblPr>
              <a:tblGrid>
                <a:gridCol w="1005142">
                  <a:extLst>
                    <a:ext uri="{9D8B030D-6E8A-4147-A177-3AD203B41FA5}">
                      <a16:colId xmlns:a16="http://schemas.microsoft.com/office/drawing/2014/main" val="20000"/>
                    </a:ext>
                  </a:extLst>
                </a:gridCol>
                <a:gridCol w="1052258">
                  <a:extLst>
                    <a:ext uri="{9D8B030D-6E8A-4147-A177-3AD203B41FA5}">
                      <a16:colId xmlns:a16="http://schemas.microsoft.com/office/drawing/2014/main" val="20001"/>
                    </a:ext>
                  </a:extLst>
                </a:gridCol>
                <a:gridCol w="732917">
                  <a:extLst>
                    <a:ext uri="{9D8B030D-6E8A-4147-A177-3AD203B41FA5}">
                      <a16:colId xmlns:a16="http://schemas.microsoft.com/office/drawing/2014/main" val="20002"/>
                    </a:ext>
                  </a:extLst>
                </a:gridCol>
                <a:gridCol w="691035">
                  <a:extLst>
                    <a:ext uri="{9D8B030D-6E8A-4147-A177-3AD203B41FA5}">
                      <a16:colId xmlns:a16="http://schemas.microsoft.com/office/drawing/2014/main" val="20003"/>
                    </a:ext>
                  </a:extLst>
                </a:gridCol>
                <a:gridCol w="691035">
                  <a:extLst>
                    <a:ext uri="{9D8B030D-6E8A-4147-A177-3AD203B41FA5}">
                      <a16:colId xmlns:a16="http://schemas.microsoft.com/office/drawing/2014/main" val="20004"/>
                    </a:ext>
                  </a:extLst>
                </a:gridCol>
                <a:gridCol w="1151725">
                  <a:extLst>
                    <a:ext uri="{9D8B030D-6E8A-4147-A177-3AD203B41FA5}">
                      <a16:colId xmlns:a16="http://schemas.microsoft.com/office/drawing/2014/main" val="20005"/>
                    </a:ext>
                  </a:extLst>
                </a:gridCol>
                <a:gridCol w="1151725">
                  <a:extLst>
                    <a:ext uri="{9D8B030D-6E8A-4147-A177-3AD203B41FA5}">
                      <a16:colId xmlns:a16="http://schemas.microsoft.com/office/drawing/2014/main" val="20006"/>
                    </a:ext>
                  </a:extLst>
                </a:gridCol>
                <a:gridCol w="1067964">
                  <a:extLst>
                    <a:ext uri="{9D8B030D-6E8A-4147-A177-3AD203B41FA5}">
                      <a16:colId xmlns:a16="http://schemas.microsoft.com/office/drawing/2014/main" val="20007"/>
                    </a:ext>
                  </a:extLst>
                </a:gridCol>
              </a:tblGrid>
              <a:tr h="377190">
                <a:tc>
                  <a:txBody>
                    <a:bodyPr/>
                    <a:lstStyle/>
                    <a:p>
                      <a:pPr algn="l" fontAlgn="b"/>
                      <a:r>
                        <a:rPr lang="en-US" sz="1800" u="none" strike="noStrike">
                          <a:effectLst/>
                        </a:rPr>
                        <a:t>Model </a:t>
                      </a:r>
                      <a:r>
                        <a:rPr lang="en-US" sz="1800" u="none" strike="noStrike" err="1">
                          <a:effectLst/>
                        </a:rPr>
                        <a:t>M</a:t>
                      </a:r>
                      <a:r>
                        <a:rPr lang="en-US" sz="1800" u="none" strike="noStrike" baseline="-25000" err="1">
                          <a:effectLst/>
                        </a:rPr>
                        <a:t>i</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err="1">
                          <a:effectLst/>
                        </a:rPr>
                        <a:t>Params</a:t>
                      </a:r>
                      <a:r>
                        <a:rPr lang="en-US" sz="1800" u="none" strike="noStrike">
                          <a:effectLst/>
                        </a:rPr>
                        <a:t> p</a:t>
                      </a:r>
                      <a:r>
                        <a:rPr lang="en-US" sz="1800" u="none" strike="noStrike" baseline="-25000">
                          <a:effectLst/>
                        </a:rPr>
                        <a:t>i</a:t>
                      </a:r>
                      <a:endParaRPr lang="en-US" sz="1800" b="0" i="0" u="none" strike="noStrike" baseline="-25000">
                        <a:solidFill>
                          <a:srgbClr val="000000"/>
                        </a:solidFill>
                        <a:effectLst/>
                        <a:latin typeface="Calibri"/>
                      </a:endParaRPr>
                    </a:p>
                  </a:txBody>
                  <a:tcPr marL="0" marR="0" marT="0" marB="0" anchor="b"/>
                </a:tc>
                <a:tc>
                  <a:txBody>
                    <a:bodyPr/>
                    <a:lstStyle/>
                    <a:p>
                      <a:pPr algn="ctr" fontAlgn="b"/>
                      <a:r>
                        <a:rPr lang="en-US" sz="1800" u="none" strike="noStrike">
                          <a:effectLst/>
                        </a:rPr>
                        <a:t> </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NLL</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AIC</a:t>
                      </a:r>
                      <a:endParaRPr lang="en-US" sz="1800" b="0" i="0" u="none" strike="noStrike">
                        <a:solidFill>
                          <a:srgbClr val="000000"/>
                        </a:solidFill>
                        <a:effectLst/>
                        <a:latin typeface="Calibri"/>
                      </a:endParaRPr>
                    </a:p>
                  </a:txBody>
                  <a:tcPr marL="0" marR="0" marT="0" marB="0" anchor="b"/>
                </a:tc>
                <a:tc>
                  <a:txBody>
                    <a:bodyPr/>
                    <a:lstStyle/>
                    <a:p>
                      <a:pPr algn="ctr" fontAlgn="b"/>
                      <a:r>
                        <a:rPr lang="el-GR" sz="1800" u="none" strike="noStrike">
                          <a:effectLst/>
                        </a:rPr>
                        <a:t>Δ</a:t>
                      </a:r>
                      <a:r>
                        <a:rPr lang="en-US" sz="1800" u="none" strike="noStrike">
                          <a:effectLst/>
                        </a:rPr>
                        <a:t>AIC</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err="1">
                          <a:effectLst/>
                        </a:rPr>
                        <a:t>exp</a:t>
                      </a:r>
                      <a:r>
                        <a:rPr lang="en-US" sz="1800" u="none" strike="noStrike">
                          <a:effectLst/>
                        </a:rPr>
                        <a:t>(-0.5</a:t>
                      </a:r>
                      <a:r>
                        <a:rPr lang="el-GR" sz="1800" u="none" strike="noStrike">
                          <a:effectLst/>
                        </a:rPr>
                        <a:t>Δ</a:t>
                      </a:r>
                      <a:r>
                        <a:rPr lang="en-US" sz="1800" u="none" strike="noStrike" baseline="-25000" err="1">
                          <a:effectLst/>
                        </a:rPr>
                        <a:t>i</a:t>
                      </a:r>
                      <a:r>
                        <a:rPr lang="en-US" sz="1800" u="none" strike="noStrike">
                          <a:effectLst/>
                        </a:rPr>
                        <a:t>)</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Weight </a:t>
                      </a:r>
                      <a:r>
                        <a:rPr lang="en-US" sz="1800" u="none" strike="noStrike" err="1">
                          <a:effectLst/>
                        </a:rPr>
                        <a:t>w</a:t>
                      </a:r>
                      <a:r>
                        <a:rPr lang="en-US" sz="1800" u="none" strike="noStrike" baseline="-25000" err="1">
                          <a:effectLst/>
                        </a:rPr>
                        <a:t>i</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377190">
                <a:tc>
                  <a:txBody>
                    <a:bodyPr/>
                    <a:lstStyle/>
                    <a:p>
                      <a:pPr algn="l" fontAlgn="b"/>
                      <a:r>
                        <a:rPr lang="en-US" sz="1800" u="none" strike="noStrike">
                          <a:effectLst/>
                        </a:rPr>
                        <a:t>B</a:t>
                      </a:r>
                      <a:r>
                        <a:rPr lang="en-US" sz="1800" u="none" strike="noStrike" baseline="-25000">
                          <a:effectLst/>
                        </a:rPr>
                        <a:t>1965</a:t>
                      </a:r>
                      <a:r>
                        <a:rPr lang="en-US" sz="1800" u="none" strike="noStrike">
                          <a:effectLst/>
                        </a:rPr>
                        <a:t> free</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5</a:t>
                      </a:r>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-23.78</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-37.55</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0.00</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1.00000</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0.9993</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377190">
                <a:tc>
                  <a:txBody>
                    <a:bodyPr/>
                    <a:lstStyle/>
                    <a:p>
                      <a:pPr algn="l" fontAlgn="b"/>
                      <a:r>
                        <a:rPr lang="en-US" sz="1800" u="none" strike="noStrike">
                          <a:effectLst/>
                        </a:rPr>
                        <a:t>B</a:t>
                      </a:r>
                      <a:r>
                        <a:rPr lang="en-US" sz="1800" u="none" strike="noStrike" baseline="-25000">
                          <a:effectLst/>
                        </a:rPr>
                        <a:t>1965</a:t>
                      </a:r>
                      <a:r>
                        <a:rPr lang="en-US" sz="1800" u="none" strike="noStrike">
                          <a:effectLst/>
                        </a:rPr>
                        <a:t>=K</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4</a:t>
                      </a:r>
                      <a:endParaRPr lang="en-US" sz="1800" b="0" i="0" u="none" strike="noStrike">
                        <a:solidFill>
                          <a:srgbClr val="000000"/>
                        </a:solidFill>
                        <a:effectLst/>
                        <a:latin typeface="Calibri"/>
                      </a:endParaRPr>
                    </a:p>
                  </a:txBody>
                  <a:tcPr marL="0" marR="0" marT="0" marB="0" anchor="b"/>
                </a:tc>
                <a:tc>
                  <a:txBody>
                    <a:bodyPr/>
                    <a:lstStyle/>
                    <a:p>
                      <a:pPr algn="l" fontAlgn="b"/>
                      <a:r>
                        <a:rPr lang="en-US" sz="1800" u="none" strike="noStrike">
                          <a:effectLst/>
                        </a:rPr>
                        <a:t> </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-15.56</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-23.11</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14.44</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0.00073</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0.0007</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314325">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tc>
                  <a:txBody>
                    <a:bodyPr/>
                    <a:lstStyle/>
                    <a:p>
                      <a:pPr algn="l" fontAlgn="b"/>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r h="377190">
                <a:tc>
                  <a:txBody>
                    <a:bodyPr/>
                    <a:lstStyle/>
                    <a:p>
                      <a:pPr algn="l" fontAlgn="b"/>
                      <a:r>
                        <a:rPr lang="en-US" sz="1800" u="none" strike="noStrike">
                          <a:effectLst/>
                        </a:rPr>
                        <a:t>Model M</a:t>
                      </a:r>
                      <a:r>
                        <a:rPr lang="en-US" sz="1800" u="none" strike="noStrike" baseline="-25000">
                          <a:effectLst/>
                        </a:rPr>
                        <a:t>i</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err="1">
                          <a:effectLst/>
                        </a:rPr>
                        <a:t>Params</a:t>
                      </a:r>
                      <a:r>
                        <a:rPr lang="en-US" sz="1800" u="none" strike="noStrike">
                          <a:effectLst/>
                        </a:rPr>
                        <a:t> p</a:t>
                      </a:r>
                      <a:r>
                        <a:rPr lang="en-US" sz="1800" u="none" strike="noStrike" baseline="-25000">
                          <a:effectLst/>
                        </a:rPr>
                        <a:t>i</a:t>
                      </a:r>
                      <a:endParaRPr lang="en-US" sz="1800" b="0" i="0" u="none" strike="noStrike" baseline="-25000">
                        <a:solidFill>
                          <a:srgbClr val="000000"/>
                        </a:solidFill>
                        <a:effectLst/>
                        <a:latin typeface="Calibri"/>
                      </a:endParaRPr>
                    </a:p>
                  </a:txBody>
                  <a:tcPr marL="0" marR="0" marT="0" marB="0" anchor="b"/>
                </a:tc>
                <a:tc>
                  <a:txBody>
                    <a:bodyPr/>
                    <a:lstStyle/>
                    <a:p>
                      <a:pPr algn="ctr" fontAlgn="b"/>
                      <a:r>
                        <a:rPr lang="en-US" sz="1800" u="none" strike="noStrike">
                          <a:effectLst/>
                        </a:rPr>
                        <a:t>Data n</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NLL</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AIC</a:t>
                      </a:r>
                      <a:r>
                        <a:rPr lang="en-US" sz="1800" u="none" strike="noStrike" baseline="-25000">
                          <a:effectLst/>
                        </a:rPr>
                        <a:t>c</a:t>
                      </a:r>
                      <a:endParaRPr lang="en-US" sz="1800" b="0" i="0" u="none" strike="noStrike">
                        <a:solidFill>
                          <a:srgbClr val="000000"/>
                        </a:solidFill>
                        <a:effectLst/>
                        <a:latin typeface="Calibri"/>
                      </a:endParaRPr>
                    </a:p>
                  </a:txBody>
                  <a:tcPr marL="0" marR="0" marT="0" marB="0" anchor="b"/>
                </a:tc>
                <a:tc>
                  <a:txBody>
                    <a:bodyPr/>
                    <a:lstStyle/>
                    <a:p>
                      <a:pPr algn="ctr" fontAlgn="b"/>
                      <a:r>
                        <a:rPr lang="el-GR" sz="1800" u="none" strike="noStrike">
                          <a:effectLst/>
                        </a:rPr>
                        <a:t>Δ</a:t>
                      </a:r>
                      <a:r>
                        <a:rPr lang="en-US" sz="1800" u="none" strike="noStrike">
                          <a:effectLst/>
                        </a:rPr>
                        <a:t>AIC</a:t>
                      </a:r>
                      <a:r>
                        <a:rPr lang="en-US" sz="1800" u="none" strike="noStrike" baseline="-25000">
                          <a:effectLst/>
                        </a:rPr>
                        <a:t>c</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exp(-0.5</a:t>
                      </a:r>
                      <a:r>
                        <a:rPr lang="el-GR" sz="1800" u="none" strike="noStrike">
                          <a:effectLst/>
                        </a:rPr>
                        <a:t>Δ</a:t>
                      </a:r>
                      <a:r>
                        <a:rPr lang="en-US" sz="1800" u="none" strike="noStrike" baseline="-25000">
                          <a:effectLst/>
                        </a:rPr>
                        <a:t>i</a:t>
                      </a:r>
                      <a:r>
                        <a:rPr lang="en-US" sz="1800" u="none" strike="noStrike">
                          <a:effectLst/>
                        </a:rPr>
                        <a:t>)</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Weight </a:t>
                      </a:r>
                      <a:r>
                        <a:rPr lang="en-US" sz="1800" u="none" strike="noStrike" err="1">
                          <a:effectLst/>
                        </a:rPr>
                        <a:t>w</a:t>
                      </a:r>
                      <a:r>
                        <a:rPr lang="en-US" sz="1800" u="none" strike="noStrike" baseline="-25000" err="1">
                          <a:effectLst/>
                        </a:rPr>
                        <a:t>i</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4"/>
                  </a:ext>
                </a:extLst>
              </a:tr>
              <a:tr h="377190">
                <a:tc>
                  <a:txBody>
                    <a:bodyPr/>
                    <a:lstStyle/>
                    <a:p>
                      <a:pPr algn="l" fontAlgn="b"/>
                      <a:r>
                        <a:rPr lang="en-US" sz="1800" u="none" strike="noStrike">
                          <a:effectLst/>
                        </a:rPr>
                        <a:t>B</a:t>
                      </a:r>
                      <a:r>
                        <a:rPr lang="en-US" sz="1800" u="none" strike="noStrike" baseline="-25000">
                          <a:effectLst/>
                        </a:rPr>
                        <a:t>1965</a:t>
                      </a:r>
                      <a:r>
                        <a:rPr lang="en-US" sz="1800" u="none" strike="noStrike">
                          <a:effectLst/>
                        </a:rPr>
                        <a:t> free</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5</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23</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-23.78</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-34.02</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0.00</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1.00000</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0.9986</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5"/>
                  </a:ext>
                </a:extLst>
              </a:tr>
              <a:tr h="377190">
                <a:tc>
                  <a:txBody>
                    <a:bodyPr/>
                    <a:lstStyle/>
                    <a:p>
                      <a:pPr algn="l" fontAlgn="b"/>
                      <a:r>
                        <a:rPr lang="en-US" sz="1800" u="none" strike="noStrike">
                          <a:effectLst/>
                        </a:rPr>
                        <a:t>B</a:t>
                      </a:r>
                      <a:r>
                        <a:rPr lang="en-US" sz="1800" u="none" strike="noStrike" baseline="-25000">
                          <a:effectLst/>
                        </a:rPr>
                        <a:t>1965</a:t>
                      </a:r>
                      <a:r>
                        <a:rPr lang="en-US" sz="1800" u="none" strike="noStrike">
                          <a:effectLst/>
                        </a:rPr>
                        <a:t>=K</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4</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23</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-15.56</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-20.89</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13.13</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0.00141</a:t>
                      </a:r>
                      <a:endParaRPr lang="en-US" sz="1800" b="0" i="0" u="none" strike="noStrike">
                        <a:solidFill>
                          <a:srgbClr val="000000"/>
                        </a:solidFill>
                        <a:effectLst/>
                        <a:latin typeface="Calibri"/>
                      </a:endParaRPr>
                    </a:p>
                  </a:txBody>
                  <a:tcPr marL="0" marR="0" marT="0" marB="0" anchor="b"/>
                </a:tc>
                <a:tc>
                  <a:txBody>
                    <a:bodyPr/>
                    <a:lstStyle/>
                    <a:p>
                      <a:pPr algn="r" fontAlgn="b"/>
                      <a:r>
                        <a:rPr lang="en-US" sz="1800" u="none" strike="noStrike">
                          <a:effectLst/>
                        </a:rPr>
                        <a:t>0.0014</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6"/>
                  </a:ext>
                </a:extLst>
              </a:tr>
            </a:tbl>
          </a:graphicData>
        </a:graphic>
      </p:graphicFrame>
      <p:sp>
        <p:nvSpPr>
          <p:cNvPr id="8" name="Right Brace 7"/>
          <p:cNvSpPr/>
          <p:nvPr/>
        </p:nvSpPr>
        <p:spPr>
          <a:xfrm rot="5400000">
            <a:off x="4202466" y="5203270"/>
            <a:ext cx="228600" cy="137160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1558270" y="5938054"/>
            <a:ext cx="5562150" cy="830997"/>
          </a:xfrm>
          <a:prstGeom prst="rect">
            <a:avLst/>
          </a:prstGeom>
          <a:noFill/>
        </p:spPr>
        <p:txBody>
          <a:bodyPr wrap="square" rtlCol="0">
            <a:spAutoFit/>
          </a:bodyPr>
          <a:lstStyle/>
          <a:p>
            <a:pPr algn="ctr"/>
            <a:r>
              <a:rPr lang="en-US" sz="2400">
                <a:solidFill>
                  <a:srgbClr val="C00000"/>
                </a:solidFill>
              </a:rPr>
              <a:t>Usually do not report these columns since only relative values are meaningful</a:t>
            </a:r>
          </a:p>
        </p:txBody>
      </p:sp>
      <p:sp>
        <p:nvSpPr>
          <p:cNvPr id="3" name="TextBox 2"/>
          <p:cNvSpPr txBox="1"/>
          <p:nvPr/>
        </p:nvSpPr>
        <p:spPr>
          <a:xfrm>
            <a:off x="0" y="5018316"/>
            <a:ext cx="702436" cy="461665"/>
          </a:xfrm>
          <a:prstGeom prst="rect">
            <a:avLst/>
          </a:prstGeom>
          <a:noFill/>
        </p:spPr>
        <p:txBody>
          <a:bodyPr wrap="none" rtlCol="0">
            <a:spAutoFit/>
          </a:bodyPr>
          <a:lstStyle/>
          <a:p>
            <a:r>
              <a:rPr lang="en-US" sz="2400" err="1">
                <a:solidFill>
                  <a:schemeClr val="accent1">
                    <a:lumMod val="75000"/>
                  </a:schemeClr>
                </a:solidFill>
              </a:rPr>
              <a:t>AIC</a:t>
            </a:r>
            <a:r>
              <a:rPr lang="en-US" sz="2400" baseline="-25000" err="1">
                <a:solidFill>
                  <a:schemeClr val="accent1">
                    <a:lumMod val="75000"/>
                  </a:schemeClr>
                </a:solidFill>
              </a:rPr>
              <a:t>c</a:t>
            </a:r>
            <a:endParaRPr lang="en-US" sz="2400" baseline="-25000">
              <a:solidFill>
                <a:schemeClr val="accent1">
                  <a:lumMod val="75000"/>
                </a:schemeClr>
              </a:solidFill>
            </a:endParaRPr>
          </a:p>
        </p:txBody>
      </p:sp>
      <p:sp>
        <p:nvSpPr>
          <p:cNvPr id="12" name="TextBox 11"/>
          <p:cNvSpPr txBox="1"/>
          <p:nvPr/>
        </p:nvSpPr>
        <p:spPr>
          <a:xfrm>
            <a:off x="0" y="3646716"/>
            <a:ext cx="603050" cy="461665"/>
          </a:xfrm>
          <a:prstGeom prst="rect">
            <a:avLst/>
          </a:prstGeom>
          <a:noFill/>
        </p:spPr>
        <p:txBody>
          <a:bodyPr wrap="none" rtlCol="0">
            <a:spAutoFit/>
          </a:bodyPr>
          <a:lstStyle/>
          <a:p>
            <a:r>
              <a:rPr lang="en-US" sz="2400">
                <a:solidFill>
                  <a:schemeClr val="accent1">
                    <a:lumMod val="75000"/>
                  </a:schemeClr>
                </a:solidFill>
              </a:rPr>
              <a:t>AIC</a:t>
            </a:r>
            <a:endParaRPr lang="en-US" sz="2400" baseline="-25000">
              <a:solidFill>
                <a:schemeClr val="accent1">
                  <a:lumMod val="75000"/>
                </a:schemeClr>
              </a:solidFill>
            </a:endParaRPr>
          </a:p>
        </p:txBody>
      </p:sp>
      <p:sp>
        <p:nvSpPr>
          <p:cNvPr id="13" name="TextBox 12"/>
          <p:cNvSpPr txBox="1"/>
          <p:nvPr/>
        </p:nvSpPr>
        <p:spPr>
          <a:xfrm rot="16200000">
            <a:off x="321826" y="1655522"/>
            <a:ext cx="1048685" cy="400110"/>
          </a:xfrm>
          <a:prstGeom prst="rect">
            <a:avLst/>
          </a:prstGeom>
          <a:solidFill>
            <a:schemeClr val="bg1"/>
          </a:solidFill>
        </p:spPr>
        <p:txBody>
          <a:bodyPr wrap="none" rtlCol="0">
            <a:spAutoFit/>
          </a:bodyPr>
          <a:lstStyle/>
          <a:p>
            <a:r>
              <a:rPr lang="en-US" sz="2000"/>
              <a:t>Biomass</a:t>
            </a:r>
          </a:p>
        </p:txBody>
      </p:sp>
      <p:sp>
        <p:nvSpPr>
          <p:cNvPr id="14" name="TextBox 13"/>
          <p:cNvSpPr txBox="1"/>
          <p:nvPr/>
        </p:nvSpPr>
        <p:spPr>
          <a:xfrm>
            <a:off x="2499025" y="2959480"/>
            <a:ext cx="632737" cy="400110"/>
          </a:xfrm>
          <a:prstGeom prst="rect">
            <a:avLst/>
          </a:prstGeom>
          <a:solidFill>
            <a:schemeClr val="bg1"/>
          </a:solidFill>
        </p:spPr>
        <p:txBody>
          <a:bodyPr wrap="none" rtlCol="0">
            <a:spAutoFit/>
          </a:bodyPr>
          <a:lstStyle/>
          <a:p>
            <a:r>
              <a:rPr lang="en-US" sz="2000"/>
              <a:t>Year</a:t>
            </a:r>
          </a:p>
        </p:txBody>
      </p:sp>
      <p:sp>
        <p:nvSpPr>
          <p:cNvPr id="15" name="TextBox 14"/>
          <p:cNvSpPr txBox="1"/>
          <p:nvPr/>
        </p:nvSpPr>
        <p:spPr>
          <a:xfrm>
            <a:off x="6442375" y="2959480"/>
            <a:ext cx="632737" cy="400110"/>
          </a:xfrm>
          <a:prstGeom prst="rect">
            <a:avLst/>
          </a:prstGeom>
          <a:solidFill>
            <a:schemeClr val="bg1"/>
          </a:solidFill>
        </p:spPr>
        <p:txBody>
          <a:bodyPr wrap="none" rtlCol="0">
            <a:spAutoFit/>
          </a:bodyPr>
          <a:lstStyle/>
          <a:p>
            <a:r>
              <a:rPr lang="en-US" sz="2000"/>
              <a:t>Year</a:t>
            </a:r>
          </a:p>
        </p:txBody>
      </p:sp>
      <p:sp>
        <p:nvSpPr>
          <p:cNvPr id="16" name="TextBox 15"/>
          <p:cNvSpPr txBox="1"/>
          <p:nvPr/>
        </p:nvSpPr>
        <p:spPr>
          <a:xfrm rot="16200000">
            <a:off x="4273176" y="1655523"/>
            <a:ext cx="1048685" cy="400110"/>
          </a:xfrm>
          <a:prstGeom prst="rect">
            <a:avLst/>
          </a:prstGeom>
          <a:solidFill>
            <a:schemeClr val="bg1"/>
          </a:solidFill>
        </p:spPr>
        <p:txBody>
          <a:bodyPr wrap="none" rtlCol="0">
            <a:spAutoFit/>
          </a:bodyPr>
          <a:lstStyle/>
          <a:p>
            <a:r>
              <a:rPr lang="en-US" sz="2000"/>
              <a:t>Biomass</a:t>
            </a:r>
          </a:p>
        </p:txBody>
      </p:sp>
      <p:sp>
        <p:nvSpPr>
          <p:cNvPr id="20" name="Title 1">
            <a:extLst>
              <a:ext uri="{FF2B5EF4-FFF2-40B4-BE49-F238E27FC236}">
                <a16:creationId xmlns:a16="http://schemas.microsoft.com/office/drawing/2014/main" id="{A7D07B98-F6CA-861E-722A-29953D32A60C}"/>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21" name="Picture 20">
            <a:extLst>
              <a:ext uri="{FF2B5EF4-FFF2-40B4-BE49-F238E27FC236}">
                <a16:creationId xmlns:a16="http://schemas.microsoft.com/office/drawing/2014/main" id="{FB38B5E4-8717-9E36-30FC-6F823209CB10}"/>
              </a:ext>
            </a:extLst>
          </p:cNvPr>
          <p:cNvPicPr>
            <a:picLocks noChangeAspect="1"/>
          </p:cNvPicPr>
          <p:nvPr/>
        </p:nvPicPr>
        <p:blipFill>
          <a:blip r:embed="rId5"/>
          <a:stretch>
            <a:fillRect/>
          </a:stretch>
        </p:blipFill>
        <p:spPr>
          <a:xfrm>
            <a:off x="-19722" y="0"/>
            <a:ext cx="1384300" cy="812800"/>
          </a:xfrm>
          <a:prstGeom prst="rect">
            <a:avLst/>
          </a:prstGeom>
        </p:spPr>
      </p:pic>
      <p:sp>
        <p:nvSpPr>
          <p:cNvPr id="4" name="Date Placeholder 3">
            <a:extLst>
              <a:ext uri="{FF2B5EF4-FFF2-40B4-BE49-F238E27FC236}">
                <a16:creationId xmlns:a16="http://schemas.microsoft.com/office/drawing/2014/main" id="{A5E0177A-B3E0-E551-8CF4-A74BE1A155CD}"/>
              </a:ext>
            </a:extLst>
          </p:cNvPr>
          <p:cNvSpPr>
            <a:spLocks noGrp="1"/>
          </p:cNvSpPr>
          <p:nvPr>
            <p:ph type="dt" sz="half" idx="10"/>
          </p:nvPr>
        </p:nvSpPr>
        <p:spPr>
          <a:xfrm>
            <a:off x="457200" y="6421666"/>
            <a:ext cx="2133600" cy="365125"/>
          </a:xfrm>
        </p:spPr>
        <p:txBody>
          <a:bodyPr/>
          <a:lstStyle/>
          <a:p>
            <a:fld id="{04785831-3D94-4F66-88DF-8B32A8FDFD13}" type="datetime1">
              <a:rPr lang="en-US" smtClean="0"/>
              <a:t>9/18/2024</a:t>
            </a:fld>
            <a:endParaRPr lang="en-US"/>
          </a:p>
        </p:txBody>
      </p:sp>
      <p:sp>
        <p:nvSpPr>
          <p:cNvPr id="5" name="Footer Placeholder 4">
            <a:extLst>
              <a:ext uri="{FF2B5EF4-FFF2-40B4-BE49-F238E27FC236}">
                <a16:creationId xmlns:a16="http://schemas.microsoft.com/office/drawing/2014/main" id="{4FEF9D60-BD0D-6730-ED03-005D68EFF423}"/>
              </a:ext>
            </a:extLst>
          </p:cNvPr>
          <p:cNvSpPr>
            <a:spLocks noGrp="1"/>
          </p:cNvSpPr>
          <p:nvPr>
            <p:ph type="ftr" sz="quarter" idx="11"/>
          </p:nvPr>
        </p:nvSpPr>
        <p:spPr>
          <a:xfrm>
            <a:off x="3124200" y="6421666"/>
            <a:ext cx="2895600" cy="365125"/>
          </a:xfrm>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42B27017-BDD6-1ACF-BDD1-06F013706FB6}"/>
              </a:ext>
            </a:extLst>
          </p:cNvPr>
          <p:cNvSpPr>
            <a:spLocks noGrp="1"/>
          </p:cNvSpPr>
          <p:nvPr>
            <p:ph type="sldNum" sz="quarter" idx="12"/>
          </p:nvPr>
        </p:nvSpPr>
        <p:spPr>
          <a:xfrm>
            <a:off x="6553200" y="6421666"/>
            <a:ext cx="2133600" cy="365125"/>
          </a:xfrm>
        </p:spPr>
        <p:txBody>
          <a:bodyPr/>
          <a:lstStyle/>
          <a:p>
            <a:fld id="{B6F15528-21DE-4FAA-801E-634DDDAF4B2B}" type="slidenum">
              <a:rPr lang="en-US" smtClean="0"/>
              <a:pPr/>
              <a:t>115</a:t>
            </a:fld>
            <a:endParaRPr lang="en-US"/>
          </a:p>
        </p:txBody>
      </p:sp>
      <p:pic>
        <p:nvPicPr>
          <p:cNvPr id="9" name="Picture 8" descr="A screenshot of a computer&#10;&#10;Description automatically generated">
            <a:extLst>
              <a:ext uri="{FF2B5EF4-FFF2-40B4-BE49-F238E27FC236}">
                <a16:creationId xmlns:a16="http://schemas.microsoft.com/office/drawing/2014/main" id="{1C2F8AE1-24ED-A1FD-3E3F-40705FCF6E06}"/>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4398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a:xfrm>
            <a:off x="457200" y="584197"/>
            <a:ext cx="8229600" cy="1143000"/>
          </a:xfrm>
        </p:spPr>
        <p:txBody>
          <a:bodyPr>
            <a:normAutofit fontScale="90000"/>
          </a:bodyPr>
          <a:lstStyle/>
          <a:p>
            <a:r>
              <a:rPr lang="en-US"/>
              <a:t>The LRSG model</a:t>
            </a:r>
            <a:br>
              <a:rPr lang="en-US"/>
            </a:br>
            <a:r>
              <a:rPr lang="en-US" sz="2800">
                <a:solidFill>
                  <a:schemeClr val="bg1">
                    <a:lumMod val="50000"/>
                  </a:schemeClr>
                </a:solidFill>
              </a:rPr>
              <a:t>(Lagged recruitment, survival, and growth model)</a:t>
            </a:r>
            <a:endParaRPr lang="en-US">
              <a:solidFill>
                <a:schemeClr val="bg1">
                  <a:lumMod val="50000"/>
                </a:schemeClr>
              </a:solidFill>
            </a:endParaRPr>
          </a:p>
        </p:txBody>
      </p:sp>
      <p:sp>
        <p:nvSpPr>
          <p:cNvPr id="15" name="Rectangle 3"/>
          <p:cNvSpPr txBox="1">
            <a:spLocks noChangeArrowheads="1"/>
          </p:cNvSpPr>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This model is introduced to demonstrate how AIC would work with non-nested models</a:t>
            </a:r>
          </a:p>
          <a:p>
            <a:r>
              <a:rPr lang="en-US" sz="2800"/>
              <a:t>You may skip over the detailed equations</a:t>
            </a:r>
            <a:endParaRPr lang="en-US" sz="2400"/>
          </a:p>
        </p:txBody>
      </p:sp>
      <p:sp>
        <p:nvSpPr>
          <p:cNvPr id="4" name="Title 1">
            <a:extLst>
              <a:ext uri="{FF2B5EF4-FFF2-40B4-BE49-F238E27FC236}">
                <a16:creationId xmlns:a16="http://schemas.microsoft.com/office/drawing/2014/main" id="{0FB5324E-8245-C844-5C13-FA2A41A765B2}"/>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5" name="Picture 4">
            <a:extLst>
              <a:ext uri="{FF2B5EF4-FFF2-40B4-BE49-F238E27FC236}">
                <a16:creationId xmlns:a16="http://schemas.microsoft.com/office/drawing/2014/main" id="{9BE3B0AB-9BA0-C31B-812A-A1920D7F8BC7}"/>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57F4C29C-1CBA-D8DA-2E30-2E04593D993C}"/>
              </a:ext>
            </a:extLst>
          </p:cNvPr>
          <p:cNvSpPr>
            <a:spLocks noGrp="1"/>
          </p:cNvSpPr>
          <p:nvPr>
            <p:ph type="dt" sz="half" idx="10"/>
          </p:nvPr>
        </p:nvSpPr>
        <p:spPr/>
        <p:txBody>
          <a:bodyPr/>
          <a:lstStyle/>
          <a:p>
            <a:fld id="{1DB1A416-A287-4356-99C3-13F1AC397933}" type="datetime1">
              <a:rPr lang="en-US" smtClean="0"/>
              <a:t>9/18/2024</a:t>
            </a:fld>
            <a:endParaRPr lang="en-US"/>
          </a:p>
        </p:txBody>
      </p:sp>
      <p:sp>
        <p:nvSpPr>
          <p:cNvPr id="3" name="Footer Placeholder 2">
            <a:extLst>
              <a:ext uri="{FF2B5EF4-FFF2-40B4-BE49-F238E27FC236}">
                <a16:creationId xmlns:a16="http://schemas.microsoft.com/office/drawing/2014/main" id="{B00869E6-4550-F4C3-5F24-4CBAC3F07446}"/>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B8FA7875-C6BA-E1BF-8623-EAD3B2F2AE83}"/>
              </a:ext>
            </a:extLst>
          </p:cNvPr>
          <p:cNvSpPr>
            <a:spLocks noGrp="1"/>
          </p:cNvSpPr>
          <p:nvPr>
            <p:ph type="sldNum" sz="quarter" idx="12"/>
          </p:nvPr>
        </p:nvSpPr>
        <p:spPr/>
        <p:txBody>
          <a:bodyPr/>
          <a:lstStyle/>
          <a:p>
            <a:fld id="{B6F15528-21DE-4FAA-801E-634DDDAF4B2B}" type="slidenum">
              <a:rPr lang="en-US" smtClean="0"/>
              <a:pPr/>
              <a:t>116</a:t>
            </a:fld>
            <a:endParaRPr lang="en-US"/>
          </a:p>
        </p:txBody>
      </p:sp>
      <p:pic>
        <p:nvPicPr>
          <p:cNvPr id="7" name="Picture 6" descr="A screenshot of a computer&#10;&#10;Description automatically generated">
            <a:extLst>
              <a:ext uri="{FF2B5EF4-FFF2-40B4-BE49-F238E27FC236}">
                <a16:creationId xmlns:a16="http://schemas.microsoft.com/office/drawing/2014/main" id="{07EB9D57-A48C-2ABC-16EC-583C15163B4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5107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5" name="Object 3"/>
          <p:cNvGraphicFramePr>
            <a:graphicFrameLocks noChangeAspect="1"/>
          </p:cNvGraphicFramePr>
          <p:nvPr/>
        </p:nvGraphicFramePr>
        <p:xfrm>
          <a:off x="1852613" y="1679215"/>
          <a:ext cx="3792537" cy="4710112"/>
        </p:xfrm>
        <a:graphic>
          <a:graphicData uri="http://schemas.openxmlformats.org/presentationml/2006/ole">
            <mc:AlternateContent xmlns:mc="http://schemas.openxmlformats.org/markup-compatibility/2006">
              <mc:Choice xmlns:v="urn:schemas-microsoft-com:vml" Requires="v">
                <p:oleObj name="Equation" r:id="rId3" imgW="1600200" imgH="1993680" progId="Equation.DSMT4">
                  <p:embed/>
                </p:oleObj>
              </mc:Choice>
              <mc:Fallback>
                <p:oleObj name="Equation" r:id="rId3" imgW="1600200" imgH="1993680" progId="Equation.DSMT4">
                  <p:embed/>
                  <p:pic>
                    <p:nvPicPr>
                      <p:cNvPr id="90115" name="Object 3"/>
                      <p:cNvPicPr>
                        <a:picLocks noChangeAspect="1" noChangeArrowheads="1"/>
                      </p:cNvPicPr>
                      <p:nvPr/>
                    </p:nvPicPr>
                    <p:blipFill>
                      <a:blip r:embed="rId4"/>
                      <a:srcRect/>
                      <a:stretch>
                        <a:fillRect/>
                      </a:stretch>
                    </p:blipFill>
                    <p:spPr bwMode="auto">
                      <a:xfrm>
                        <a:off x="1852613" y="1679215"/>
                        <a:ext cx="3792537" cy="4710112"/>
                      </a:xfrm>
                      <a:prstGeom prst="rect">
                        <a:avLst/>
                      </a:prstGeom>
                      <a:noFill/>
                      <a:ln>
                        <a:noFill/>
                      </a:ln>
                      <a:effectLst/>
                    </p:spPr>
                  </p:pic>
                </p:oleObj>
              </mc:Fallback>
            </mc:AlternateContent>
          </a:graphicData>
        </a:graphic>
      </p:graphicFrame>
      <p:sp>
        <p:nvSpPr>
          <p:cNvPr id="90116" name="Rectangle 4"/>
          <p:cNvSpPr>
            <a:spLocks noGrp="1" noChangeArrowheads="1"/>
          </p:cNvSpPr>
          <p:nvPr>
            <p:ph type="title"/>
          </p:nvPr>
        </p:nvSpPr>
        <p:spPr>
          <a:xfrm>
            <a:off x="457200" y="651932"/>
            <a:ext cx="8229600" cy="1143000"/>
          </a:xfrm>
        </p:spPr>
        <p:txBody>
          <a:bodyPr>
            <a:normAutofit fontScale="90000"/>
          </a:bodyPr>
          <a:lstStyle/>
          <a:p>
            <a:r>
              <a:rPr lang="en-US"/>
              <a:t>The LRSG model</a:t>
            </a:r>
            <a:br>
              <a:rPr lang="en-US"/>
            </a:br>
            <a:r>
              <a:rPr lang="en-US" sz="2800"/>
              <a:t>(Lagged recruitment, survival, and growth model)</a:t>
            </a:r>
            <a:endParaRPr lang="en-US"/>
          </a:p>
        </p:txBody>
      </p:sp>
      <p:sp>
        <p:nvSpPr>
          <p:cNvPr id="6" name="TextBox 5"/>
          <p:cNvSpPr txBox="1"/>
          <p:nvPr/>
        </p:nvSpPr>
        <p:spPr>
          <a:xfrm>
            <a:off x="4172163" y="3338152"/>
            <a:ext cx="4210937" cy="830997"/>
          </a:xfrm>
          <a:prstGeom prst="rect">
            <a:avLst/>
          </a:prstGeom>
          <a:noFill/>
        </p:spPr>
        <p:txBody>
          <a:bodyPr wrap="square" rtlCol="0">
            <a:spAutoFit/>
          </a:bodyPr>
          <a:lstStyle/>
          <a:p>
            <a:r>
              <a:rPr lang="en-US" sz="1600">
                <a:solidFill>
                  <a:schemeClr val="tx1">
                    <a:lumMod val="50000"/>
                    <a:lumOff val="50000"/>
                  </a:schemeClr>
                </a:solidFill>
              </a:rPr>
              <a:t>Lagged </a:t>
            </a:r>
            <a:r>
              <a:rPr lang="en-US" sz="1600" err="1">
                <a:solidFill>
                  <a:schemeClr val="tx1">
                    <a:lumMod val="50000"/>
                    <a:lumOff val="50000"/>
                  </a:schemeClr>
                </a:solidFill>
              </a:rPr>
              <a:t>Beverton</a:t>
            </a:r>
            <a:r>
              <a:rPr lang="en-US" sz="1600">
                <a:solidFill>
                  <a:schemeClr val="tx1">
                    <a:lumMod val="50000"/>
                    <a:lumOff val="50000"/>
                  </a:schemeClr>
                </a:solidFill>
              </a:rPr>
              <a:t>-Holt recruitment depends on biomass </a:t>
            </a:r>
            <a:r>
              <a:rPr lang="en-US" sz="1600" i="1">
                <a:solidFill>
                  <a:schemeClr val="tx1">
                    <a:lumMod val="50000"/>
                    <a:lumOff val="50000"/>
                  </a:schemeClr>
                </a:solidFill>
              </a:rPr>
              <a:t>L</a:t>
            </a:r>
            <a:r>
              <a:rPr lang="en-US" sz="1600">
                <a:solidFill>
                  <a:schemeClr val="tx1">
                    <a:lumMod val="50000"/>
                    <a:lumOff val="50000"/>
                  </a:schemeClr>
                </a:solidFill>
              </a:rPr>
              <a:t> years ago; </a:t>
            </a:r>
            <a:r>
              <a:rPr lang="en-US" sz="1600" i="1">
                <a:solidFill>
                  <a:schemeClr val="tx1">
                    <a:lumMod val="50000"/>
                    <a:lumOff val="50000"/>
                  </a:schemeClr>
                </a:solidFill>
              </a:rPr>
              <a:t>L</a:t>
            </a:r>
            <a:r>
              <a:rPr lang="en-US" sz="1600">
                <a:solidFill>
                  <a:schemeClr val="tx1">
                    <a:lumMod val="50000"/>
                    <a:lumOff val="50000"/>
                  </a:schemeClr>
                </a:solidFill>
              </a:rPr>
              <a:t> = years from egg deposition until available to fishing</a:t>
            </a:r>
            <a:endParaRPr lang="en-US" sz="1600" i="1">
              <a:solidFill>
                <a:schemeClr val="tx1">
                  <a:lumMod val="50000"/>
                  <a:lumOff val="50000"/>
                </a:schemeClr>
              </a:solidFill>
            </a:endParaRPr>
          </a:p>
        </p:txBody>
      </p:sp>
      <p:sp>
        <p:nvSpPr>
          <p:cNvPr id="8" name="TextBox 7"/>
          <p:cNvSpPr txBox="1"/>
          <p:nvPr/>
        </p:nvSpPr>
        <p:spPr>
          <a:xfrm>
            <a:off x="5931496" y="2027254"/>
            <a:ext cx="2566087" cy="338554"/>
          </a:xfrm>
          <a:prstGeom prst="rect">
            <a:avLst/>
          </a:prstGeom>
          <a:noFill/>
        </p:spPr>
        <p:txBody>
          <a:bodyPr wrap="none" rtlCol="0">
            <a:spAutoFit/>
          </a:bodyPr>
          <a:lstStyle/>
          <a:p>
            <a:r>
              <a:rPr lang="en-US" sz="1600">
                <a:solidFill>
                  <a:schemeClr val="tx1">
                    <a:lumMod val="50000"/>
                    <a:lumOff val="50000"/>
                  </a:schemeClr>
                </a:solidFill>
              </a:rPr>
              <a:t>Starting conditions, </a:t>
            </a:r>
            <a:r>
              <a:rPr lang="en-US" sz="1600" err="1">
                <a:solidFill>
                  <a:schemeClr val="tx1">
                    <a:lumMod val="50000"/>
                    <a:lumOff val="50000"/>
                  </a:schemeClr>
                </a:solidFill>
              </a:rPr>
              <a:t>unfished</a:t>
            </a:r>
            <a:endParaRPr lang="en-US" sz="1600">
              <a:solidFill>
                <a:schemeClr val="tx1">
                  <a:lumMod val="50000"/>
                  <a:lumOff val="50000"/>
                </a:schemeClr>
              </a:solidFill>
            </a:endParaRPr>
          </a:p>
        </p:txBody>
      </p:sp>
      <p:cxnSp>
        <p:nvCxnSpPr>
          <p:cNvPr id="9" name="Straight Arrow Connector 8"/>
          <p:cNvCxnSpPr/>
          <p:nvPr/>
        </p:nvCxnSpPr>
        <p:spPr>
          <a:xfrm flipH="1">
            <a:off x="4499194" y="2901182"/>
            <a:ext cx="724679" cy="2845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97239" y="2760362"/>
            <a:ext cx="1557927" cy="338554"/>
          </a:xfrm>
          <a:prstGeom prst="rect">
            <a:avLst/>
          </a:prstGeom>
          <a:noFill/>
        </p:spPr>
        <p:txBody>
          <a:bodyPr wrap="none" rtlCol="0">
            <a:spAutoFit/>
          </a:bodyPr>
          <a:lstStyle/>
          <a:p>
            <a:r>
              <a:rPr lang="en-US" sz="1600">
                <a:solidFill>
                  <a:schemeClr val="tx1">
                    <a:lumMod val="50000"/>
                    <a:lumOff val="50000"/>
                  </a:schemeClr>
                </a:solidFill>
              </a:rPr>
              <a:t>Catches in year </a:t>
            </a:r>
            <a:r>
              <a:rPr lang="en-US" sz="1600" i="1">
                <a:solidFill>
                  <a:schemeClr val="tx1">
                    <a:lumMod val="50000"/>
                    <a:lumOff val="50000"/>
                  </a:schemeClr>
                </a:solidFill>
              </a:rPr>
              <a:t>t</a:t>
            </a:r>
            <a:endParaRPr lang="en-US" sz="1600">
              <a:solidFill>
                <a:schemeClr val="tx1">
                  <a:lumMod val="50000"/>
                  <a:lumOff val="50000"/>
                </a:schemeClr>
              </a:solidFill>
            </a:endParaRPr>
          </a:p>
        </p:txBody>
      </p:sp>
      <p:sp>
        <p:nvSpPr>
          <p:cNvPr id="11" name="Right Brace 10"/>
          <p:cNvSpPr/>
          <p:nvPr/>
        </p:nvSpPr>
        <p:spPr>
          <a:xfrm>
            <a:off x="5642194" y="1814152"/>
            <a:ext cx="228600" cy="764773"/>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3737194" y="4404951"/>
            <a:ext cx="228600" cy="194082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038600" y="5079024"/>
            <a:ext cx="2971800" cy="584775"/>
          </a:xfrm>
          <a:prstGeom prst="rect">
            <a:avLst/>
          </a:prstGeom>
          <a:noFill/>
        </p:spPr>
        <p:txBody>
          <a:bodyPr wrap="square" rtlCol="0">
            <a:spAutoFit/>
          </a:bodyPr>
          <a:lstStyle/>
          <a:p>
            <a:r>
              <a:rPr lang="en-US" sz="1600">
                <a:solidFill>
                  <a:schemeClr val="tx1">
                    <a:lumMod val="50000"/>
                    <a:lumOff val="50000"/>
                  </a:schemeClr>
                </a:solidFill>
              </a:rPr>
              <a:t>Recruitment assumed to be </a:t>
            </a:r>
            <a:r>
              <a:rPr lang="en-US" sz="1600" err="1">
                <a:solidFill>
                  <a:schemeClr val="tx1">
                    <a:lumMod val="50000"/>
                    <a:lumOff val="50000"/>
                  </a:schemeClr>
                </a:solidFill>
              </a:rPr>
              <a:t>Beverton</a:t>
            </a:r>
            <a:r>
              <a:rPr lang="en-US" sz="1600">
                <a:solidFill>
                  <a:schemeClr val="tx1">
                    <a:lumMod val="50000"/>
                    <a:lumOff val="50000"/>
                  </a:schemeClr>
                </a:solidFill>
              </a:rPr>
              <a:t>-Holt with steepness </a:t>
            </a:r>
            <a:r>
              <a:rPr lang="en-US" sz="1600" i="1">
                <a:solidFill>
                  <a:schemeClr val="tx1">
                    <a:lumMod val="50000"/>
                    <a:lumOff val="50000"/>
                  </a:schemeClr>
                </a:solidFill>
              </a:rPr>
              <a:t>h</a:t>
            </a:r>
            <a:endParaRPr lang="en-US" sz="1600">
              <a:solidFill>
                <a:schemeClr val="tx1">
                  <a:lumMod val="50000"/>
                  <a:lumOff val="50000"/>
                </a:schemeClr>
              </a:solidFill>
            </a:endParaRPr>
          </a:p>
        </p:txBody>
      </p:sp>
      <p:cxnSp>
        <p:nvCxnSpPr>
          <p:cNvPr id="14" name="Straight Arrow Connector 13"/>
          <p:cNvCxnSpPr/>
          <p:nvPr/>
        </p:nvCxnSpPr>
        <p:spPr>
          <a:xfrm>
            <a:off x="1518312" y="2314854"/>
            <a:ext cx="1600200" cy="57267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4801" y="1927152"/>
            <a:ext cx="1524000" cy="830997"/>
          </a:xfrm>
          <a:prstGeom prst="rect">
            <a:avLst/>
          </a:prstGeom>
          <a:noFill/>
        </p:spPr>
        <p:txBody>
          <a:bodyPr wrap="square" rtlCol="0">
            <a:spAutoFit/>
          </a:bodyPr>
          <a:lstStyle/>
          <a:p>
            <a:r>
              <a:rPr lang="en-US" sz="1600">
                <a:solidFill>
                  <a:schemeClr val="tx1">
                    <a:lumMod val="50000"/>
                    <a:lumOff val="50000"/>
                  </a:schemeClr>
                </a:solidFill>
              </a:rPr>
              <a:t>Combined survival and somatic growth</a:t>
            </a:r>
          </a:p>
        </p:txBody>
      </p:sp>
      <p:sp>
        <p:nvSpPr>
          <p:cNvPr id="15" name="Title 1">
            <a:extLst>
              <a:ext uri="{FF2B5EF4-FFF2-40B4-BE49-F238E27FC236}">
                <a16:creationId xmlns:a16="http://schemas.microsoft.com/office/drawing/2014/main" id="{BB869A61-91ED-73F0-F2B8-891E79F9DA0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17" name="Picture 16">
            <a:extLst>
              <a:ext uri="{FF2B5EF4-FFF2-40B4-BE49-F238E27FC236}">
                <a16:creationId xmlns:a16="http://schemas.microsoft.com/office/drawing/2014/main" id="{48DDF924-33AF-75E9-B019-827B683AD41A}"/>
              </a:ext>
            </a:extLst>
          </p:cNvPr>
          <p:cNvPicPr>
            <a:picLocks noChangeAspect="1"/>
          </p:cNvPicPr>
          <p:nvPr/>
        </p:nvPicPr>
        <p:blipFill>
          <a:blip r:embed="rId5"/>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25FBC804-D6A1-5CF7-E323-CDDF097744DA}"/>
              </a:ext>
            </a:extLst>
          </p:cNvPr>
          <p:cNvSpPr>
            <a:spLocks noGrp="1"/>
          </p:cNvSpPr>
          <p:nvPr>
            <p:ph type="dt" sz="half" idx="10"/>
          </p:nvPr>
        </p:nvSpPr>
        <p:spPr/>
        <p:txBody>
          <a:bodyPr/>
          <a:lstStyle/>
          <a:p>
            <a:fld id="{89BAAADB-7295-4463-AD08-BDEDF37E38B7}" type="datetime1">
              <a:rPr lang="en-US" smtClean="0"/>
              <a:t>9/18/2024</a:t>
            </a:fld>
            <a:endParaRPr lang="en-US"/>
          </a:p>
        </p:txBody>
      </p:sp>
      <p:sp>
        <p:nvSpPr>
          <p:cNvPr id="3" name="Footer Placeholder 2">
            <a:extLst>
              <a:ext uri="{FF2B5EF4-FFF2-40B4-BE49-F238E27FC236}">
                <a16:creationId xmlns:a16="http://schemas.microsoft.com/office/drawing/2014/main" id="{9DF11347-14F2-47CB-7FE9-1EBB66638571}"/>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4C1A2133-757E-ACF5-0B94-5D0D06BB32F9}"/>
              </a:ext>
            </a:extLst>
          </p:cNvPr>
          <p:cNvSpPr>
            <a:spLocks noGrp="1"/>
          </p:cNvSpPr>
          <p:nvPr>
            <p:ph type="sldNum" sz="quarter" idx="12"/>
          </p:nvPr>
        </p:nvSpPr>
        <p:spPr/>
        <p:txBody>
          <a:bodyPr/>
          <a:lstStyle/>
          <a:p>
            <a:fld id="{B6F15528-21DE-4FAA-801E-634DDDAF4B2B}" type="slidenum">
              <a:rPr lang="en-US" smtClean="0"/>
              <a:pPr/>
              <a:t>117</a:t>
            </a:fld>
            <a:endParaRPr lang="en-US"/>
          </a:p>
        </p:txBody>
      </p:sp>
      <p:pic>
        <p:nvPicPr>
          <p:cNvPr id="5" name="Picture 4" descr="A screenshot of a computer&#10;&#10;Description automatically generated">
            <a:extLst>
              <a:ext uri="{FF2B5EF4-FFF2-40B4-BE49-F238E27FC236}">
                <a16:creationId xmlns:a16="http://schemas.microsoft.com/office/drawing/2014/main" id="{BDC2A1A6-2540-CFCC-EE85-A22A14C6F4C9}"/>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10779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5" name="Object 3"/>
          <p:cNvGraphicFramePr>
            <a:graphicFrameLocks noChangeAspect="1"/>
          </p:cNvGraphicFramePr>
          <p:nvPr/>
        </p:nvGraphicFramePr>
        <p:xfrm>
          <a:off x="3023394" y="1677987"/>
          <a:ext cx="2539206" cy="937782"/>
        </p:xfrm>
        <a:graphic>
          <a:graphicData uri="http://schemas.openxmlformats.org/presentationml/2006/ole">
            <mc:AlternateContent xmlns:mc="http://schemas.openxmlformats.org/markup-compatibility/2006">
              <mc:Choice xmlns:v="urn:schemas-microsoft-com:vml" Requires="v">
                <p:oleObj name="Equation" r:id="rId3" imgW="1371600" imgH="507960" progId="Equation.DSMT4">
                  <p:embed/>
                </p:oleObj>
              </mc:Choice>
              <mc:Fallback>
                <p:oleObj name="Equation" r:id="rId3" imgW="1371600" imgH="507960" progId="Equation.DSMT4">
                  <p:embed/>
                  <p:pic>
                    <p:nvPicPr>
                      <p:cNvPr id="90115" name="Object 3"/>
                      <p:cNvPicPr>
                        <a:picLocks noChangeAspect="1" noChangeArrowheads="1"/>
                      </p:cNvPicPr>
                      <p:nvPr/>
                    </p:nvPicPr>
                    <p:blipFill>
                      <a:blip r:embed="rId4"/>
                      <a:srcRect/>
                      <a:stretch>
                        <a:fillRect/>
                      </a:stretch>
                    </p:blipFill>
                    <p:spPr bwMode="auto">
                      <a:xfrm>
                        <a:off x="3023394" y="1677987"/>
                        <a:ext cx="2539206" cy="937782"/>
                      </a:xfrm>
                      <a:prstGeom prst="rect">
                        <a:avLst/>
                      </a:prstGeom>
                      <a:noFill/>
                      <a:ln>
                        <a:noFill/>
                      </a:ln>
                      <a:effectLst/>
                    </p:spPr>
                  </p:pic>
                </p:oleObj>
              </mc:Fallback>
            </mc:AlternateContent>
          </a:graphicData>
        </a:graphic>
      </p:graphicFrame>
      <p:graphicFrame>
        <p:nvGraphicFramePr>
          <p:cNvPr id="18" name="Object 3"/>
          <p:cNvGraphicFramePr>
            <a:graphicFrameLocks noChangeAspect="1"/>
          </p:cNvGraphicFramePr>
          <p:nvPr/>
        </p:nvGraphicFramePr>
        <p:xfrm>
          <a:off x="2771775" y="2835275"/>
          <a:ext cx="3433763" cy="827088"/>
        </p:xfrm>
        <a:graphic>
          <a:graphicData uri="http://schemas.openxmlformats.org/presentationml/2006/ole">
            <mc:AlternateContent xmlns:mc="http://schemas.openxmlformats.org/markup-compatibility/2006">
              <mc:Choice xmlns:v="urn:schemas-microsoft-com:vml" Requires="v">
                <p:oleObj name="Equation" r:id="rId5" imgW="1790640" imgH="431640" progId="Equation.DSMT4">
                  <p:embed/>
                </p:oleObj>
              </mc:Choice>
              <mc:Fallback>
                <p:oleObj name="Equation" r:id="rId5" imgW="1790640" imgH="431640" progId="Equation.DSMT4">
                  <p:embed/>
                  <p:pic>
                    <p:nvPicPr>
                      <p:cNvPr id="18" name="Object 3"/>
                      <p:cNvPicPr>
                        <a:picLocks noChangeAspect="1" noChangeArrowheads="1"/>
                      </p:cNvPicPr>
                      <p:nvPr/>
                    </p:nvPicPr>
                    <p:blipFill>
                      <a:blip r:embed="rId6"/>
                      <a:srcRect/>
                      <a:stretch>
                        <a:fillRect/>
                      </a:stretch>
                    </p:blipFill>
                    <p:spPr bwMode="auto">
                      <a:xfrm>
                        <a:off x="2771775" y="2835275"/>
                        <a:ext cx="3433763" cy="827088"/>
                      </a:xfrm>
                      <a:prstGeom prst="rect">
                        <a:avLst/>
                      </a:prstGeom>
                      <a:noFill/>
                      <a:ln>
                        <a:noFill/>
                      </a:ln>
                      <a:effectLst/>
                    </p:spPr>
                  </p:pic>
                </p:oleObj>
              </mc:Fallback>
            </mc:AlternateContent>
          </a:graphicData>
        </a:graphic>
      </p:graphicFrame>
      <p:sp>
        <p:nvSpPr>
          <p:cNvPr id="7" name="Rectangle 2"/>
          <p:cNvSpPr txBox="1">
            <a:spLocks noChangeArrowheads="1"/>
          </p:cNvSpPr>
          <p:nvPr/>
        </p:nvSpPr>
        <p:spPr>
          <a:xfrm>
            <a:off x="457200" y="37623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LRSG model: MSY and </a:t>
            </a:r>
            <a:r>
              <a:rPr lang="en-US" i="1"/>
              <a:t>B</a:t>
            </a:r>
            <a:r>
              <a:rPr lang="en-US" baseline="-25000"/>
              <a:t>MSY</a:t>
            </a:r>
          </a:p>
        </p:txBody>
      </p:sp>
      <p:cxnSp>
        <p:nvCxnSpPr>
          <p:cNvPr id="5" name="Straight Arrow Connector 4"/>
          <p:cNvCxnSpPr/>
          <p:nvPr/>
        </p:nvCxnSpPr>
        <p:spPr>
          <a:xfrm>
            <a:off x="2276475" y="1637144"/>
            <a:ext cx="746919" cy="38588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200" y="1257012"/>
            <a:ext cx="2066792" cy="584775"/>
          </a:xfrm>
          <a:prstGeom prst="rect">
            <a:avLst/>
          </a:prstGeom>
          <a:noFill/>
        </p:spPr>
        <p:txBody>
          <a:bodyPr wrap="square" rtlCol="0">
            <a:spAutoFit/>
          </a:bodyPr>
          <a:lstStyle/>
          <a:p>
            <a:r>
              <a:rPr lang="en-US" sz="1600">
                <a:solidFill>
                  <a:schemeClr val="tx1">
                    <a:lumMod val="50000"/>
                    <a:lumOff val="50000"/>
                  </a:schemeClr>
                </a:solidFill>
              </a:rPr>
              <a:t>Biomass at maximum sustainable yield</a:t>
            </a:r>
          </a:p>
        </p:txBody>
      </p:sp>
      <p:cxnSp>
        <p:nvCxnSpPr>
          <p:cNvPr id="8" name="Straight Arrow Connector 7"/>
          <p:cNvCxnSpPr/>
          <p:nvPr/>
        </p:nvCxnSpPr>
        <p:spPr>
          <a:xfrm>
            <a:off x="2024856" y="2654036"/>
            <a:ext cx="746919" cy="38588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2262202"/>
            <a:ext cx="1815173" cy="584775"/>
          </a:xfrm>
          <a:prstGeom prst="rect">
            <a:avLst/>
          </a:prstGeom>
          <a:noFill/>
        </p:spPr>
        <p:txBody>
          <a:bodyPr wrap="square" rtlCol="0">
            <a:spAutoFit/>
          </a:bodyPr>
          <a:lstStyle/>
          <a:p>
            <a:r>
              <a:rPr lang="en-US" sz="1600">
                <a:solidFill>
                  <a:schemeClr val="tx1">
                    <a:lumMod val="50000"/>
                    <a:lumOff val="50000"/>
                  </a:schemeClr>
                </a:solidFill>
              </a:rPr>
              <a:t>Maximum Sustainable Yield</a:t>
            </a:r>
          </a:p>
        </p:txBody>
      </p:sp>
      <p:cxnSp>
        <p:nvCxnSpPr>
          <p:cNvPr id="10" name="Straight Arrow Connector 9"/>
          <p:cNvCxnSpPr/>
          <p:nvPr/>
        </p:nvCxnSpPr>
        <p:spPr>
          <a:xfrm flipH="1">
            <a:off x="5416550" y="1841787"/>
            <a:ext cx="969963" cy="27260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003675" y="1841787"/>
            <a:ext cx="2382838" cy="3881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86513" y="1455905"/>
            <a:ext cx="2757487" cy="584775"/>
          </a:xfrm>
          <a:prstGeom prst="rect">
            <a:avLst/>
          </a:prstGeom>
          <a:noFill/>
        </p:spPr>
        <p:txBody>
          <a:bodyPr wrap="square" rtlCol="0">
            <a:spAutoFit/>
          </a:bodyPr>
          <a:lstStyle/>
          <a:p>
            <a:r>
              <a:rPr lang="en-US" sz="1600">
                <a:solidFill>
                  <a:schemeClr val="tx1">
                    <a:lumMod val="50000"/>
                    <a:lumOff val="50000"/>
                  </a:schemeClr>
                </a:solidFill>
              </a:rPr>
              <a:t>Parameters of Beverton-Holt stock-recruitment curve</a:t>
            </a:r>
          </a:p>
        </p:txBody>
      </p:sp>
      <p:sp>
        <p:nvSpPr>
          <p:cNvPr id="13" name="Title 1">
            <a:extLst>
              <a:ext uri="{FF2B5EF4-FFF2-40B4-BE49-F238E27FC236}">
                <a16:creationId xmlns:a16="http://schemas.microsoft.com/office/drawing/2014/main" id="{AF63B040-0916-7283-FA40-A2DBD502C755}"/>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15" name="Picture 14">
            <a:extLst>
              <a:ext uri="{FF2B5EF4-FFF2-40B4-BE49-F238E27FC236}">
                <a16:creationId xmlns:a16="http://schemas.microsoft.com/office/drawing/2014/main" id="{1CCB8FE9-8836-E361-51DE-06E08AC78BB8}"/>
              </a:ext>
            </a:extLst>
          </p:cNvPr>
          <p:cNvPicPr>
            <a:picLocks noChangeAspect="1"/>
          </p:cNvPicPr>
          <p:nvPr/>
        </p:nvPicPr>
        <p:blipFill>
          <a:blip r:embed="rId7"/>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887008DD-2FCD-1F68-1B7B-AAA77F281A36}"/>
              </a:ext>
            </a:extLst>
          </p:cNvPr>
          <p:cNvSpPr>
            <a:spLocks noGrp="1"/>
          </p:cNvSpPr>
          <p:nvPr>
            <p:ph type="dt" sz="half" idx="10"/>
          </p:nvPr>
        </p:nvSpPr>
        <p:spPr/>
        <p:txBody>
          <a:bodyPr/>
          <a:lstStyle/>
          <a:p>
            <a:fld id="{93685002-7DDC-4AD5-898B-11BB136A76C6}" type="datetime1">
              <a:rPr lang="en-US" smtClean="0"/>
              <a:t>9/18/2024</a:t>
            </a:fld>
            <a:endParaRPr lang="en-US"/>
          </a:p>
        </p:txBody>
      </p:sp>
      <p:sp>
        <p:nvSpPr>
          <p:cNvPr id="3" name="Footer Placeholder 2">
            <a:extLst>
              <a:ext uri="{FF2B5EF4-FFF2-40B4-BE49-F238E27FC236}">
                <a16:creationId xmlns:a16="http://schemas.microsoft.com/office/drawing/2014/main" id="{CC2EB620-9B00-7007-F9F5-A200576E28F3}"/>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D2714B7E-D954-C265-F11B-9CD83A18D09A}"/>
              </a:ext>
            </a:extLst>
          </p:cNvPr>
          <p:cNvSpPr>
            <a:spLocks noGrp="1"/>
          </p:cNvSpPr>
          <p:nvPr>
            <p:ph type="sldNum" sz="quarter" idx="12"/>
          </p:nvPr>
        </p:nvSpPr>
        <p:spPr/>
        <p:txBody>
          <a:bodyPr/>
          <a:lstStyle/>
          <a:p>
            <a:fld id="{B6F15528-21DE-4FAA-801E-634DDDAF4B2B}" type="slidenum">
              <a:rPr lang="en-US" smtClean="0"/>
              <a:pPr/>
              <a:t>118</a:t>
            </a:fld>
            <a:endParaRPr lang="en-US"/>
          </a:p>
        </p:txBody>
      </p:sp>
      <p:pic>
        <p:nvPicPr>
          <p:cNvPr id="11" name="Picture 10" descr="A screenshot of a computer&#10;&#10;Description automatically generated">
            <a:extLst>
              <a:ext uri="{FF2B5EF4-FFF2-40B4-BE49-F238E27FC236}">
                <a16:creationId xmlns:a16="http://schemas.microsoft.com/office/drawing/2014/main" id="{8BD12F5F-8E21-1844-21D3-C1C1E270DFB9}"/>
              </a:ext>
            </a:extLst>
          </p:cNvPr>
          <p:cNvPicPr>
            <a:picLocks noChangeAspect="1"/>
          </p:cNvPicPr>
          <p:nvPr/>
        </p:nvPicPr>
        <p:blipFill rotWithShape="1">
          <a:blip r:embed="rId8"/>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08322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711200" y="2743200"/>
          <a:ext cx="7823200" cy="2095500"/>
        </p:xfrm>
        <a:graphic>
          <a:graphicData uri="http://schemas.openxmlformats.org/drawingml/2006/table">
            <a:tbl>
              <a:tblPr>
                <a:tableStyleId>{5C22544A-7EE6-4342-B048-85BDC9FD1C3A}</a:tableStyleId>
              </a:tblPr>
              <a:tblGrid>
                <a:gridCol w="111760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117600">
                  <a:extLst>
                    <a:ext uri="{9D8B030D-6E8A-4147-A177-3AD203B41FA5}">
                      <a16:colId xmlns:a16="http://schemas.microsoft.com/office/drawing/2014/main" val="20003"/>
                    </a:ext>
                  </a:extLst>
                </a:gridCol>
                <a:gridCol w="1117600">
                  <a:extLst>
                    <a:ext uri="{9D8B030D-6E8A-4147-A177-3AD203B41FA5}">
                      <a16:colId xmlns:a16="http://schemas.microsoft.com/office/drawing/2014/main" val="20004"/>
                    </a:ext>
                  </a:extLst>
                </a:gridCol>
                <a:gridCol w="1117600">
                  <a:extLst>
                    <a:ext uri="{9D8B030D-6E8A-4147-A177-3AD203B41FA5}">
                      <a16:colId xmlns:a16="http://schemas.microsoft.com/office/drawing/2014/main" val="20005"/>
                    </a:ext>
                  </a:extLst>
                </a:gridCol>
                <a:gridCol w="1117600">
                  <a:extLst>
                    <a:ext uri="{9D8B030D-6E8A-4147-A177-3AD203B41FA5}">
                      <a16:colId xmlns:a16="http://schemas.microsoft.com/office/drawing/2014/main" val="20006"/>
                    </a:ext>
                  </a:extLst>
                </a:gridCol>
              </a:tblGrid>
              <a:tr h="419100">
                <a:tc>
                  <a:txBody>
                    <a:bodyPr/>
                    <a:lstStyle/>
                    <a:p>
                      <a:pPr algn="l" fontAlgn="b"/>
                      <a:r>
                        <a:rPr lang="en-US" sz="2000" u="none" strike="noStrike">
                          <a:effectLst/>
                        </a:rPr>
                        <a:t>Model </a:t>
                      </a:r>
                      <a:r>
                        <a:rPr lang="en-US" sz="2000" i="1" u="none" strike="noStrike" err="1">
                          <a:effectLst/>
                        </a:rPr>
                        <a:t>M</a:t>
                      </a:r>
                      <a:r>
                        <a:rPr lang="en-US" sz="2000" i="1" u="none" strike="noStrike" baseline="-25000" err="1">
                          <a:effectLst/>
                        </a:rPr>
                        <a:t>i</a:t>
                      </a:r>
                      <a:endParaRPr lang="en-US" sz="2000" b="0" i="1" u="none" strike="noStrike">
                        <a:solidFill>
                          <a:srgbClr val="000000"/>
                        </a:solidFill>
                        <a:effectLst/>
                        <a:latin typeface="Calibri"/>
                      </a:endParaRPr>
                    </a:p>
                  </a:txBody>
                  <a:tcPr marL="0" marR="0" marT="0" marB="0" anchor="b"/>
                </a:tc>
                <a:tc>
                  <a:txBody>
                    <a:bodyPr/>
                    <a:lstStyle/>
                    <a:p>
                      <a:pPr algn="l" fontAlgn="b"/>
                      <a:r>
                        <a:rPr lang="en-US" sz="2000" u="none" strike="noStrike">
                          <a:effectLst/>
                        </a:rPr>
                        <a:t> </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err="1">
                          <a:effectLst/>
                        </a:rPr>
                        <a:t>Params</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NLL</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AIC</a:t>
                      </a:r>
                      <a:r>
                        <a:rPr lang="en-US" sz="2000" u="none" strike="noStrike" baseline="-25000">
                          <a:effectLst/>
                        </a:rPr>
                        <a:t>c</a:t>
                      </a:r>
                      <a:endParaRPr lang="en-US" sz="2000" b="0" i="0" u="none" strike="noStrike">
                        <a:solidFill>
                          <a:srgbClr val="000000"/>
                        </a:solidFill>
                        <a:effectLst/>
                        <a:latin typeface="Calibri"/>
                      </a:endParaRPr>
                    </a:p>
                  </a:txBody>
                  <a:tcPr marL="0" marR="0" marT="0" marB="0" anchor="b"/>
                </a:tc>
                <a:tc>
                  <a:txBody>
                    <a:bodyPr/>
                    <a:lstStyle/>
                    <a:p>
                      <a:pPr algn="ctr" fontAlgn="b"/>
                      <a:r>
                        <a:rPr lang="el-GR" sz="2000" u="none" strike="noStrike">
                          <a:effectLst/>
                        </a:rPr>
                        <a:t>Δ</a:t>
                      </a:r>
                      <a:r>
                        <a:rPr lang="en-US" sz="2000" u="none" strike="noStrike">
                          <a:effectLst/>
                        </a:rPr>
                        <a:t>AIC</a:t>
                      </a:r>
                      <a:r>
                        <a:rPr lang="en-US" sz="2000" u="none" strike="noStrike" baseline="-25000">
                          <a:effectLst/>
                        </a:rPr>
                        <a:t>c</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Weight</a:t>
                      </a:r>
                      <a:endParaRPr lang="en-US" sz="20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419100">
                <a:tc>
                  <a:txBody>
                    <a:bodyPr/>
                    <a:lstStyle/>
                    <a:p>
                      <a:pPr algn="l" fontAlgn="b"/>
                      <a:r>
                        <a:rPr lang="en-US" sz="2000" u="none" strike="noStrike">
                          <a:effectLst/>
                        </a:rPr>
                        <a:t>Logistic</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i="1" u="none" strike="noStrike">
                          <a:effectLst/>
                        </a:rPr>
                        <a:t>B</a:t>
                      </a:r>
                      <a:r>
                        <a:rPr lang="en-US" sz="2000" u="none" strike="noStrike" baseline="-25000">
                          <a:effectLst/>
                        </a:rPr>
                        <a:t>1965</a:t>
                      </a:r>
                      <a:r>
                        <a:rPr lang="en-US" sz="2000" u="none" strike="noStrike">
                          <a:effectLst/>
                        </a:rPr>
                        <a:t> free</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5</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-23.78</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-34.02</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   0.00</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0.9972</a:t>
                      </a:r>
                      <a:endParaRPr lang="en-US" sz="20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419100">
                <a:tc>
                  <a:txBody>
                    <a:bodyPr/>
                    <a:lstStyle/>
                    <a:p>
                      <a:pPr algn="l" fontAlgn="b"/>
                      <a:r>
                        <a:rPr lang="en-US" sz="2000" u="none" strike="noStrike">
                          <a:effectLst/>
                        </a:rPr>
                        <a:t>Logistic</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i="1" u="none" strike="noStrike">
                          <a:effectLst/>
                        </a:rPr>
                        <a:t>B</a:t>
                      </a:r>
                      <a:r>
                        <a:rPr lang="en-US" sz="2000" u="none" strike="noStrike" baseline="-25000">
                          <a:effectLst/>
                        </a:rPr>
                        <a:t>1965 </a:t>
                      </a:r>
                      <a:r>
                        <a:rPr lang="en-US" sz="2000" u="none" strike="noStrike">
                          <a:effectLst/>
                        </a:rPr>
                        <a:t>= </a:t>
                      </a:r>
                      <a:r>
                        <a:rPr lang="en-US" sz="2000" i="1" u="none" strike="noStrike">
                          <a:effectLst/>
                        </a:rPr>
                        <a:t>K</a:t>
                      </a:r>
                      <a:endParaRPr lang="en-US" sz="2000" b="0" i="1"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4</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-15.56</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-20.89</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13.13</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0.0014</a:t>
                      </a:r>
                      <a:endParaRPr lang="en-US" sz="20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419100">
                <a:tc>
                  <a:txBody>
                    <a:bodyPr/>
                    <a:lstStyle/>
                    <a:p>
                      <a:pPr algn="l" fontAlgn="b"/>
                      <a:r>
                        <a:rPr lang="en-US" sz="2000" u="none" strike="noStrike">
                          <a:effectLst/>
                        </a:rPr>
                        <a:t>LRSG</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i="1" u="none" strike="noStrike">
                          <a:effectLst/>
                        </a:rPr>
                        <a:t>B</a:t>
                      </a:r>
                      <a:r>
                        <a:rPr lang="en-US" sz="2000" u="none" strike="noStrike" baseline="-25000">
                          <a:effectLst/>
                        </a:rPr>
                        <a:t>1965</a:t>
                      </a:r>
                      <a:r>
                        <a:rPr lang="en-US" sz="2000" u="none" strike="noStrike">
                          <a:effectLst/>
                        </a:rPr>
                        <a:t> free</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6</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-17.76</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-18.26</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15.76</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0.0004</a:t>
                      </a:r>
                      <a:endParaRPr lang="en-US" sz="20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r h="419100">
                <a:tc>
                  <a:txBody>
                    <a:bodyPr/>
                    <a:lstStyle/>
                    <a:p>
                      <a:pPr algn="l" fontAlgn="b"/>
                      <a:r>
                        <a:rPr lang="en-US" sz="2000" u="none" strike="noStrike">
                          <a:effectLst/>
                        </a:rPr>
                        <a:t>LRSG</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i="1" u="none" strike="noStrike">
                          <a:effectLst/>
                        </a:rPr>
                        <a:t>B</a:t>
                      </a:r>
                      <a:r>
                        <a:rPr lang="en-US" sz="2000" u="none" strike="noStrike" baseline="-25000">
                          <a:effectLst/>
                        </a:rPr>
                        <a:t>1965 </a:t>
                      </a:r>
                      <a:r>
                        <a:rPr lang="en-US" sz="2000" u="none" strike="noStrike">
                          <a:effectLst/>
                        </a:rPr>
                        <a:t>= </a:t>
                      </a:r>
                      <a:r>
                        <a:rPr lang="en-US" sz="2000" i="1" u="none" strike="noStrike">
                          <a:effectLst/>
                        </a:rPr>
                        <a:t>K</a:t>
                      </a:r>
                      <a:endParaRPr lang="en-US" sz="2000" b="0" i="1"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5</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-16.88</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-20.23</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13.79</a:t>
                      </a:r>
                      <a:endParaRPr lang="en-US" sz="2000" b="0" i="0" u="none" strike="noStrike">
                        <a:solidFill>
                          <a:srgbClr val="000000"/>
                        </a:solidFill>
                        <a:effectLst/>
                        <a:latin typeface="Calibri"/>
                      </a:endParaRPr>
                    </a:p>
                  </a:txBody>
                  <a:tcPr marL="0" marR="0" marT="0" marB="0" anchor="b"/>
                </a:tc>
                <a:tc>
                  <a:txBody>
                    <a:bodyPr/>
                    <a:lstStyle/>
                    <a:p>
                      <a:pPr algn="ctr" fontAlgn="b"/>
                      <a:r>
                        <a:rPr lang="en-US" sz="2000" u="none" strike="noStrike">
                          <a:effectLst/>
                        </a:rPr>
                        <a:t>0.0010</a:t>
                      </a:r>
                      <a:endParaRPr lang="en-US" sz="20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4"/>
                  </a:ext>
                </a:extLst>
              </a:tr>
            </a:tbl>
          </a:graphicData>
        </a:graphic>
      </p:graphicFrame>
      <p:pic>
        <p:nvPicPr>
          <p:cNvPr id="819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76201"/>
            <a:ext cx="3316165" cy="243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0"/>
            <a:ext cx="3646487" cy="268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914400" y="175021"/>
            <a:ext cx="29718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a:t>Logistic</a:t>
            </a:r>
          </a:p>
        </p:txBody>
      </p:sp>
      <p:sp>
        <p:nvSpPr>
          <p:cNvPr id="7" name="Title 1"/>
          <p:cNvSpPr txBox="1">
            <a:spLocks/>
          </p:cNvSpPr>
          <p:nvPr/>
        </p:nvSpPr>
        <p:spPr>
          <a:xfrm>
            <a:off x="5551487" y="175021"/>
            <a:ext cx="29718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a:t>LRSG</a:t>
            </a:r>
          </a:p>
        </p:txBody>
      </p:sp>
      <p:sp>
        <p:nvSpPr>
          <p:cNvPr id="5" name="Rectangle 4"/>
          <p:cNvSpPr/>
          <p:nvPr/>
        </p:nvSpPr>
        <p:spPr>
          <a:xfrm>
            <a:off x="609600" y="5029200"/>
            <a:ext cx="8229600" cy="954107"/>
          </a:xfrm>
          <a:prstGeom prst="rect">
            <a:avLst/>
          </a:prstGeom>
        </p:spPr>
        <p:txBody>
          <a:bodyPr wrap="square">
            <a:spAutoFit/>
          </a:bodyPr>
          <a:lstStyle/>
          <a:p>
            <a:r>
              <a:rPr lang="en-US" sz="2800">
                <a:solidFill>
                  <a:srgbClr val="C00000"/>
                </a:solidFill>
              </a:rPr>
              <a:t>Conclusion: Best model is logistic with initial stock size free parameter, since it has the lowest </a:t>
            </a:r>
            <a:r>
              <a:rPr lang="en-US" sz="2800" err="1">
                <a:solidFill>
                  <a:srgbClr val="C00000"/>
                </a:solidFill>
              </a:rPr>
              <a:t>AIC</a:t>
            </a:r>
            <a:r>
              <a:rPr lang="en-US" sz="2800" baseline="-25000" err="1">
                <a:solidFill>
                  <a:srgbClr val="C00000"/>
                </a:solidFill>
              </a:rPr>
              <a:t>c</a:t>
            </a:r>
            <a:endParaRPr lang="en-US" sz="2800" baseline="-25000">
              <a:solidFill>
                <a:srgbClr val="C00000"/>
              </a:solidFill>
            </a:endParaRPr>
          </a:p>
        </p:txBody>
      </p:sp>
      <p:sp>
        <p:nvSpPr>
          <p:cNvPr id="9" name="TextBox 8"/>
          <p:cNvSpPr txBox="1"/>
          <p:nvPr/>
        </p:nvSpPr>
        <p:spPr>
          <a:xfrm>
            <a:off x="1903525" y="2164467"/>
            <a:ext cx="632737" cy="400110"/>
          </a:xfrm>
          <a:prstGeom prst="rect">
            <a:avLst/>
          </a:prstGeom>
          <a:solidFill>
            <a:schemeClr val="bg1"/>
          </a:solidFill>
        </p:spPr>
        <p:txBody>
          <a:bodyPr wrap="none" rtlCol="0">
            <a:spAutoFit/>
          </a:bodyPr>
          <a:lstStyle/>
          <a:p>
            <a:r>
              <a:rPr lang="en-US" sz="2000"/>
              <a:t>Year</a:t>
            </a:r>
          </a:p>
        </p:txBody>
      </p:sp>
      <p:sp>
        <p:nvSpPr>
          <p:cNvPr id="11" name="TextBox 10"/>
          <p:cNvSpPr txBox="1"/>
          <p:nvPr/>
        </p:nvSpPr>
        <p:spPr>
          <a:xfrm rot="16200000">
            <a:off x="20076" y="875849"/>
            <a:ext cx="1048685" cy="400110"/>
          </a:xfrm>
          <a:prstGeom prst="rect">
            <a:avLst/>
          </a:prstGeom>
          <a:solidFill>
            <a:schemeClr val="bg1"/>
          </a:solidFill>
        </p:spPr>
        <p:txBody>
          <a:bodyPr wrap="none" rtlCol="0">
            <a:spAutoFit/>
          </a:bodyPr>
          <a:lstStyle/>
          <a:p>
            <a:r>
              <a:rPr lang="en-US" sz="2000"/>
              <a:t>Biomass</a:t>
            </a:r>
          </a:p>
        </p:txBody>
      </p:sp>
      <p:sp>
        <p:nvSpPr>
          <p:cNvPr id="12" name="TextBox 11"/>
          <p:cNvSpPr txBox="1"/>
          <p:nvPr/>
        </p:nvSpPr>
        <p:spPr>
          <a:xfrm rot="16200000">
            <a:off x="4489747" y="875850"/>
            <a:ext cx="1048685" cy="400110"/>
          </a:xfrm>
          <a:prstGeom prst="rect">
            <a:avLst/>
          </a:prstGeom>
          <a:solidFill>
            <a:schemeClr val="bg1"/>
          </a:solidFill>
        </p:spPr>
        <p:txBody>
          <a:bodyPr wrap="none" rtlCol="0">
            <a:spAutoFit/>
          </a:bodyPr>
          <a:lstStyle/>
          <a:p>
            <a:r>
              <a:rPr lang="en-US" sz="2000"/>
              <a:t>Biomass</a:t>
            </a:r>
          </a:p>
        </p:txBody>
      </p:sp>
      <p:sp>
        <p:nvSpPr>
          <p:cNvPr id="13" name="TextBox 12"/>
          <p:cNvSpPr txBox="1"/>
          <p:nvPr/>
        </p:nvSpPr>
        <p:spPr>
          <a:xfrm>
            <a:off x="6589825" y="2164467"/>
            <a:ext cx="632737" cy="400110"/>
          </a:xfrm>
          <a:prstGeom prst="rect">
            <a:avLst/>
          </a:prstGeom>
          <a:solidFill>
            <a:schemeClr val="bg1"/>
          </a:solidFill>
        </p:spPr>
        <p:txBody>
          <a:bodyPr wrap="none" rtlCol="0">
            <a:spAutoFit/>
          </a:bodyPr>
          <a:lstStyle/>
          <a:p>
            <a:r>
              <a:rPr lang="en-US" sz="2000"/>
              <a:t>Year</a:t>
            </a:r>
          </a:p>
        </p:txBody>
      </p:sp>
      <p:sp>
        <p:nvSpPr>
          <p:cNvPr id="14" name="Title 1">
            <a:extLst>
              <a:ext uri="{FF2B5EF4-FFF2-40B4-BE49-F238E27FC236}">
                <a16:creationId xmlns:a16="http://schemas.microsoft.com/office/drawing/2014/main" id="{65B53020-89FB-E800-BF6C-B1D8EF8B4773}"/>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15" name="Picture 14">
            <a:extLst>
              <a:ext uri="{FF2B5EF4-FFF2-40B4-BE49-F238E27FC236}">
                <a16:creationId xmlns:a16="http://schemas.microsoft.com/office/drawing/2014/main" id="{F62546A6-EB0C-E776-9F89-612A127D7216}"/>
              </a:ext>
            </a:extLst>
          </p:cNvPr>
          <p:cNvPicPr>
            <a:picLocks noChangeAspect="1"/>
          </p:cNvPicPr>
          <p:nvPr/>
        </p:nvPicPr>
        <p:blipFill>
          <a:blip r:embed="rId4"/>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AEBE95CC-4B2E-C4A8-7BB8-0CF34971F606}"/>
              </a:ext>
            </a:extLst>
          </p:cNvPr>
          <p:cNvSpPr>
            <a:spLocks noGrp="1"/>
          </p:cNvSpPr>
          <p:nvPr>
            <p:ph type="dt" sz="half" idx="10"/>
          </p:nvPr>
        </p:nvSpPr>
        <p:spPr/>
        <p:txBody>
          <a:bodyPr/>
          <a:lstStyle/>
          <a:p>
            <a:fld id="{73DAA644-4EF6-412F-ACC3-909866CE344B}" type="datetime1">
              <a:rPr lang="en-US" smtClean="0"/>
              <a:t>9/18/2024</a:t>
            </a:fld>
            <a:endParaRPr lang="en-US"/>
          </a:p>
        </p:txBody>
      </p:sp>
      <p:sp>
        <p:nvSpPr>
          <p:cNvPr id="4" name="Footer Placeholder 3">
            <a:extLst>
              <a:ext uri="{FF2B5EF4-FFF2-40B4-BE49-F238E27FC236}">
                <a16:creationId xmlns:a16="http://schemas.microsoft.com/office/drawing/2014/main" id="{13172053-1374-80EE-3FE7-680EC3966D55}"/>
              </a:ext>
            </a:extLst>
          </p:cNvPr>
          <p:cNvSpPr>
            <a:spLocks noGrp="1"/>
          </p:cNvSpPr>
          <p:nvPr>
            <p:ph type="ftr" sz="quarter" idx="11"/>
          </p:nvPr>
        </p:nvSpPr>
        <p:spPr/>
        <p:txBody>
          <a:bodyPr/>
          <a:lstStyle/>
          <a:p>
            <a:r>
              <a:rPr lang="de-DE"/>
              <a:t>SOVERS SINGH BISHT</a:t>
            </a:r>
            <a:endParaRPr lang="en-US"/>
          </a:p>
        </p:txBody>
      </p:sp>
      <p:sp>
        <p:nvSpPr>
          <p:cNvPr id="8" name="Slide Number Placeholder 7">
            <a:extLst>
              <a:ext uri="{FF2B5EF4-FFF2-40B4-BE49-F238E27FC236}">
                <a16:creationId xmlns:a16="http://schemas.microsoft.com/office/drawing/2014/main" id="{1CE1C0F2-B19B-B05B-3905-0D95004272D1}"/>
              </a:ext>
            </a:extLst>
          </p:cNvPr>
          <p:cNvSpPr>
            <a:spLocks noGrp="1"/>
          </p:cNvSpPr>
          <p:nvPr>
            <p:ph type="sldNum" sz="quarter" idx="12"/>
          </p:nvPr>
        </p:nvSpPr>
        <p:spPr/>
        <p:txBody>
          <a:bodyPr/>
          <a:lstStyle/>
          <a:p>
            <a:fld id="{B6F15528-21DE-4FAA-801E-634DDDAF4B2B}" type="slidenum">
              <a:rPr lang="en-US" smtClean="0"/>
              <a:pPr/>
              <a:t>119</a:t>
            </a:fld>
            <a:endParaRPr lang="en-US"/>
          </a:p>
        </p:txBody>
      </p:sp>
      <p:pic>
        <p:nvPicPr>
          <p:cNvPr id="10" name="Picture 9" descr="A screenshot of a computer&#10;&#10;Description automatically generated">
            <a:extLst>
              <a:ext uri="{FF2B5EF4-FFF2-40B4-BE49-F238E27FC236}">
                <a16:creationId xmlns:a16="http://schemas.microsoft.com/office/drawing/2014/main" id="{0593B5F1-2E02-E957-76D8-247EC915065E}"/>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40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382000" cy="4800600"/>
          </a:xfrm>
        </p:spPr>
        <p:txBody>
          <a:bodyPr>
            <a:noAutofit/>
          </a:bodyPr>
          <a:lstStyle/>
          <a:p>
            <a:pPr marL="0" indent="0" algn="just">
              <a:lnSpc>
                <a:spcPct val="200000"/>
              </a:lnSpc>
              <a:buNone/>
            </a:pPr>
            <a:r>
              <a:rPr lang="en-IN" sz="2400" b="1" kern="1200">
                <a:solidFill>
                  <a:schemeClr val="tx1"/>
                </a:solidFill>
                <a:effectLst/>
                <a:latin typeface="+mj-lt"/>
              </a:rPr>
              <a:t>The objective of this course is -</a:t>
            </a:r>
          </a:p>
          <a:p>
            <a:pPr marL="0" indent="0" algn="just">
              <a:lnSpc>
                <a:spcPct val="200000"/>
              </a:lnSpc>
              <a:buNone/>
            </a:pPr>
            <a:r>
              <a:rPr lang="en-US" sz="2000"/>
              <a:t>To be able to solve complex problems that require discovering hidden patterns in the data and a deep understanding of intricate relationships between a large number of interdependent variables tasked with collecting, analyzing, and interpreting large amounts of data.</a:t>
            </a:r>
          </a:p>
          <a:p>
            <a:pPr marL="0" indent="0" algn="just">
              <a:buNone/>
            </a:pPr>
            <a:endParaRPr lang="en-US" sz="2000"/>
          </a:p>
        </p:txBody>
      </p:sp>
      <p:sp>
        <p:nvSpPr>
          <p:cNvPr id="4" name="Date Placeholder 3"/>
          <p:cNvSpPr>
            <a:spLocks noGrp="1"/>
          </p:cNvSpPr>
          <p:nvPr>
            <p:ph type="dt" sz="half" idx="10"/>
          </p:nvPr>
        </p:nvSpPr>
        <p:spPr/>
        <p:txBody>
          <a:bodyPr/>
          <a:lstStyle/>
          <a:p>
            <a:pPr defTabSz="685800">
              <a:defRPr/>
            </a:pPr>
            <a:fld id="{4A3BC37E-366B-4846-A9C3-1F9803586465}"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a:t>
            </a:fld>
            <a:endParaRPr lang="en-US" sz="900">
              <a:solidFill>
                <a:prstClr val="black">
                  <a:tint val="75000"/>
                </a:prstClr>
              </a:solidFill>
              <a:latin typeface="Calibri"/>
            </a:endParaRPr>
          </a:p>
        </p:txBody>
      </p:sp>
      <p:sp>
        <p:nvSpPr>
          <p:cNvPr id="7" name="Title 1"/>
          <p:cNvSpPr txBox="1">
            <a:spLocks/>
          </p:cNvSpPr>
          <p:nvPr/>
        </p:nvSpPr>
        <p:spPr>
          <a:xfrm>
            <a:off x="1649896" y="0"/>
            <a:ext cx="7494104" cy="6858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a:solidFill>
                  <a:prstClr val="black"/>
                </a:solidFill>
                <a:latin typeface="Calibri"/>
              </a:rPr>
              <a:t>Course Objective</a:t>
            </a: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p:txBody>
          <a:bodyPr/>
          <a:lstStyle/>
          <a:p>
            <a:r>
              <a:rPr lang="de-DE"/>
              <a:t>SOVERS SINGH BISHT</a:t>
            </a:r>
            <a:endParaRPr lang="en-US"/>
          </a:p>
        </p:txBody>
      </p:sp>
      <p:pic>
        <p:nvPicPr>
          <p:cNvPr id="8" name="Picture 7">
            <a:extLst>
              <a:ext uri="{FF2B5EF4-FFF2-40B4-BE49-F238E27FC236}">
                <a16:creationId xmlns:a16="http://schemas.microsoft.com/office/drawing/2014/main" id="{46DC10CE-C9A2-074B-8A9C-9CECC2DE51F8}"/>
              </a:ext>
            </a:extLst>
          </p:cNvPr>
          <p:cNvPicPr>
            <a:picLocks noChangeAspect="1"/>
          </p:cNvPicPr>
          <p:nvPr/>
        </p:nvPicPr>
        <p:blipFill>
          <a:blip r:embed="rId2"/>
          <a:stretch>
            <a:fillRect/>
          </a:stretch>
        </p:blipFill>
        <p:spPr>
          <a:xfrm>
            <a:off x="0" y="-27448"/>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A3C95E9-812C-DDA8-D9AD-68CF6B426C7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41101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How to use AIC weight</a:t>
            </a:r>
          </a:p>
        </p:txBody>
      </p:sp>
      <p:sp>
        <p:nvSpPr>
          <p:cNvPr id="109571" name="Rectangle 3"/>
          <p:cNvSpPr>
            <a:spLocks noGrp="1" noChangeArrowheads="1"/>
          </p:cNvSpPr>
          <p:nvPr>
            <p:ph type="body" idx="1"/>
          </p:nvPr>
        </p:nvSpPr>
        <p:spPr>
          <a:xfrm>
            <a:off x="457200" y="1295399"/>
            <a:ext cx="8229600" cy="5495925"/>
          </a:xfrm>
        </p:spPr>
        <p:txBody>
          <a:bodyPr>
            <a:normAutofit/>
          </a:bodyPr>
          <a:lstStyle/>
          <a:p>
            <a:pPr>
              <a:lnSpc>
                <a:spcPct val="90000"/>
              </a:lnSpc>
            </a:pPr>
            <a:r>
              <a:rPr lang="en-US" sz="2800"/>
              <a:t>AIC weight can be used to combine models for predictions</a:t>
            </a:r>
          </a:p>
          <a:p>
            <a:pPr>
              <a:lnSpc>
                <a:spcPct val="90000"/>
              </a:lnSpc>
            </a:pPr>
            <a:r>
              <a:rPr lang="en-US" sz="2800"/>
              <a:t>For example, the four models predicted different </a:t>
            </a:r>
            <a:r>
              <a:rPr lang="en-US" sz="2800" i="1"/>
              <a:t>B</a:t>
            </a:r>
            <a:r>
              <a:rPr lang="en-US" sz="2800" baseline="-25000"/>
              <a:t>1987</a:t>
            </a:r>
            <a:r>
              <a:rPr lang="en-US" sz="2800"/>
              <a:t> (1523, 1766, 1712, 1553 respectively)</a:t>
            </a:r>
          </a:p>
          <a:p>
            <a:pPr>
              <a:lnSpc>
                <a:spcPct val="90000"/>
              </a:lnSpc>
            </a:pPr>
            <a:r>
              <a:rPr lang="en-US" sz="2800"/>
              <a:t>The best multi-model prediction is: </a:t>
            </a:r>
          </a:p>
          <a:p>
            <a:pPr>
              <a:lnSpc>
                <a:spcPct val="90000"/>
              </a:lnSpc>
            </a:pPr>
            <a:endParaRPr lang="en-US" sz="2800"/>
          </a:p>
          <a:p>
            <a:pPr>
              <a:lnSpc>
                <a:spcPct val="90000"/>
              </a:lnSpc>
            </a:pPr>
            <a:endParaRPr lang="en-US" sz="2800"/>
          </a:p>
          <a:p>
            <a:pPr>
              <a:lnSpc>
                <a:spcPct val="90000"/>
              </a:lnSpc>
            </a:pPr>
            <a:endParaRPr lang="en-US" sz="2800"/>
          </a:p>
          <a:p>
            <a:pPr>
              <a:lnSpc>
                <a:spcPct val="90000"/>
              </a:lnSpc>
            </a:pPr>
            <a:endParaRPr lang="en-US" sz="2800"/>
          </a:p>
          <a:p>
            <a:pPr>
              <a:lnSpc>
                <a:spcPct val="90000"/>
              </a:lnSpc>
            </a:pPr>
            <a:r>
              <a:rPr lang="en-US" sz="2800"/>
              <a:t>The weight of the first model is so high that the other models have very little influence and are effectively ignored</a:t>
            </a:r>
          </a:p>
          <a:p>
            <a:pPr>
              <a:lnSpc>
                <a:spcPct val="90000"/>
              </a:lnSpc>
            </a:pPr>
            <a:endParaRPr lang="en-US" sz="2800"/>
          </a:p>
          <a:p>
            <a:pPr lvl="1">
              <a:lnSpc>
                <a:spcPct val="90000"/>
              </a:lnSpc>
              <a:buFontTx/>
              <a:buNone/>
            </a:pPr>
            <a:endParaRPr lang="en-US" sz="2400"/>
          </a:p>
        </p:txBody>
      </p:sp>
      <p:graphicFrame>
        <p:nvGraphicFramePr>
          <p:cNvPr id="2" name="Object 1"/>
          <p:cNvGraphicFramePr>
            <a:graphicFrameLocks noChangeAspect="1"/>
          </p:cNvGraphicFramePr>
          <p:nvPr/>
        </p:nvGraphicFramePr>
        <p:xfrm>
          <a:off x="908536" y="3681147"/>
          <a:ext cx="7086600" cy="1500453"/>
        </p:xfrm>
        <a:graphic>
          <a:graphicData uri="http://schemas.openxmlformats.org/presentationml/2006/ole">
            <mc:AlternateContent xmlns:mc="http://schemas.openxmlformats.org/markup-compatibility/2006">
              <mc:Choice xmlns:v="urn:schemas-microsoft-com:vml" Requires="v">
                <p:oleObj name="Equation" r:id="rId3" imgW="4190760" imgH="888840" progId="Equation.DSMT4">
                  <p:embed/>
                </p:oleObj>
              </mc:Choice>
              <mc:Fallback>
                <p:oleObj name="Equation" r:id="rId3" imgW="4190760" imgH="888840" progId="Equation.DSMT4">
                  <p:embed/>
                  <p:pic>
                    <p:nvPicPr>
                      <p:cNvPr id="2" name="Object 1"/>
                      <p:cNvPicPr/>
                      <p:nvPr/>
                    </p:nvPicPr>
                    <p:blipFill>
                      <a:blip r:embed="rId4"/>
                      <a:stretch>
                        <a:fillRect/>
                      </a:stretch>
                    </p:blipFill>
                    <p:spPr>
                      <a:xfrm>
                        <a:off x="908536" y="3681147"/>
                        <a:ext cx="7086600" cy="1500453"/>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579A9CB7-1ABC-0A79-C258-634815B4FF87}"/>
              </a:ext>
            </a:extLst>
          </p:cNvPr>
          <p:cNvSpPr>
            <a:spLocks noGrp="1"/>
          </p:cNvSpPr>
          <p:nvPr>
            <p:ph type="dt" sz="half" idx="10"/>
          </p:nvPr>
        </p:nvSpPr>
        <p:spPr/>
        <p:txBody>
          <a:bodyPr/>
          <a:lstStyle/>
          <a:p>
            <a:fld id="{1A861389-EAC5-472B-B2E3-97767FD4B4A1}" type="datetime1">
              <a:rPr lang="en-US" smtClean="0"/>
              <a:t>9/18/2024</a:t>
            </a:fld>
            <a:endParaRPr lang="en-US"/>
          </a:p>
        </p:txBody>
      </p:sp>
      <p:sp>
        <p:nvSpPr>
          <p:cNvPr id="4" name="Footer Placeholder 3">
            <a:extLst>
              <a:ext uri="{FF2B5EF4-FFF2-40B4-BE49-F238E27FC236}">
                <a16:creationId xmlns:a16="http://schemas.microsoft.com/office/drawing/2014/main" id="{5DFF7BF2-1185-B261-F9D6-C4AFBB7FA21F}"/>
              </a:ext>
            </a:extLst>
          </p:cNvPr>
          <p:cNvSpPr>
            <a:spLocks noGrp="1"/>
          </p:cNvSpPr>
          <p:nvPr>
            <p:ph type="ftr" sz="quarter" idx="11"/>
          </p:nvPr>
        </p:nvSpPr>
        <p:spPr/>
        <p:txBody>
          <a:bodyPr/>
          <a:lstStyle/>
          <a:p>
            <a:r>
              <a:rPr lang="de-DE"/>
              <a:t>SOVERS SINGH BISHT</a:t>
            </a:r>
            <a:endParaRPr lang="en-US"/>
          </a:p>
        </p:txBody>
      </p:sp>
      <p:sp>
        <p:nvSpPr>
          <p:cNvPr id="5" name="Slide Number Placeholder 4">
            <a:extLst>
              <a:ext uri="{FF2B5EF4-FFF2-40B4-BE49-F238E27FC236}">
                <a16:creationId xmlns:a16="http://schemas.microsoft.com/office/drawing/2014/main" id="{04E0A162-91CD-EC43-03A1-DCB73D7A2DA8}"/>
              </a:ext>
            </a:extLst>
          </p:cNvPr>
          <p:cNvSpPr>
            <a:spLocks noGrp="1"/>
          </p:cNvSpPr>
          <p:nvPr>
            <p:ph type="sldNum" sz="quarter" idx="12"/>
          </p:nvPr>
        </p:nvSpPr>
        <p:spPr/>
        <p:txBody>
          <a:bodyPr/>
          <a:lstStyle/>
          <a:p>
            <a:fld id="{B6F15528-21DE-4FAA-801E-634DDDAF4B2B}" type="slidenum">
              <a:rPr lang="en-US" smtClean="0"/>
              <a:pPr/>
              <a:t>120</a:t>
            </a:fld>
            <a:endParaRPr lang="en-US"/>
          </a:p>
        </p:txBody>
      </p:sp>
      <p:pic>
        <p:nvPicPr>
          <p:cNvPr id="6" name="Picture 5" descr="A screenshot of a computer&#10;&#10;Description automatically generated">
            <a:extLst>
              <a:ext uri="{FF2B5EF4-FFF2-40B4-BE49-F238E27FC236}">
                <a16:creationId xmlns:a16="http://schemas.microsoft.com/office/drawing/2014/main" id="{8DB40714-1734-27FE-38B3-8C82BC3B0F1F}"/>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24885EF0-7FAF-7DE3-45A4-C7FA5E94454F}"/>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3005119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t>AIC and different likelihoods</a:t>
            </a:r>
          </a:p>
        </p:txBody>
      </p:sp>
      <p:sp>
        <p:nvSpPr>
          <p:cNvPr id="152581" name="Text Box 5"/>
          <p:cNvSpPr txBox="1">
            <a:spLocks noChangeArrowheads="1"/>
          </p:cNvSpPr>
          <p:nvPr/>
        </p:nvSpPr>
        <p:spPr bwMode="auto">
          <a:xfrm>
            <a:off x="990600" y="3505200"/>
            <a:ext cx="624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a:latin typeface="Tahoma" charset="0"/>
              <a:ea typeface="ＭＳ Ｐゴシック" charset="0"/>
            </a:endParaRPr>
          </a:p>
        </p:txBody>
      </p:sp>
      <p:sp>
        <p:nvSpPr>
          <p:cNvPr id="3" name="Content Placeholder 2"/>
          <p:cNvSpPr>
            <a:spLocks noGrp="1"/>
          </p:cNvSpPr>
          <p:nvPr>
            <p:ph idx="1"/>
          </p:nvPr>
        </p:nvSpPr>
        <p:spPr>
          <a:xfrm>
            <a:off x="533400" y="1513116"/>
            <a:ext cx="6730998" cy="1534884"/>
          </a:xfrm>
        </p:spPr>
        <p:txBody>
          <a:bodyPr>
            <a:normAutofit/>
          </a:bodyPr>
          <a:lstStyle/>
          <a:p>
            <a:pPr marL="0" indent="0">
              <a:buNone/>
            </a:pPr>
            <a:r>
              <a:rPr lang="en-US" sz="2800"/>
              <a:t>AIC can be used to compare models with different likelihood functions, provided all the constants are included in the likelihoods</a:t>
            </a:r>
          </a:p>
        </p:txBody>
      </p:sp>
      <p:graphicFrame>
        <p:nvGraphicFramePr>
          <p:cNvPr id="4" name="Object 3"/>
          <p:cNvGraphicFramePr>
            <a:graphicFrameLocks/>
          </p:cNvGraphicFramePr>
          <p:nvPr/>
        </p:nvGraphicFramePr>
        <p:xfrm>
          <a:off x="1982060" y="3200400"/>
          <a:ext cx="3792538" cy="1793682"/>
        </p:xfrm>
        <a:graphic>
          <a:graphicData uri="http://schemas.openxmlformats.org/presentationml/2006/ole">
            <mc:AlternateContent xmlns:mc="http://schemas.openxmlformats.org/markup-compatibility/2006">
              <mc:Choice xmlns:v="urn:schemas-microsoft-com:vml" Requires="v">
                <p:oleObj name="Equation" r:id="rId4" imgW="1993680" imgH="888840" progId="Equation.DSMT4">
                  <p:embed/>
                </p:oleObj>
              </mc:Choice>
              <mc:Fallback>
                <p:oleObj name="Equation" r:id="rId4" imgW="1993680" imgH="888840" progId="Equation.DSMT4">
                  <p:embed/>
                  <p:pic>
                    <p:nvPicPr>
                      <p:cNvPr id="4" name="Object 3"/>
                      <p:cNvPicPr>
                        <a:picLocks noChangeArrowheads="1"/>
                      </p:cNvPicPr>
                      <p:nvPr/>
                    </p:nvPicPr>
                    <p:blipFill>
                      <a:blip r:embed="rId5"/>
                      <a:srcRect/>
                      <a:stretch>
                        <a:fillRect/>
                      </a:stretch>
                    </p:blipFill>
                    <p:spPr bwMode="auto">
                      <a:xfrm>
                        <a:off x="1982060" y="3200400"/>
                        <a:ext cx="3792538" cy="1793682"/>
                      </a:xfrm>
                      <a:prstGeom prst="rect">
                        <a:avLst/>
                      </a:prstGeom>
                      <a:noFill/>
                      <a:ln>
                        <a:noFill/>
                      </a:ln>
                    </p:spPr>
                  </p:pic>
                </p:oleObj>
              </mc:Fallback>
            </mc:AlternateContent>
          </a:graphicData>
        </a:graphic>
      </p:graphicFrame>
      <p:sp>
        <p:nvSpPr>
          <p:cNvPr id="6" name="Rounded Rectangle 5"/>
          <p:cNvSpPr/>
          <p:nvPr/>
        </p:nvSpPr>
        <p:spPr>
          <a:xfrm>
            <a:off x="3470780" y="4383314"/>
            <a:ext cx="1127742"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781300" y="4383314"/>
            <a:ext cx="495300" cy="4572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93437" y="4847771"/>
            <a:ext cx="902363" cy="584775"/>
          </a:xfrm>
          <a:prstGeom prst="rect">
            <a:avLst/>
          </a:prstGeom>
          <a:noFill/>
        </p:spPr>
        <p:txBody>
          <a:bodyPr wrap="none" rtlCol="0">
            <a:spAutoFit/>
          </a:bodyPr>
          <a:lstStyle/>
          <a:p>
            <a:pPr algn="ctr"/>
            <a:r>
              <a:rPr lang="en-US" sz="1600">
                <a:solidFill>
                  <a:schemeClr val="accent1">
                    <a:lumMod val="75000"/>
                  </a:schemeClr>
                </a:solidFill>
              </a:rPr>
              <a:t>Always </a:t>
            </a:r>
          </a:p>
          <a:p>
            <a:pPr algn="ctr"/>
            <a:r>
              <a:rPr lang="en-US" sz="1600">
                <a:solidFill>
                  <a:schemeClr val="accent1">
                    <a:lumMod val="75000"/>
                  </a:schemeClr>
                </a:solidFill>
              </a:rPr>
              <a:t>constant</a:t>
            </a:r>
          </a:p>
        </p:txBody>
      </p:sp>
      <p:sp>
        <p:nvSpPr>
          <p:cNvPr id="12" name="TextBox 11"/>
          <p:cNvSpPr txBox="1"/>
          <p:nvPr/>
        </p:nvSpPr>
        <p:spPr>
          <a:xfrm>
            <a:off x="1699554" y="4847771"/>
            <a:ext cx="1958046" cy="584775"/>
          </a:xfrm>
          <a:prstGeom prst="rect">
            <a:avLst/>
          </a:prstGeom>
          <a:noFill/>
        </p:spPr>
        <p:txBody>
          <a:bodyPr wrap="square" rtlCol="0">
            <a:spAutoFit/>
          </a:bodyPr>
          <a:lstStyle/>
          <a:p>
            <a:pPr algn="ctr"/>
            <a:r>
              <a:rPr lang="en-US" sz="1600">
                <a:solidFill>
                  <a:srgbClr val="00B050"/>
                </a:solidFill>
              </a:rPr>
              <a:t>Constant if σ known</a:t>
            </a:r>
          </a:p>
          <a:p>
            <a:pPr algn="ctr"/>
            <a:r>
              <a:rPr lang="en-US" sz="1600">
                <a:solidFill>
                  <a:srgbClr val="00B050"/>
                </a:solidFill>
              </a:rPr>
              <a:t>and not estimated</a:t>
            </a:r>
          </a:p>
        </p:txBody>
      </p:sp>
      <p:sp>
        <p:nvSpPr>
          <p:cNvPr id="2" name="Date Placeholder 1">
            <a:extLst>
              <a:ext uri="{FF2B5EF4-FFF2-40B4-BE49-F238E27FC236}">
                <a16:creationId xmlns:a16="http://schemas.microsoft.com/office/drawing/2014/main" id="{EC116A52-ACAC-C869-7DCF-E6B236FCA44B}"/>
              </a:ext>
            </a:extLst>
          </p:cNvPr>
          <p:cNvSpPr>
            <a:spLocks noGrp="1"/>
          </p:cNvSpPr>
          <p:nvPr>
            <p:ph type="dt" sz="half" idx="10"/>
          </p:nvPr>
        </p:nvSpPr>
        <p:spPr/>
        <p:txBody>
          <a:bodyPr/>
          <a:lstStyle/>
          <a:p>
            <a:fld id="{9B6C646D-A9C3-4451-8696-6DA4D09908B4}" type="datetime1">
              <a:rPr lang="en-US" smtClean="0"/>
              <a:t>9/18/2024</a:t>
            </a:fld>
            <a:endParaRPr lang="en-US"/>
          </a:p>
        </p:txBody>
      </p:sp>
      <p:sp>
        <p:nvSpPr>
          <p:cNvPr id="5" name="Footer Placeholder 4">
            <a:extLst>
              <a:ext uri="{FF2B5EF4-FFF2-40B4-BE49-F238E27FC236}">
                <a16:creationId xmlns:a16="http://schemas.microsoft.com/office/drawing/2014/main" id="{75B03A05-A493-29E9-AF60-81164B557C9E}"/>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998CB85C-C3C6-BF90-9A1D-3D6308DD3A66}"/>
              </a:ext>
            </a:extLst>
          </p:cNvPr>
          <p:cNvSpPr>
            <a:spLocks noGrp="1"/>
          </p:cNvSpPr>
          <p:nvPr>
            <p:ph type="sldNum" sz="quarter" idx="12"/>
          </p:nvPr>
        </p:nvSpPr>
        <p:spPr/>
        <p:txBody>
          <a:bodyPr/>
          <a:lstStyle/>
          <a:p>
            <a:fld id="{B6F15528-21DE-4FAA-801E-634DDDAF4B2B}" type="slidenum">
              <a:rPr lang="en-US" smtClean="0"/>
              <a:pPr/>
              <a:t>121</a:t>
            </a:fld>
            <a:endParaRPr lang="en-US"/>
          </a:p>
        </p:txBody>
      </p:sp>
      <p:pic>
        <p:nvPicPr>
          <p:cNvPr id="8" name="Picture 7" descr="A screenshot of a computer&#10;&#10;Description automatically generated">
            <a:extLst>
              <a:ext uri="{FF2B5EF4-FFF2-40B4-BE49-F238E27FC236}">
                <a16:creationId xmlns:a16="http://schemas.microsoft.com/office/drawing/2014/main" id="{3E8515F4-99DC-AFFA-F484-00BA64F0ED67}"/>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9" name="Title 1">
            <a:extLst>
              <a:ext uri="{FF2B5EF4-FFF2-40B4-BE49-F238E27FC236}">
                <a16:creationId xmlns:a16="http://schemas.microsoft.com/office/drawing/2014/main" id="{000A7FC8-F0CC-3ED7-CA47-2F94FAB9B0D4}"/>
              </a:ext>
            </a:extLst>
          </p:cNvPr>
          <p:cNvSpPr txBox="1">
            <a:spLocks/>
          </p:cNvSpPr>
          <p:nvPr/>
        </p:nvSpPr>
        <p:spPr>
          <a:xfrm>
            <a:off x="1676400" y="32657"/>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ustDataLst>
      <p:tags r:id="rId1"/>
    </p:custDataLst>
    <p:extLst>
      <p:ext uri="{BB962C8B-B14F-4D97-AF65-F5344CB8AC3E}">
        <p14:creationId xmlns:p14="http://schemas.microsoft.com/office/powerpoint/2010/main" val="787888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Important note for nested models</a:t>
            </a:r>
          </a:p>
        </p:txBody>
      </p:sp>
      <p:sp>
        <p:nvSpPr>
          <p:cNvPr id="3" name="Content Placeholder 2"/>
          <p:cNvSpPr>
            <a:spLocks noGrp="1"/>
          </p:cNvSpPr>
          <p:nvPr>
            <p:ph idx="1"/>
          </p:nvPr>
        </p:nvSpPr>
        <p:spPr/>
        <p:txBody>
          <a:bodyPr>
            <a:normAutofit/>
          </a:bodyPr>
          <a:lstStyle/>
          <a:p>
            <a:r>
              <a:rPr lang="en-US" sz="2800"/>
              <a:t>For nested models, a model with one more parameter will always have a lower NLL</a:t>
            </a:r>
          </a:p>
          <a:p>
            <a:r>
              <a:rPr lang="en-US" sz="2800"/>
              <a:t>And therefore the AIC of the more complicated model will always be within 2 units of the less complicated model (because of the +2</a:t>
            </a:r>
            <a:r>
              <a:rPr lang="en-US" sz="2800" i="1"/>
              <a:t>p</a:t>
            </a:r>
            <a:r>
              <a:rPr lang="en-US" sz="2800" i="1" baseline="-25000"/>
              <a:t>i</a:t>
            </a:r>
            <a:r>
              <a:rPr lang="en-US" sz="2800"/>
              <a:t> term)</a:t>
            </a:r>
          </a:p>
          <a:p>
            <a:r>
              <a:rPr lang="en-US" sz="2800"/>
              <a:t>The more complicated model should therefore only be included in model averaging if its AIC is better than the less complicated model</a:t>
            </a:r>
          </a:p>
        </p:txBody>
      </p:sp>
      <p:sp>
        <p:nvSpPr>
          <p:cNvPr id="4" name="Date Placeholder 3">
            <a:extLst>
              <a:ext uri="{FF2B5EF4-FFF2-40B4-BE49-F238E27FC236}">
                <a16:creationId xmlns:a16="http://schemas.microsoft.com/office/drawing/2014/main" id="{6D360B00-38A8-A1E1-CC7E-AA9E0A115421}"/>
              </a:ext>
            </a:extLst>
          </p:cNvPr>
          <p:cNvSpPr>
            <a:spLocks noGrp="1"/>
          </p:cNvSpPr>
          <p:nvPr>
            <p:ph type="dt" sz="half" idx="10"/>
          </p:nvPr>
        </p:nvSpPr>
        <p:spPr/>
        <p:txBody>
          <a:bodyPr/>
          <a:lstStyle/>
          <a:p>
            <a:fld id="{AFF994A7-08D0-44B5-9CF3-C8E5E5817015}" type="datetime1">
              <a:rPr lang="en-US" smtClean="0"/>
              <a:t>9/18/2024</a:t>
            </a:fld>
            <a:endParaRPr lang="en-US"/>
          </a:p>
        </p:txBody>
      </p:sp>
      <p:sp>
        <p:nvSpPr>
          <p:cNvPr id="5" name="Footer Placeholder 4">
            <a:extLst>
              <a:ext uri="{FF2B5EF4-FFF2-40B4-BE49-F238E27FC236}">
                <a16:creationId xmlns:a16="http://schemas.microsoft.com/office/drawing/2014/main" id="{A8CF034C-7223-071C-8650-B1857D6248C6}"/>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86D17798-732B-B263-A6B2-DEDFB73B0E5E}"/>
              </a:ext>
            </a:extLst>
          </p:cNvPr>
          <p:cNvSpPr>
            <a:spLocks noGrp="1"/>
          </p:cNvSpPr>
          <p:nvPr>
            <p:ph type="sldNum" sz="quarter" idx="12"/>
          </p:nvPr>
        </p:nvSpPr>
        <p:spPr/>
        <p:txBody>
          <a:bodyPr/>
          <a:lstStyle/>
          <a:p>
            <a:fld id="{B6F15528-21DE-4FAA-801E-634DDDAF4B2B}" type="slidenum">
              <a:rPr lang="en-US" smtClean="0"/>
              <a:pPr/>
              <a:t>122</a:t>
            </a:fld>
            <a:endParaRPr lang="en-US"/>
          </a:p>
        </p:txBody>
      </p:sp>
      <p:pic>
        <p:nvPicPr>
          <p:cNvPr id="7" name="Picture 6" descr="A screenshot of a computer&#10;&#10;Description automatically generated">
            <a:extLst>
              <a:ext uri="{FF2B5EF4-FFF2-40B4-BE49-F238E27FC236}">
                <a16:creationId xmlns:a16="http://schemas.microsoft.com/office/drawing/2014/main" id="{31738E7C-ECDA-8BBD-7A9D-0C1741C38D9F}"/>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DBF99158-9EF7-2E7F-E502-F6D2D1245DF1}"/>
              </a:ext>
            </a:extLst>
          </p:cNvPr>
          <p:cNvSpPr txBox="1">
            <a:spLocks/>
          </p:cNvSpPr>
          <p:nvPr/>
        </p:nvSpPr>
        <p:spPr>
          <a:xfrm>
            <a:off x="1676400" y="32657"/>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9765323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Key points on model selection</a:t>
            </a:r>
          </a:p>
        </p:txBody>
      </p:sp>
      <p:sp>
        <p:nvSpPr>
          <p:cNvPr id="109571" name="Rectangle 3"/>
          <p:cNvSpPr>
            <a:spLocks noGrp="1" noChangeArrowheads="1"/>
          </p:cNvSpPr>
          <p:nvPr>
            <p:ph type="body" idx="1"/>
          </p:nvPr>
        </p:nvSpPr>
        <p:spPr/>
        <p:txBody>
          <a:bodyPr>
            <a:normAutofit/>
          </a:bodyPr>
          <a:lstStyle/>
          <a:p>
            <a:pPr>
              <a:lnSpc>
                <a:spcPct val="90000"/>
              </a:lnSpc>
            </a:pPr>
            <a:r>
              <a:rPr lang="en-US" sz="2800"/>
              <a:t>Appropriate model depends on use</a:t>
            </a:r>
          </a:p>
          <a:p>
            <a:pPr>
              <a:lnSpc>
                <a:spcPct val="90000"/>
              </a:lnSpc>
            </a:pPr>
            <a:r>
              <a:rPr lang="en-US" sz="2800"/>
              <a:t>Methods</a:t>
            </a:r>
          </a:p>
          <a:p>
            <a:pPr lvl="1">
              <a:lnSpc>
                <a:spcPct val="90000"/>
              </a:lnSpc>
            </a:pPr>
            <a:r>
              <a:rPr lang="en-US" sz="2400"/>
              <a:t>Likelihood ratio for nested models</a:t>
            </a:r>
          </a:p>
          <a:p>
            <a:pPr lvl="1">
              <a:lnSpc>
                <a:spcPct val="90000"/>
              </a:lnSpc>
            </a:pPr>
            <a:r>
              <a:rPr lang="en-US" sz="2400" err="1"/>
              <a:t>AIC</a:t>
            </a:r>
            <a:r>
              <a:rPr lang="en-US" sz="2400" baseline="-25000" err="1"/>
              <a:t>c</a:t>
            </a:r>
            <a:r>
              <a:rPr lang="en-US" sz="2400"/>
              <a:t> for different models</a:t>
            </a:r>
          </a:p>
          <a:p>
            <a:pPr lvl="1">
              <a:lnSpc>
                <a:spcPct val="90000"/>
              </a:lnSpc>
            </a:pPr>
            <a:r>
              <a:rPr lang="en-US" sz="2400" err="1"/>
              <a:t>AIC</a:t>
            </a:r>
            <a:r>
              <a:rPr lang="en-US" sz="2400" baseline="-25000" err="1"/>
              <a:t>c</a:t>
            </a:r>
            <a:r>
              <a:rPr lang="en-US" sz="2400"/>
              <a:t> for models with different likelihoods </a:t>
            </a:r>
            <a:r>
              <a:rPr lang="en-US" sz="2400" i="1"/>
              <a:t>provided</a:t>
            </a:r>
            <a:r>
              <a:rPr lang="en-US" sz="2400"/>
              <a:t> all the constants like </a:t>
            </a:r>
            <a:r>
              <a:rPr lang="en-US" sz="2400" err="1"/>
              <a:t>sqrt</a:t>
            </a:r>
            <a:r>
              <a:rPr lang="en-US" sz="2400"/>
              <a:t>(2</a:t>
            </a:r>
            <a:r>
              <a:rPr lang="el-GR" sz="2400"/>
              <a:t>π</a:t>
            </a:r>
            <a:r>
              <a:rPr lang="en-US" sz="2400"/>
              <a:t>)are included</a:t>
            </a:r>
          </a:p>
          <a:p>
            <a:pPr>
              <a:lnSpc>
                <a:spcPct val="90000"/>
              </a:lnSpc>
            </a:pPr>
            <a:r>
              <a:rPr lang="en-US" sz="2800"/>
              <a:t>Issues</a:t>
            </a:r>
          </a:p>
          <a:p>
            <a:pPr lvl="1">
              <a:lnSpc>
                <a:spcPct val="90000"/>
              </a:lnSpc>
            </a:pPr>
            <a:r>
              <a:rPr lang="en-US" sz="2400"/>
              <a:t>Are likelihoods correct?</a:t>
            </a:r>
          </a:p>
          <a:p>
            <a:pPr>
              <a:lnSpc>
                <a:spcPct val="90000"/>
              </a:lnSpc>
            </a:pPr>
            <a:r>
              <a:rPr lang="en-US" sz="2800"/>
              <a:t>Likelihood ratio and </a:t>
            </a:r>
            <a:r>
              <a:rPr lang="en-US" sz="2800" err="1"/>
              <a:t>AIC</a:t>
            </a:r>
            <a:r>
              <a:rPr lang="en-US" sz="2800" baseline="-25000" err="1"/>
              <a:t>c</a:t>
            </a:r>
            <a:r>
              <a:rPr lang="en-US" sz="2800"/>
              <a:t> are developed from theory about model fit, not uncertainty</a:t>
            </a:r>
          </a:p>
          <a:p>
            <a:pPr lvl="1">
              <a:lnSpc>
                <a:spcPct val="90000"/>
              </a:lnSpc>
              <a:buFontTx/>
              <a:buNone/>
            </a:pPr>
            <a:endParaRPr lang="en-US" sz="2400"/>
          </a:p>
        </p:txBody>
      </p:sp>
      <p:sp>
        <p:nvSpPr>
          <p:cNvPr id="2" name="Date Placeholder 1">
            <a:extLst>
              <a:ext uri="{FF2B5EF4-FFF2-40B4-BE49-F238E27FC236}">
                <a16:creationId xmlns:a16="http://schemas.microsoft.com/office/drawing/2014/main" id="{5BFD5ED7-9364-89BC-6214-CE5938BA94EB}"/>
              </a:ext>
            </a:extLst>
          </p:cNvPr>
          <p:cNvSpPr>
            <a:spLocks noGrp="1"/>
          </p:cNvSpPr>
          <p:nvPr>
            <p:ph type="dt" sz="half" idx="10"/>
          </p:nvPr>
        </p:nvSpPr>
        <p:spPr/>
        <p:txBody>
          <a:bodyPr/>
          <a:lstStyle/>
          <a:p>
            <a:fld id="{911431F7-90A1-4CC5-8121-BCAAF0BFFBEB}" type="datetime1">
              <a:rPr lang="en-US" smtClean="0"/>
              <a:t>9/18/2024</a:t>
            </a:fld>
            <a:endParaRPr lang="en-US"/>
          </a:p>
        </p:txBody>
      </p:sp>
      <p:sp>
        <p:nvSpPr>
          <p:cNvPr id="3" name="Footer Placeholder 2">
            <a:extLst>
              <a:ext uri="{FF2B5EF4-FFF2-40B4-BE49-F238E27FC236}">
                <a16:creationId xmlns:a16="http://schemas.microsoft.com/office/drawing/2014/main" id="{CAD8A67F-1E3F-270F-3D73-58CB56A738E2}"/>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4BCD4AA0-37C7-A4B9-F26F-4CA9531A8677}"/>
              </a:ext>
            </a:extLst>
          </p:cNvPr>
          <p:cNvSpPr>
            <a:spLocks noGrp="1"/>
          </p:cNvSpPr>
          <p:nvPr>
            <p:ph type="sldNum" sz="quarter" idx="12"/>
          </p:nvPr>
        </p:nvSpPr>
        <p:spPr/>
        <p:txBody>
          <a:bodyPr/>
          <a:lstStyle/>
          <a:p>
            <a:fld id="{B6F15528-21DE-4FAA-801E-634DDDAF4B2B}" type="slidenum">
              <a:rPr lang="en-US" smtClean="0"/>
              <a:pPr/>
              <a:t>123</a:t>
            </a:fld>
            <a:endParaRPr lang="en-US"/>
          </a:p>
        </p:txBody>
      </p:sp>
      <p:pic>
        <p:nvPicPr>
          <p:cNvPr id="5" name="Picture 4" descr="A screenshot of a computer&#10;&#10;Description automatically generated">
            <a:extLst>
              <a:ext uri="{FF2B5EF4-FFF2-40B4-BE49-F238E27FC236}">
                <a16:creationId xmlns:a16="http://schemas.microsoft.com/office/drawing/2014/main" id="{954917ED-B03A-62AB-AC1E-0644887267D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6EAB3A5-CC0E-673F-52AF-2987B065FDF2}"/>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10311896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533400" y="376236"/>
            <a:ext cx="8229600" cy="1143000"/>
          </a:xfrm>
        </p:spPr>
        <p:txBody>
          <a:bodyPr/>
          <a:lstStyle/>
          <a:p>
            <a:r>
              <a:rPr lang="en-US"/>
              <a:t>Bayes Information Criterion, BIC</a:t>
            </a:r>
          </a:p>
        </p:txBody>
      </p:sp>
      <p:graphicFrame>
        <p:nvGraphicFramePr>
          <p:cNvPr id="2" name="Object 1"/>
          <p:cNvGraphicFramePr>
            <a:graphicFrameLocks noChangeAspect="1"/>
          </p:cNvGraphicFramePr>
          <p:nvPr/>
        </p:nvGraphicFramePr>
        <p:xfrm>
          <a:off x="1866900" y="2135188"/>
          <a:ext cx="5410200" cy="1552575"/>
        </p:xfrm>
        <a:graphic>
          <a:graphicData uri="http://schemas.openxmlformats.org/presentationml/2006/ole">
            <mc:AlternateContent xmlns:mc="http://schemas.openxmlformats.org/markup-compatibility/2006">
              <mc:Choice xmlns:v="urn:schemas-microsoft-com:vml" Requires="v">
                <p:oleObj name="Equation" r:id="rId3" imgW="2298600" imgH="660240" progId="Equation.DSMT4">
                  <p:embed/>
                </p:oleObj>
              </mc:Choice>
              <mc:Fallback>
                <p:oleObj name="Equation" r:id="rId3" imgW="2298600" imgH="660240" progId="Equation.DSMT4">
                  <p:embed/>
                  <p:pic>
                    <p:nvPicPr>
                      <p:cNvPr id="2" name="Object 1"/>
                      <p:cNvPicPr>
                        <a:picLocks noChangeAspect="1" noChangeArrowheads="1"/>
                      </p:cNvPicPr>
                      <p:nvPr/>
                    </p:nvPicPr>
                    <p:blipFill>
                      <a:blip r:embed="rId4"/>
                      <a:srcRect/>
                      <a:stretch>
                        <a:fillRect/>
                      </a:stretch>
                    </p:blipFill>
                    <p:spPr bwMode="auto">
                      <a:xfrm>
                        <a:off x="1866900" y="2135188"/>
                        <a:ext cx="5410200" cy="1552575"/>
                      </a:xfrm>
                      <a:prstGeom prst="rect">
                        <a:avLst/>
                      </a:prstGeom>
                      <a:solidFill>
                        <a:srgbClr val="FFFFFF"/>
                      </a:solidFill>
                      <a:ln>
                        <a:noFill/>
                      </a:ln>
                    </p:spPr>
                  </p:pic>
                </p:oleObj>
              </mc:Fallback>
            </mc:AlternateContent>
          </a:graphicData>
        </a:graphic>
      </p:graphicFrame>
      <p:graphicFrame>
        <p:nvGraphicFramePr>
          <p:cNvPr id="3" name="Table 2"/>
          <p:cNvGraphicFramePr>
            <a:graphicFrameLocks noGrp="1"/>
          </p:cNvGraphicFramePr>
          <p:nvPr/>
        </p:nvGraphicFramePr>
        <p:xfrm>
          <a:off x="1234440" y="4219575"/>
          <a:ext cx="6827520" cy="2133600"/>
        </p:xfrm>
        <a:graphic>
          <a:graphicData uri="http://schemas.openxmlformats.org/drawingml/2006/table">
            <a:tbl>
              <a:tblPr>
                <a:tableStyleId>{5C22544A-7EE6-4342-B048-85BDC9FD1C3A}</a:tableStyleId>
              </a:tblPr>
              <a:tblGrid>
                <a:gridCol w="1137920">
                  <a:extLst>
                    <a:ext uri="{9D8B030D-6E8A-4147-A177-3AD203B41FA5}">
                      <a16:colId xmlns:a16="http://schemas.microsoft.com/office/drawing/2014/main" val="20000"/>
                    </a:ext>
                  </a:extLst>
                </a:gridCol>
                <a:gridCol w="1137920">
                  <a:extLst>
                    <a:ext uri="{9D8B030D-6E8A-4147-A177-3AD203B41FA5}">
                      <a16:colId xmlns:a16="http://schemas.microsoft.com/office/drawing/2014/main" val="20001"/>
                    </a:ext>
                  </a:extLst>
                </a:gridCol>
                <a:gridCol w="1137920">
                  <a:extLst>
                    <a:ext uri="{9D8B030D-6E8A-4147-A177-3AD203B41FA5}">
                      <a16:colId xmlns:a16="http://schemas.microsoft.com/office/drawing/2014/main" val="20002"/>
                    </a:ext>
                  </a:extLst>
                </a:gridCol>
                <a:gridCol w="1137920">
                  <a:extLst>
                    <a:ext uri="{9D8B030D-6E8A-4147-A177-3AD203B41FA5}">
                      <a16:colId xmlns:a16="http://schemas.microsoft.com/office/drawing/2014/main" val="20003"/>
                    </a:ext>
                  </a:extLst>
                </a:gridCol>
                <a:gridCol w="1137920">
                  <a:extLst>
                    <a:ext uri="{9D8B030D-6E8A-4147-A177-3AD203B41FA5}">
                      <a16:colId xmlns:a16="http://schemas.microsoft.com/office/drawing/2014/main" val="20004"/>
                    </a:ext>
                  </a:extLst>
                </a:gridCol>
                <a:gridCol w="1137920">
                  <a:extLst>
                    <a:ext uri="{9D8B030D-6E8A-4147-A177-3AD203B41FA5}">
                      <a16:colId xmlns:a16="http://schemas.microsoft.com/office/drawing/2014/main" val="20005"/>
                    </a:ext>
                  </a:extLst>
                </a:gridCol>
              </a:tblGrid>
              <a:tr h="426720">
                <a:tc>
                  <a:txBody>
                    <a:bodyPr/>
                    <a:lstStyle/>
                    <a:p>
                      <a:pPr algn="l" fontAlgn="b"/>
                      <a:r>
                        <a:rPr lang="en-US" sz="2100" u="none" strike="noStrike">
                          <a:effectLst/>
                        </a:rPr>
                        <a:t>Model </a:t>
                      </a:r>
                      <a:r>
                        <a:rPr lang="en-US" sz="2100" i="1" u="none" strike="noStrike" err="1">
                          <a:effectLst/>
                        </a:rPr>
                        <a:t>M</a:t>
                      </a:r>
                      <a:r>
                        <a:rPr lang="en-US" sz="2100" i="1" u="none" strike="noStrike" baseline="-25000" err="1">
                          <a:effectLst/>
                        </a:rPr>
                        <a:t>i</a:t>
                      </a:r>
                      <a:endParaRPr lang="en-US" sz="2100" b="0" i="1" u="none" strike="noStrike">
                        <a:solidFill>
                          <a:srgbClr val="000000"/>
                        </a:solidFill>
                        <a:effectLst/>
                        <a:latin typeface="Calibri"/>
                      </a:endParaRPr>
                    </a:p>
                  </a:txBody>
                  <a:tcPr marL="0" marR="0" marT="0" marB="0" anchor="b"/>
                </a:tc>
                <a:tc>
                  <a:txBody>
                    <a:bodyPr/>
                    <a:lstStyle/>
                    <a:p>
                      <a:pPr algn="l" fontAlgn="b"/>
                      <a:r>
                        <a:rPr lang="en-US" sz="2100" u="none" strike="noStrike">
                          <a:effectLst/>
                        </a:rPr>
                        <a:t> </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Params</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NLL</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BIC</a:t>
                      </a:r>
                      <a:endParaRPr lang="en-US" sz="2100" b="0" i="0" u="none" strike="noStrike">
                        <a:solidFill>
                          <a:srgbClr val="000000"/>
                        </a:solidFill>
                        <a:effectLst/>
                        <a:latin typeface="Calibri"/>
                      </a:endParaRPr>
                    </a:p>
                  </a:txBody>
                  <a:tcPr marL="0" marR="0" marT="0" marB="0" anchor="b"/>
                </a:tc>
                <a:tc>
                  <a:txBody>
                    <a:bodyPr/>
                    <a:lstStyle/>
                    <a:p>
                      <a:pPr algn="ctr" fontAlgn="b"/>
                      <a:r>
                        <a:rPr lang="el-GR" sz="2100" u="none" strike="noStrike">
                          <a:effectLst/>
                        </a:rPr>
                        <a:t>Δ</a:t>
                      </a:r>
                      <a:r>
                        <a:rPr lang="en-US" sz="2100" u="none" strike="noStrike">
                          <a:effectLst/>
                        </a:rPr>
                        <a:t>BIC</a:t>
                      </a:r>
                      <a:endParaRPr lang="en-US" sz="2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426720">
                <a:tc>
                  <a:txBody>
                    <a:bodyPr/>
                    <a:lstStyle/>
                    <a:p>
                      <a:pPr algn="l" fontAlgn="b"/>
                      <a:r>
                        <a:rPr lang="en-US" sz="2100" u="none" strike="noStrike">
                          <a:effectLst/>
                        </a:rPr>
                        <a:t>Logistic</a:t>
                      </a:r>
                      <a:endParaRPr lang="en-US" sz="2100" b="0" i="0" u="none" strike="noStrike">
                        <a:solidFill>
                          <a:srgbClr val="000000"/>
                        </a:solidFill>
                        <a:effectLst/>
                        <a:latin typeface="Calibri"/>
                      </a:endParaRPr>
                    </a:p>
                  </a:txBody>
                  <a:tcPr marL="0" marR="0" marT="0" marB="0" anchor="b"/>
                </a:tc>
                <a:tc>
                  <a:txBody>
                    <a:bodyPr/>
                    <a:lstStyle/>
                    <a:p>
                      <a:pPr algn="l" fontAlgn="b"/>
                      <a:r>
                        <a:rPr lang="en-US" sz="2100" i="1" u="none" strike="noStrike">
                          <a:effectLst/>
                        </a:rPr>
                        <a:t>B</a:t>
                      </a:r>
                      <a:r>
                        <a:rPr lang="en-US" sz="2100" u="none" strike="noStrike" baseline="-25000">
                          <a:effectLst/>
                        </a:rPr>
                        <a:t>1965</a:t>
                      </a:r>
                      <a:r>
                        <a:rPr lang="en-US" sz="2100" u="none" strike="noStrike">
                          <a:effectLst/>
                        </a:rPr>
                        <a:t> free</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5</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-23.78</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-31.88</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  0.00</a:t>
                      </a:r>
                      <a:endParaRPr lang="en-US" sz="2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426720">
                <a:tc>
                  <a:txBody>
                    <a:bodyPr/>
                    <a:lstStyle/>
                    <a:p>
                      <a:pPr algn="l" fontAlgn="b"/>
                      <a:r>
                        <a:rPr lang="en-US" sz="2100" u="none" strike="noStrike">
                          <a:effectLst/>
                        </a:rPr>
                        <a:t>Logistic</a:t>
                      </a:r>
                      <a:endParaRPr lang="en-US" sz="2100" b="0" i="0" u="none" strike="noStrike">
                        <a:solidFill>
                          <a:srgbClr val="000000"/>
                        </a:solidFill>
                        <a:effectLst/>
                        <a:latin typeface="Calibri"/>
                      </a:endParaRPr>
                    </a:p>
                  </a:txBody>
                  <a:tcPr marL="0" marR="0" marT="0" marB="0" anchor="b"/>
                </a:tc>
                <a:tc>
                  <a:txBody>
                    <a:bodyPr/>
                    <a:lstStyle/>
                    <a:p>
                      <a:pPr algn="l" fontAlgn="b"/>
                      <a:r>
                        <a:rPr lang="en-US" sz="2100" i="1" u="none" strike="noStrike">
                          <a:effectLst/>
                        </a:rPr>
                        <a:t>B</a:t>
                      </a:r>
                      <a:r>
                        <a:rPr lang="en-US" sz="2100" u="none" strike="noStrike" baseline="-25000">
                          <a:effectLst/>
                        </a:rPr>
                        <a:t>1965 </a:t>
                      </a:r>
                      <a:r>
                        <a:rPr lang="en-US" sz="2100" u="none" strike="noStrike">
                          <a:effectLst/>
                        </a:rPr>
                        <a:t>= </a:t>
                      </a:r>
                      <a:r>
                        <a:rPr lang="en-US" sz="2100" i="1" u="none" strike="noStrike">
                          <a:effectLst/>
                        </a:rPr>
                        <a:t>K</a:t>
                      </a:r>
                      <a:endParaRPr lang="en-US" sz="2100" b="0" i="1"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4</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-15.56</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-18.57</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13.30</a:t>
                      </a:r>
                      <a:endParaRPr lang="en-US" sz="2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426720">
                <a:tc>
                  <a:txBody>
                    <a:bodyPr/>
                    <a:lstStyle/>
                    <a:p>
                      <a:pPr algn="l" fontAlgn="b"/>
                      <a:r>
                        <a:rPr lang="en-US" sz="2100" u="none" strike="noStrike">
                          <a:effectLst/>
                        </a:rPr>
                        <a:t>LSRG</a:t>
                      </a:r>
                      <a:endParaRPr lang="en-US" sz="2100" b="0" i="0" u="none" strike="noStrike">
                        <a:solidFill>
                          <a:srgbClr val="000000"/>
                        </a:solidFill>
                        <a:effectLst/>
                        <a:latin typeface="Calibri"/>
                      </a:endParaRPr>
                    </a:p>
                  </a:txBody>
                  <a:tcPr marL="0" marR="0" marT="0" marB="0" anchor="b"/>
                </a:tc>
                <a:tc>
                  <a:txBody>
                    <a:bodyPr/>
                    <a:lstStyle/>
                    <a:p>
                      <a:pPr algn="l" fontAlgn="b"/>
                      <a:r>
                        <a:rPr lang="en-US" sz="2100" i="1" u="none" strike="noStrike">
                          <a:effectLst/>
                        </a:rPr>
                        <a:t>B</a:t>
                      </a:r>
                      <a:r>
                        <a:rPr lang="en-US" sz="2100" u="none" strike="noStrike" baseline="-25000">
                          <a:effectLst/>
                        </a:rPr>
                        <a:t>1965</a:t>
                      </a:r>
                      <a:r>
                        <a:rPr lang="en-US" sz="2100" u="none" strike="noStrike">
                          <a:effectLst/>
                        </a:rPr>
                        <a:t> free</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6</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-17.76</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-16.70</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15.17</a:t>
                      </a:r>
                      <a:endParaRPr lang="en-US" sz="2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r h="426720">
                <a:tc>
                  <a:txBody>
                    <a:bodyPr/>
                    <a:lstStyle/>
                    <a:p>
                      <a:pPr algn="l" fontAlgn="b"/>
                      <a:r>
                        <a:rPr lang="en-US" sz="2100" u="none" strike="noStrike">
                          <a:effectLst/>
                        </a:rPr>
                        <a:t>LSRG</a:t>
                      </a:r>
                      <a:endParaRPr lang="en-US" sz="2100" b="0" i="0" u="none" strike="noStrike">
                        <a:solidFill>
                          <a:srgbClr val="000000"/>
                        </a:solidFill>
                        <a:effectLst/>
                        <a:latin typeface="Calibri"/>
                      </a:endParaRPr>
                    </a:p>
                  </a:txBody>
                  <a:tcPr marL="0" marR="0" marT="0" marB="0" anchor="b"/>
                </a:tc>
                <a:tc>
                  <a:txBody>
                    <a:bodyPr/>
                    <a:lstStyle/>
                    <a:p>
                      <a:pPr algn="l" fontAlgn="b"/>
                      <a:r>
                        <a:rPr lang="en-US" sz="2100" i="1" u="none" strike="noStrike">
                          <a:effectLst/>
                        </a:rPr>
                        <a:t>B</a:t>
                      </a:r>
                      <a:r>
                        <a:rPr lang="en-US" sz="2100" u="none" strike="noStrike" baseline="-25000">
                          <a:effectLst/>
                        </a:rPr>
                        <a:t>1965 </a:t>
                      </a:r>
                      <a:r>
                        <a:rPr lang="en-US" sz="2100" u="none" strike="noStrike">
                          <a:effectLst/>
                        </a:rPr>
                        <a:t>= </a:t>
                      </a:r>
                      <a:r>
                        <a:rPr lang="en-US" sz="2100" i="1" u="none" strike="noStrike">
                          <a:effectLst/>
                        </a:rPr>
                        <a:t>K</a:t>
                      </a:r>
                      <a:endParaRPr lang="en-US" sz="2100" b="0" i="1"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5</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-16.88</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-18.09</a:t>
                      </a:r>
                      <a:endParaRPr lang="en-US" sz="2100" b="0" i="0" u="none" strike="noStrike">
                        <a:solidFill>
                          <a:srgbClr val="000000"/>
                        </a:solidFill>
                        <a:effectLst/>
                        <a:latin typeface="Calibri"/>
                      </a:endParaRPr>
                    </a:p>
                  </a:txBody>
                  <a:tcPr marL="0" marR="0" marT="0" marB="0" anchor="b"/>
                </a:tc>
                <a:tc>
                  <a:txBody>
                    <a:bodyPr/>
                    <a:lstStyle/>
                    <a:p>
                      <a:pPr algn="ctr" fontAlgn="b"/>
                      <a:r>
                        <a:rPr lang="en-US" sz="2100" u="none" strike="noStrike">
                          <a:effectLst/>
                        </a:rPr>
                        <a:t>13.79</a:t>
                      </a:r>
                      <a:endParaRPr lang="en-US" sz="2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flipV="1">
            <a:off x="4572000" y="3569634"/>
            <a:ext cx="304800" cy="2096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8320" y="3663243"/>
            <a:ext cx="3901517" cy="461665"/>
          </a:xfrm>
          <a:prstGeom prst="rect">
            <a:avLst/>
          </a:prstGeom>
          <a:noFill/>
        </p:spPr>
        <p:txBody>
          <a:bodyPr wrap="none" rtlCol="0">
            <a:spAutoFit/>
          </a:bodyPr>
          <a:lstStyle/>
          <a:p>
            <a:r>
              <a:rPr lang="en-US" sz="2400">
                <a:solidFill>
                  <a:srgbClr val="C00000"/>
                </a:solidFill>
              </a:rPr>
              <a:t>Number of model parameters</a:t>
            </a:r>
          </a:p>
        </p:txBody>
      </p:sp>
      <p:cxnSp>
        <p:nvCxnSpPr>
          <p:cNvPr id="9" name="Straight Arrow Connector 8"/>
          <p:cNvCxnSpPr/>
          <p:nvPr/>
        </p:nvCxnSpPr>
        <p:spPr>
          <a:xfrm flipH="1" flipV="1">
            <a:off x="5715000" y="3532420"/>
            <a:ext cx="495300" cy="2468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99543" y="3661123"/>
            <a:ext cx="3006016" cy="461665"/>
          </a:xfrm>
          <a:prstGeom prst="rect">
            <a:avLst/>
          </a:prstGeom>
          <a:noFill/>
        </p:spPr>
        <p:txBody>
          <a:bodyPr wrap="none" rtlCol="0">
            <a:spAutoFit/>
          </a:bodyPr>
          <a:lstStyle/>
          <a:p>
            <a:r>
              <a:rPr lang="en-US" sz="2400">
                <a:solidFill>
                  <a:srgbClr val="C00000"/>
                </a:solidFill>
              </a:rPr>
              <a:t>Number of data points</a:t>
            </a:r>
          </a:p>
        </p:txBody>
      </p:sp>
      <p:sp>
        <p:nvSpPr>
          <p:cNvPr id="11" name="Content Placeholder 2"/>
          <p:cNvSpPr txBox="1">
            <a:spLocks/>
          </p:cNvSpPr>
          <p:nvPr/>
        </p:nvSpPr>
        <p:spPr>
          <a:xfrm>
            <a:off x="295275" y="1176478"/>
            <a:ext cx="8710283" cy="99681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err="1"/>
              <a:t>AICc</a:t>
            </a:r>
            <a:r>
              <a:rPr lang="en-US" sz="2800"/>
              <a:t> tends to prefer more complex models that </a:t>
            </a:r>
            <a:r>
              <a:rPr lang="en-US" sz="2800" err="1"/>
              <a:t>overfit</a:t>
            </a:r>
            <a:r>
              <a:rPr lang="en-US" sz="2800"/>
              <a:t> the data. An alternative is BIC. </a:t>
            </a:r>
          </a:p>
        </p:txBody>
      </p:sp>
      <p:sp>
        <p:nvSpPr>
          <p:cNvPr id="12" name="Title 1">
            <a:extLst>
              <a:ext uri="{FF2B5EF4-FFF2-40B4-BE49-F238E27FC236}">
                <a16:creationId xmlns:a16="http://schemas.microsoft.com/office/drawing/2014/main" id="{E359CA1C-75DE-9442-29D6-DE6992EBA0BD}"/>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13" name="Picture 12">
            <a:extLst>
              <a:ext uri="{FF2B5EF4-FFF2-40B4-BE49-F238E27FC236}">
                <a16:creationId xmlns:a16="http://schemas.microsoft.com/office/drawing/2014/main" id="{16FAB2D9-1047-DC2D-17C8-A3B4C83A99E9}"/>
              </a:ext>
            </a:extLst>
          </p:cNvPr>
          <p:cNvPicPr>
            <a:picLocks noChangeAspect="1"/>
          </p:cNvPicPr>
          <p:nvPr/>
        </p:nvPicPr>
        <p:blipFill>
          <a:blip r:embed="rId5"/>
          <a:stretch>
            <a:fillRect/>
          </a:stretch>
        </p:blipFill>
        <p:spPr>
          <a:xfrm>
            <a:off x="-19722" y="0"/>
            <a:ext cx="1384300" cy="812800"/>
          </a:xfrm>
          <a:prstGeom prst="rect">
            <a:avLst/>
          </a:prstGeom>
        </p:spPr>
      </p:pic>
      <p:sp>
        <p:nvSpPr>
          <p:cNvPr id="4" name="Date Placeholder 3">
            <a:extLst>
              <a:ext uri="{FF2B5EF4-FFF2-40B4-BE49-F238E27FC236}">
                <a16:creationId xmlns:a16="http://schemas.microsoft.com/office/drawing/2014/main" id="{4ADC2A9A-6786-5C6D-0F99-B1EA7DC02D6A}"/>
              </a:ext>
            </a:extLst>
          </p:cNvPr>
          <p:cNvSpPr>
            <a:spLocks noGrp="1"/>
          </p:cNvSpPr>
          <p:nvPr>
            <p:ph type="dt" sz="half" idx="10"/>
          </p:nvPr>
        </p:nvSpPr>
        <p:spPr/>
        <p:txBody>
          <a:bodyPr/>
          <a:lstStyle/>
          <a:p>
            <a:fld id="{E97840C9-BA66-41C2-A99E-04A6A89CCE70}" type="datetime1">
              <a:rPr lang="en-US" smtClean="0"/>
              <a:t>9/18/2024</a:t>
            </a:fld>
            <a:endParaRPr lang="en-US"/>
          </a:p>
        </p:txBody>
      </p:sp>
      <p:sp>
        <p:nvSpPr>
          <p:cNvPr id="5" name="Footer Placeholder 4">
            <a:extLst>
              <a:ext uri="{FF2B5EF4-FFF2-40B4-BE49-F238E27FC236}">
                <a16:creationId xmlns:a16="http://schemas.microsoft.com/office/drawing/2014/main" id="{F90FD75B-724C-1F71-5C21-03DD16A24D34}"/>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F74FA90C-0416-4ED5-EE2C-A3BAE6B173A3}"/>
              </a:ext>
            </a:extLst>
          </p:cNvPr>
          <p:cNvSpPr>
            <a:spLocks noGrp="1"/>
          </p:cNvSpPr>
          <p:nvPr>
            <p:ph type="sldNum" sz="quarter" idx="12"/>
          </p:nvPr>
        </p:nvSpPr>
        <p:spPr/>
        <p:txBody>
          <a:bodyPr/>
          <a:lstStyle/>
          <a:p>
            <a:fld id="{B6F15528-21DE-4FAA-801E-634DDDAF4B2B}" type="slidenum">
              <a:rPr lang="en-US" smtClean="0"/>
              <a:pPr/>
              <a:t>124</a:t>
            </a:fld>
            <a:endParaRPr lang="en-US"/>
          </a:p>
        </p:txBody>
      </p:sp>
      <p:pic>
        <p:nvPicPr>
          <p:cNvPr id="14" name="Picture 13" descr="A screenshot of a computer&#10;&#10;Description automatically generated">
            <a:extLst>
              <a:ext uri="{FF2B5EF4-FFF2-40B4-BE49-F238E27FC236}">
                <a16:creationId xmlns:a16="http://schemas.microsoft.com/office/drawing/2014/main" id="{3F418ED8-D877-9729-E124-CD2CAE402E42}"/>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31953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457200" y="443969"/>
            <a:ext cx="8229600" cy="1143000"/>
          </a:xfrm>
        </p:spPr>
        <p:txBody>
          <a:bodyPr/>
          <a:lstStyle/>
          <a:p>
            <a:pPr eaLnBrk="1" hangingPunct="1"/>
            <a:r>
              <a:rPr lang="en-US"/>
              <a:t>Choosing a Criterion</a:t>
            </a:r>
          </a:p>
        </p:txBody>
      </p:sp>
      <p:sp>
        <p:nvSpPr>
          <p:cNvPr id="152579" name="Rectangle 3"/>
          <p:cNvSpPr>
            <a:spLocks noGrp="1" noChangeArrowheads="1"/>
          </p:cNvSpPr>
          <p:nvPr>
            <p:ph type="body" idx="1"/>
          </p:nvPr>
        </p:nvSpPr>
        <p:spPr>
          <a:xfrm>
            <a:off x="1066800" y="1845731"/>
            <a:ext cx="7543800" cy="685800"/>
          </a:xfrm>
        </p:spPr>
        <p:txBody>
          <a:bodyPr/>
          <a:lstStyle/>
          <a:p>
            <a:pPr marL="0" indent="0" eaLnBrk="1" hangingPunct="1">
              <a:buNone/>
            </a:pPr>
            <a:r>
              <a:rPr lang="en-US" b="1"/>
              <a:t>Options</a:t>
            </a:r>
            <a:r>
              <a:rPr lang="en-US"/>
              <a:t>: R</a:t>
            </a:r>
            <a:r>
              <a:rPr lang="en-US" baseline="30000"/>
              <a:t>2</a:t>
            </a:r>
            <a:r>
              <a:rPr lang="en-US"/>
              <a:t>, LRT, other approaches</a:t>
            </a:r>
          </a:p>
        </p:txBody>
      </p:sp>
      <p:sp>
        <p:nvSpPr>
          <p:cNvPr id="152581" name="Text Box 5"/>
          <p:cNvSpPr txBox="1">
            <a:spLocks noChangeArrowheads="1"/>
          </p:cNvSpPr>
          <p:nvPr/>
        </p:nvSpPr>
        <p:spPr bwMode="auto">
          <a:xfrm>
            <a:off x="990600" y="3674531"/>
            <a:ext cx="624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a:latin typeface="Tahoma" charset="0"/>
              <a:ea typeface="ＭＳ Ｐゴシック" charset="0"/>
            </a:endParaRPr>
          </a:p>
        </p:txBody>
      </p:sp>
      <p:sp>
        <p:nvSpPr>
          <p:cNvPr id="152582" name="Rectangle 6"/>
          <p:cNvSpPr>
            <a:spLocks noChangeArrowheads="1"/>
          </p:cNvSpPr>
          <p:nvPr/>
        </p:nvSpPr>
        <p:spPr bwMode="auto">
          <a:xfrm>
            <a:off x="1058863" y="2760131"/>
            <a:ext cx="784860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Clr>
                <a:schemeClr val="hlink"/>
              </a:buClr>
              <a:buSzPct val="140000"/>
            </a:pPr>
            <a:r>
              <a:rPr lang="en-US" sz="3200" b="1"/>
              <a:t>Criteria</a:t>
            </a:r>
            <a:r>
              <a:rPr lang="en-US" sz="3200"/>
              <a:t>: AIC, </a:t>
            </a:r>
            <a:r>
              <a:rPr lang="en-US" sz="3200" err="1"/>
              <a:t>AICc</a:t>
            </a:r>
            <a:r>
              <a:rPr lang="en-US" sz="3200"/>
              <a:t>, BIC, CAIC, </a:t>
            </a:r>
          </a:p>
          <a:p>
            <a:r>
              <a:rPr lang="en-US" sz="3200"/>
              <a:t>CIC, DIC, EIC, FIC, GIC, HIC,</a:t>
            </a:r>
          </a:p>
          <a:p>
            <a:r>
              <a:rPr lang="en-US" sz="3200"/>
              <a:t>ICOMP, JIC, KIC, NIC, OIC,</a:t>
            </a:r>
          </a:p>
          <a:p>
            <a:r>
              <a:rPr lang="en-US" sz="3200"/>
              <a:t>PIC, QIC, QAIC, RIC, SIC, </a:t>
            </a:r>
          </a:p>
          <a:p>
            <a:r>
              <a:rPr lang="en-US" sz="3200"/>
              <a:t>TIC, TAIC, WIC, YIC, ZIC,</a:t>
            </a:r>
          </a:p>
          <a:p>
            <a:r>
              <a:rPr lang="en-US" sz="3200"/>
              <a:t>Bayes factor, Bayesian p-</a:t>
            </a:r>
            <a:r>
              <a:rPr lang="en-US" sz="3200" err="1"/>
              <a:t>vals</a:t>
            </a:r>
            <a:r>
              <a:rPr lang="en-US" sz="3200"/>
              <a:t>,</a:t>
            </a:r>
          </a:p>
          <a:p>
            <a:r>
              <a:rPr lang="en-US" sz="3200"/>
              <a:t>Cross-validation</a:t>
            </a:r>
          </a:p>
        </p:txBody>
      </p:sp>
      <p:sp>
        <p:nvSpPr>
          <p:cNvPr id="2" name="Date Placeholder 1">
            <a:extLst>
              <a:ext uri="{FF2B5EF4-FFF2-40B4-BE49-F238E27FC236}">
                <a16:creationId xmlns:a16="http://schemas.microsoft.com/office/drawing/2014/main" id="{0D31BD2D-A42F-3073-1556-852825995043}"/>
              </a:ext>
            </a:extLst>
          </p:cNvPr>
          <p:cNvSpPr>
            <a:spLocks noGrp="1"/>
          </p:cNvSpPr>
          <p:nvPr>
            <p:ph type="dt" sz="half" idx="10"/>
          </p:nvPr>
        </p:nvSpPr>
        <p:spPr/>
        <p:txBody>
          <a:bodyPr/>
          <a:lstStyle/>
          <a:p>
            <a:fld id="{5790EE2D-3C1B-4490-9918-65CDE93A0826}" type="datetime1">
              <a:rPr lang="en-US" smtClean="0"/>
              <a:t>9/18/2024</a:t>
            </a:fld>
            <a:endParaRPr lang="en-US"/>
          </a:p>
        </p:txBody>
      </p:sp>
      <p:sp>
        <p:nvSpPr>
          <p:cNvPr id="3" name="Footer Placeholder 2">
            <a:extLst>
              <a:ext uri="{FF2B5EF4-FFF2-40B4-BE49-F238E27FC236}">
                <a16:creationId xmlns:a16="http://schemas.microsoft.com/office/drawing/2014/main" id="{D083BCE1-3DB8-1F9E-DD3C-32111E89FBD7}"/>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DE720ABE-92D8-A472-D3D4-8F2EDEB7058A}"/>
              </a:ext>
            </a:extLst>
          </p:cNvPr>
          <p:cNvSpPr>
            <a:spLocks noGrp="1"/>
          </p:cNvSpPr>
          <p:nvPr>
            <p:ph type="sldNum" sz="quarter" idx="12"/>
          </p:nvPr>
        </p:nvSpPr>
        <p:spPr/>
        <p:txBody>
          <a:bodyPr/>
          <a:lstStyle/>
          <a:p>
            <a:fld id="{B6F15528-21DE-4FAA-801E-634DDDAF4B2B}" type="slidenum">
              <a:rPr lang="en-US" smtClean="0"/>
              <a:pPr/>
              <a:t>125</a:t>
            </a:fld>
            <a:endParaRPr lang="en-US"/>
          </a:p>
        </p:txBody>
      </p:sp>
      <p:pic>
        <p:nvPicPr>
          <p:cNvPr id="5" name="Picture 4" descr="A screenshot of a computer&#10;&#10;Description automatically generated">
            <a:extLst>
              <a:ext uri="{FF2B5EF4-FFF2-40B4-BE49-F238E27FC236}">
                <a16:creationId xmlns:a16="http://schemas.microsoft.com/office/drawing/2014/main" id="{4D86ECDF-F251-9DBA-4BAE-D4802D66785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6EB1769-9100-2940-7CA0-8EE6B1B88DA7}"/>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ustDataLst>
      <p:tags r:id="rId1"/>
    </p:custDataLst>
    <p:extLst>
      <p:ext uri="{BB962C8B-B14F-4D97-AF65-F5344CB8AC3E}">
        <p14:creationId xmlns:p14="http://schemas.microsoft.com/office/powerpoint/2010/main" val="3463938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a:extLst>
              <a:ext uri="{FF2B5EF4-FFF2-40B4-BE49-F238E27FC236}">
                <a16:creationId xmlns:a16="http://schemas.microsoft.com/office/drawing/2014/main" id="{376AB901-3CFD-4BF6-B62C-5508843ABC1B}"/>
              </a:ext>
            </a:extLst>
          </p:cNvPr>
          <p:cNvSpPr>
            <a:spLocks noGrp="1" noChangeArrowheads="1"/>
          </p:cNvSpPr>
          <p:nvPr>
            <p:ph type="title"/>
          </p:nvPr>
        </p:nvSpPr>
        <p:spPr>
          <a:xfrm>
            <a:off x="457200" y="541863"/>
            <a:ext cx="8229600" cy="838200"/>
          </a:xfrm>
        </p:spPr>
        <p:txBody>
          <a:bodyPr rtlCol="0">
            <a:normAutofit/>
          </a:bodyPr>
          <a:lstStyle/>
          <a:p>
            <a:pPr eaLnBrk="1" fontAlgn="auto" hangingPunct="1">
              <a:spcAft>
                <a:spcPts val="0"/>
              </a:spcAft>
              <a:defRPr/>
            </a:pPr>
            <a:r>
              <a:rPr lang="en-US" sz="3600" b="1"/>
              <a:t>Aspects of Multiple Regression Modeling</a:t>
            </a:r>
          </a:p>
        </p:txBody>
      </p:sp>
      <p:sp>
        <p:nvSpPr>
          <p:cNvPr id="97283" name="Text Box 4">
            <a:extLst>
              <a:ext uri="{FF2B5EF4-FFF2-40B4-BE49-F238E27FC236}">
                <a16:creationId xmlns:a16="http://schemas.microsoft.com/office/drawing/2014/main" id="{D8067863-A448-559C-D810-B4D2FB29C83A}"/>
              </a:ext>
            </a:extLst>
          </p:cNvPr>
          <p:cNvSpPr txBox="1">
            <a:spLocks noChangeArrowheads="1"/>
          </p:cNvSpPr>
          <p:nvPr/>
        </p:nvSpPr>
        <p:spPr bwMode="auto">
          <a:xfrm>
            <a:off x="609599" y="1371600"/>
            <a:ext cx="381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Times New Roman" panose="02020603050405020304" pitchFamily="18" charset="0"/>
              </a:rPr>
              <a:t>Multicollinearity</a:t>
            </a:r>
          </a:p>
        </p:txBody>
      </p:sp>
      <p:sp>
        <p:nvSpPr>
          <p:cNvPr id="97284" name="Text Box 6">
            <a:extLst>
              <a:ext uri="{FF2B5EF4-FFF2-40B4-BE49-F238E27FC236}">
                <a16:creationId xmlns:a16="http://schemas.microsoft.com/office/drawing/2014/main" id="{717D8D2A-6101-739E-1DDA-AB1961F9515C}"/>
              </a:ext>
            </a:extLst>
          </p:cNvPr>
          <p:cNvSpPr txBox="1">
            <a:spLocks noChangeArrowheads="1"/>
          </p:cNvSpPr>
          <p:nvPr/>
        </p:nvSpPr>
        <p:spPr bwMode="auto">
          <a:xfrm>
            <a:off x="228600" y="2362200"/>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9900"/>
                </a:solidFill>
                <a:latin typeface="Times New Roman" panose="02020603050405020304" pitchFamily="18" charset="0"/>
              </a:rPr>
              <a:t>Variance Inflation Factor (VIF)</a:t>
            </a:r>
          </a:p>
        </p:txBody>
      </p:sp>
      <p:sp>
        <p:nvSpPr>
          <p:cNvPr id="7" name="Slide Number Placeholder 6">
            <a:extLst>
              <a:ext uri="{FF2B5EF4-FFF2-40B4-BE49-F238E27FC236}">
                <a16:creationId xmlns:a16="http://schemas.microsoft.com/office/drawing/2014/main" id="{6ABA7A79-788D-13DE-54DB-DD70988D23E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CCD6BE-7053-4371-BB09-9B25FAB22762}" type="slidenum">
              <a:rPr lang="en-US" altLang="en-US">
                <a:solidFill>
                  <a:srgbClr val="898989"/>
                </a:solidFill>
                <a:latin typeface="Calibri" panose="020F0502020204030204" pitchFamily="34" charset="0"/>
              </a:rPr>
              <a:pPr eaLnBrk="1" hangingPunct="1"/>
              <a:t>126</a:t>
            </a:fld>
            <a:endParaRPr lang="en-US" altLang="en-US">
              <a:solidFill>
                <a:srgbClr val="898989"/>
              </a:solidFill>
              <a:latin typeface="Calibri" panose="020F0502020204030204" pitchFamily="34" charset="0"/>
            </a:endParaRPr>
          </a:p>
        </p:txBody>
      </p:sp>
      <p:pic>
        <p:nvPicPr>
          <p:cNvPr id="97286" name="Picture 7">
            <a:extLst>
              <a:ext uri="{FF2B5EF4-FFF2-40B4-BE49-F238E27FC236}">
                <a16:creationId xmlns:a16="http://schemas.microsoft.com/office/drawing/2014/main" id="{AD4110E7-56EA-3E3D-3D3E-122D41805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76600"/>
            <a:ext cx="82391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D945C4D4-89BB-48B7-1181-9761AC78128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Multi-collinearity </a:t>
            </a:r>
          </a:p>
        </p:txBody>
      </p:sp>
      <p:sp>
        <p:nvSpPr>
          <p:cNvPr id="2" name="Date Placeholder 1">
            <a:extLst>
              <a:ext uri="{FF2B5EF4-FFF2-40B4-BE49-F238E27FC236}">
                <a16:creationId xmlns:a16="http://schemas.microsoft.com/office/drawing/2014/main" id="{87580D49-8ECC-AD52-8ADC-EAEBBE7CA000}"/>
              </a:ext>
            </a:extLst>
          </p:cNvPr>
          <p:cNvSpPr>
            <a:spLocks noGrp="1"/>
          </p:cNvSpPr>
          <p:nvPr>
            <p:ph type="dt" sz="half" idx="10"/>
          </p:nvPr>
        </p:nvSpPr>
        <p:spPr/>
        <p:txBody>
          <a:bodyPr/>
          <a:lstStyle/>
          <a:p>
            <a:fld id="{6315752E-9640-4B74-ACB9-EC1347689FA9}" type="datetime1">
              <a:rPr lang="en-US" smtClean="0"/>
              <a:t>9/18/2024</a:t>
            </a:fld>
            <a:endParaRPr lang="en-US"/>
          </a:p>
        </p:txBody>
      </p:sp>
      <p:sp>
        <p:nvSpPr>
          <p:cNvPr id="3" name="Footer Placeholder 2">
            <a:extLst>
              <a:ext uri="{FF2B5EF4-FFF2-40B4-BE49-F238E27FC236}">
                <a16:creationId xmlns:a16="http://schemas.microsoft.com/office/drawing/2014/main" id="{BA27EFC8-004E-1413-3A79-F58C57C7E4DD}"/>
              </a:ext>
            </a:extLst>
          </p:cNvPr>
          <p:cNvSpPr>
            <a:spLocks noGrp="1"/>
          </p:cNvSpPr>
          <p:nvPr>
            <p:ph type="ftr" sz="quarter" idx="11"/>
          </p:nvPr>
        </p:nvSpPr>
        <p:spPr/>
        <p:txBody>
          <a:bodyPr/>
          <a:lstStyle/>
          <a:p>
            <a:r>
              <a:rPr lang="de-DE"/>
              <a:t>SOVERS SINGH BISHT</a:t>
            </a:r>
            <a:endParaRPr lang="en-US"/>
          </a:p>
        </p:txBody>
      </p:sp>
      <p:pic>
        <p:nvPicPr>
          <p:cNvPr id="4" name="Picture 3" descr="A screenshot of a computer&#10;&#10;Description automatically generated">
            <a:extLst>
              <a:ext uri="{FF2B5EF4-FFF2-40B4-BE49-F238E27FC236}">
                <a16:creationId xmlns:a16="http://schemas.microsoft.com/office/drawing/2014/main" id="{DF2DF852-7654-1714-877D-A5925FF47CE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a:extLst>
              <a:ext uri="{FF2B5EF4-FFF2-40B4-BE49-F238E27FC236}">
                <a16:creationId xmlns:a16="http://schemas.microsoft.com/office/drawing/2014/main" id="{8ACBCD33-95F2-019F-A0C8-18AA072038E6}"/>
              </a:ext>
            </a:extLst>
          </p:cNvPr>
          <p:cNvSpPr>
            <a:spLocks noGrp="1" noChangeArrowheads="1"/>
          </p:cNvSpPr>
          <p:nvPr>
            <p:ph type="title"/>
          </p:nvPr>
        </p:nvSpPr>
        <p:spPr>
          <a:xfrm>
            <a:off x="457200" y="626529"/>
            <a:ext cx="8229600" cy="838200"/>
          </a:xfrm>
        </p:spPr>
        <p:txBody>
          <a:bodyPr rtlCol="0">
            <a:normAutofit/>
          </a:bodyPr>
          <a:lstStyle/>
          <a:p>
            <a:pPr eaLnBrk="1" fontAlgn="auto" hangingPunct="1">
              <a:spcAft>
                <a:spcPts val="0"/>
              </a:spcAft>
              <a:defRPr/>
            </a:pPr>
            <a:r>
              <a:rPr lang="en-US" sz="3600" b="1"/>
              <a:t>Aspects of Multiple Regression Modeling</a:t>
            </a:r>
          </a:p>
        </p:txBody>
      </p:sp>
      <p:sp>
        <p:nvSpPr>
          <p:cNvPr id="98307" name="Text Box 4">
            <a:extLst>
              <a:ext uri="{FF2B5EF4-FFF2-40B4-BE49-F238E27FC236}">
                <a16:creationId xmlns:a16="http://schemas.microsoft.com/office/drawing/2014/main" id="{7A7E0462-6FEC-0DA0-A084-00724D7221DC}"/>
              </a:ext>
            </a:extLst>
          </p:cNvPr>
          <p:cNvSpPr txBox="1">
            <a:spLocks noChangeArrowheads="1"/>
          </p:cNvSpPr>
          <p:nvPr/>
        </p:nvSpPr>
        <p:spPr bwMode="auto">
          <a:xfrm>
            <a:off x="643467" y="1371600"/>
            <a:ext cx="381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Times New Roman" panose="02020603050405020304" pitchFamily="18" charset="0"/>
              </a:rPr>
              <a:t>Multicollinearity</a:t>
            </a:r>
          </a:p>
        </p:txBody>
      </p:sp>
      <p:sp>
        <p:nvSpPr>
          <p:cNvPr id="98308" name="Text Box 5">
            <a:extLst>
              <a:ext uri="{FF2B5EF4-FFF2-40B4-BE49-F238E27FC236}">
                <a16:creationId xmlns:a16="http://schemas.microsoft.com/office/drawing/2014/main" id="{CECA5CF0-A6E0-D376-56E6-E0039A5EA48F}"/>
              </a:ext>
            </a:extLst>
          </p:cNvPr>
          <p:cNvSpPr txBox="1">
            <a:spLocks noChangeArrowheads="1"/>
          </p:cNvSpPr>
          <p:nvPr/>
        </p:nvSpPr>
        <p:spPr bwMode="auto">
          <a:xfrm>
            <a:off x="0" y="20574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imes New Roman" panose="02020603050405020304" pitchFamily="18" charset="0"/>
              </a:rPr>
              <a:t>The presence of multicollinearity can be detected in several ways.  Two of the more easily understood of these are:</a:t>
            </a:r>
          </a:p>
        </p:txBody>
      </p:sp>
      <p:pic>
        <p:nvPicPr>
          <p:cNvPr id="98309" name="Picture 7">
            <a:extLst>
              <a:ext uri="{FF2B5EF4-FFF2-40B4-BE49-F238E27FC236}">
                <a16:creationId xmlns:a16="http://schemas.microsoft.com/office/drawing/2014/main" id="{A8036182-3725-37F4-C88D-3B1589850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2420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8AC54143-DF3B-2E08-90F4-0F65C996C8A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60983F-68DF-4C81-91CC-62A2439F8041}" type="slidenum">
              <a:rPr lang="en-US" altLang="en-US">
                <a:solidFill>
                  <a:srgbClr val="898989"/>
                </a:solidFill>
                <a:latin typeface="Calibri" panose="020F0502020204030204" pitchFamily="34" charset="0"/>
              </a:rPr>
              <a:pPr eaLnBrk="1" hangingPunct="1"/>
              <a:t>127</a:t>
            </a:fld>
            <a:endParaRPr lang="en-US" altLang="en-US">
              <a:solidFill>
                <a:srgbClr val="898989"/>
              </a:solidFill>
              <a:latin typeface="Calibri" panose="020F0502020204030204" pitchFamily="34" charset="0"/>
            </a:endParaRPr>
          </a:p>
        </p:txBody>
      </p:sp>
      <p:sp>
        <p:nvSpPr>
          <p:cNvPr id="2" name="Date Placeholder 1">
            <a:extLst>
              <a:ext uri="{FF2B5EF4-FFF2-40B4-BE49-F238E27FC236}">
                <a16:creationId xmlns:a16="http://schemas.microsoft.com/office/drawing/2014/main" id="{B5467825-E594-A4EB-B0EF-F1F4BABC4116}"/>
              </a:ext>
            </a:extLst>
          </p:cNvPr>
          <p:cNvSpPr>
            <a:spLocks noGrp="1"/>
          </p:cNvSpPr>
          <p:nvPr>
            <p:ph type="dt" sz="half" idx="10"/>
          </p:nvPr>
        </p:nvSpPr>
        <p:spPr/>
        <p:txBody>
          <a:bodyPr/>
          <a:lstStyle/>
          <a:p>
            <a:fld id="{9E547821-3155-4022-BBA0-1F75DE9A87E6}" type="datetime1">
              <a:rPr lang="en-US" smtClean="0"/>
              <a:t>9/18/2024</a:t>
            </a:fld>
            <a:endParaRPr lang="en-US"/>
          </a:p>
        </p:txBody>
      </p:sp>
      <p:sp>
        <p:nvSpPr>
          <p:cNvPr id="3" name="Footer Placeholder 2">
            <a:extLst>
              <a:ext uri="{FF2B5EF4-FFF2-40B4-BE49-F238E27FC236}">
                <a16:creationId xmlns:a16="http://schemas.microsoft.com/office/drawing/2014/main" id="{CD7936D5-B0F2-69E8-8895-2C9E51F5D530}"/>
              </a:ext>
            </a:extLst>
          </p:cNvPr>
          <p:cNvSpPr>
            <a:spLocks noGrp="1"/>
          </p:cNvSpPr>
          <p:nvPr>
            <p:ph type="ftr" sz="quarter" idx="11"/>
          </p:nvPr>
        </p:nvSpPr>
        <p:spPr/>
        <p:txBody>
          <a:bodyPr/>
          <a:lstStyle/>
          <a:p>
            <a:r>
              <a:rPr lang="de-DE"/>
              <a:t>SOVERS SINGH BISHT</a:t>
            </a:r>
            <a:endParaRPr lang="en-US"/>
          </a:p>
        </p:txBody>
      </p:sp>
      <p:pic>
        <p:nvPicPr>
          <p:cNvPr id="4" name="Picture 3" descr="A screenshot of a computer&#10;&#10;Description automatically generated">
            <a:extLst>
              <a:ext uri="{FF2B5EF4-FFF2-40B4-BE49-F238E27FC236}">
                <a16:creationId xmlns:a16="http://schemas.microsoft.com/office/drawing/2014/main" id="{427460D1-2CBF-DB0F-5CAA-069A749E4EE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A99B923E-F306-5478-B9D0-E526089D252F}"/>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a:t>
            </a:r>
            <a:r>
              <a:rPr lang="en-US" sz="2000"/>
              <a:t>homoscedasticity which means “having the same scatter.” For it to exist in a set of data, the points must be about the same distance from the line, as shown in the picture above. The opposite is heteroscedasticity (“different scatter”), where points are at widely varying distances from the regression line.</a:t>
            </a:r>
          </a:p>
          <a:p>
            <a:pPr algn="just">
              <a:lnSpc>
                <a:spcPct val="150000"/>
              </a:lnSpc>
              <a:buFont typeface="Wingdings" panose="05000000000000000000" pitchFamily="2" charset="2"/>
              <a:buChar char="§"/>
            </a:pP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938DC126-DDA6-4192-B135-C781AD8E7DBE}"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4EF0291-F4C8-56F8-584C-09BBD580C024}"/>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073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B15E999-A6FA-4C55-9B72-76C4573129B5}"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D24117B8-3E25-20E4-E50A-B8ABFBF20193}"/>
              </a:ext>
            </a:extLst>
          </p:cNvPr>
          <p:cNvPicPr>
            <a:picLocks noGrp="1" noChangeAspect="1"/>
          </p:cNvPicPr>
          <p:nvPr>
            <p:ph idx="1"/>
          </p:nvPr>
        </p:nvPicPr>
        <p:blipFill>
          <a:blip r:embed="rId3"/>
          <a:stretch>
            <a:fillRect/>
          </a:stretch>
        </p:blipFill>
        <p:spPr>
          <a:xfrm>
            <a:off x="457200" y="973667"/>
            <a:ext cx="8365067" cy="525568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03DFD9B-34FF-25D0-3792-839AB409611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748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13</a:t>
            </a:fld>
            <a:endParaRPr lang="en-US">
              <a:solidFill>
                <a:schemeClr val="tx1"/>
              </a:solidFill>
            </a:endParaRPr>
          </a:p>
        </p:txBody>
      </p:sp>
      <p:sp>
        <p:nvSpPr>
          <p:cNvPr id="5" name="Title 1"/>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a:solidFill>
                  <a:schemeClr val="tx1"/>
                </a:solidFill>
              </a:rPr>
              <a:t>Course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96" y="136633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a:solidFill>
                  <a:srgbClr val="000000"/>
                </a:solidFill>
              </a:rPr>
              <a:t>	</a:t>
            </a:r>
          </a:p>
        </p:txBody>
      </p:sp>
      <p:sp>
        <p:nvSpPr>
          <p:cNvPr id="2" name="Date Placeholder 1"/>
          <p:cNvSpPr>
            <a:spLocks noGrp="1"/>
          </p:cNvSpPr>
          <p:nvPr>
            <p:ph type="dt" sz="half" idx="10"/>
          </p:nvPr>
        </p:nvSpPr>
        <p:spPr/>
        <p:txBody>
          <a:bodyPr/>
          <a:lstStyle/>
          <a:p>
            <a:fld id="{36110B7E-DEAC-4304-B833-48F341546602}" type="datetime1">
              <a:rPr lang="en-US" smtClean="0">
                <a:solidFill>
                  <a:schemeClr val="tx1"/>
                </a:solidFill>
              </a:rPr>
              <a:t>9/18/2024</a:t>
            </a:fld>
            <a:endParaRPr lang="en-US">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27448"/>
            <a:ext cx="1384300" cy="812800"/>
          </a:xfrm>
          <a:prstGeom prst="rect">
            <a:avLst/>
          </a:prstGeom>
        </p:spPr>
      </p:pic>
      <p:pic>
        <p:nvPicPr>
          <p:cNvPr id="13" name="Picture 12">
            <a:extLst>
              <a:ext uri="{FF2B5EF4-FFF2-40B4-BE49-F238E27FC236}">
                <a16:creationId xmlns:a16="http://schemas.microsoft.com/office/drawing/2014/main" id="{1444D5AD-38DB-29C9-1E67-61EBC4B2D53B}"/>
              </a:ext>
            </a:extLst>
          </p:cNvPr>
          <p:cNvPicPr>
            <a:picLocks noChangeAspect="1"/>
          </p:cNvPicPr>
          <p:nvPr/>
        </p:nvPicPr>
        <p:blipFill rotWithShape="1">
          <a:blip r:embed="rId4"/>
          <a:srcRect l="28333" t="44523" r="13880" b="10985"/>
          <a:stretch/>
        </p:blipFill>
        <p:spPr>
          <a:xfrm>
            <a:off x="0" y="962526"/>
            <a:ext cx="9144000" cy="539382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5F0430F-C827-0CBE-A25C-3DEDA29597C1}"/>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4174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2C4A6F2-0EDE-4477-B376-5BA3050AF6A0}"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8F6F126A-F915-47B8-C99A-1A5614953BD7}"/>
              </a:ext>
            </a:extLst>
          </p:cNvPr>
          <p:cNvPicPr>
            <a:picLocks noGrp="1" noChangeAspect="1"/>
          </p:cNvPicPr>
          <p:nvPr>
            <p:ph idx="1"/>
          </p:nvPr>
        </p:nvPicPr>
        <p:blipFill>
          <a:blip r:embed="rId3"/>
          <a:stretch>
            <a:fillRect/>
          </a:stretch>
        </p:blipFill>
        <p:spPr>
          <a:xfrm>
            <a:off x="301624" y="973667"/>
            <a:ext cx="8385176" cy="525568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0BEDB2E-87A0-7D2C-396C-C7E71116DD2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92155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106EBEB-B949-456D-BF7A-AD48D390ACA7}"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AED63DFC-CFFC-D7CC-8FF4-997D3EF3E9E4}"/>
              </a:ext>
            </a:extLst>
          </p:cNvPr>
          <p:cNvPicPr>
            <a:picLocks noGrp="1" noChangeAspect="1"/>
          </p:cNvPicPr>
          <p:nvPr>
            <p:ph idx="1"/>
          </p:nvPr>
        </p:nvPicPr>
        <p:blipFill>
          <a:blip r:embed="rId3"/>
          <a:stretch>
            <a:fillRect/>
          </a:stretch>
        </p:blipFill>
        <p:spPr>
          <a:xfrm>
            <a:off x="284691" y="956733"/>
            <a:ext cx="8554509" cy="527261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A7E1ECB-D54C-7BB4-A4AA-BAA8FC1D48D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0888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BE3009F-D2BD-4B38-8E28-2D04B09E00E6}"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3C646609-E907-4E42-E464-8329D7371F60}"/>
              </a:ext>
            </a:extLst>
          </p:cNvPr>
          <p:cNvPicPr>
            <a:picLocks noGrp="1" noChangeAspect="1"/>
          </p:cNvPicPr>
          <p:nvPr>
            <p:ph idx="1"/>
          </p:nvPr>
        </p:nvPicPr>
        <p:blipFill>
          <a:blip r:embed="rId3"/>
          <a:stretch>
            <a:fillRect/>
          </a:stretch>
        </p:blipFill>
        <p:spPr>
          <a:xfrm>
            <a:off x="267757" y="939800"/>
            <a:ext cx="8706910" cy="528954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A78F778-045B-D82C-CA3B-F781C995D68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95981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6248A25-F67C-438C-8698-7EC43F96EAB4}"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E7E6B2F4-6419-7273-EE37-9002F511DB24}"/>
              </a:ext>
            </a:extLst>
          </p:cNvPr>
          <p:cNvPicPr>
            <a:picLocks noGrp="1" noChangeAspect="1"/>
          </p:cNvPicPr>
          <p:nvPr>
            <p:ph idx="1"/>
          </p:nvPr>
        </p:nvPicPr>
        <p:blipFill>
          <a:blip r:embed="rId3"/>
          <a:stretch>
            <a:fillRect/>
          </a:stretch>
        </p:blipFill>
        <p:spPr>
          <a:xfrm>
            <a:off x="284691" y="956733"/>
            <a:ext cx="8537576" cy="513926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E3603AA-E13B-8C42-8489-3E04CDE0A8D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77558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9F982B5-7502-4357-AF2B-02D0D94EC0B7}"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329749EC-2451-EA8F-B4C5-9E0CDA32EE4B}"/>
              </a:ext>
            </a:extLst>
          </p:cNvPr>
          <p:cNvPicPr>
            <a:picLocks noGrp="1" noChangeAspect="1"/>
          </p:cNvPicPr>
          <p:nvPr>
            <p:ph idx="1"/>
          </p:nvPr>
        </p:nvPicPr>
        <p:blipFill>
          <a:blip r:embed="rId3"/>
          <a:stretch>
            <a:fillRect/>
          </a:stretch>
        </p:blipFill>
        <p:spPr>
          <a:xfrm>
            <a:off x="335491" y="956733"/>
            <a:ext cx="8486776" cy="527261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F02EF51-6936-4C9B-ED4C-AA82D6366C5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59596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36245FE-B64A-4D2B-B787-130ED3C73EF4}"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D1D4B22C-55CB-A2FE-F48B-BDDB8929D0BC}"/>
              </a:ext>
            </a:extLst>
          </p:cNvPr>
          <p:cNvPicPr>
            <a:picLocks noGrp="1" noChangeAspect="1"/>
          </p:cNvPicPr>
          <p:nvPr>
            <p:ph idx="1"/>
          </p:nvPr>
        </p:nvPicPr>
        <p:blipFill>
          <a:blip r:embed="rId3"/>
          <a:stretch>
            <a:fillRect/>
          </a:stretch>
        </p:blipFill>
        <p:spPr>
          <a:xfrm>
            <a:off x="301624" y="973667"/>
            <a:ext cx="8571443" cy="525568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6D389FA-9866-5244-206E-558647A27B0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6113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4546DBA-A5CD-49B4-9E1E-1DCFA0B101B1}"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F0309698-0F0E-66B6-1F74-7E997797928B}"/>
              </a:ext>
            </a:extLst>
          </p:cNvPr>
          <p:cNvPicPr>
            <a:picLocks noGrp="1" noChangeAspect="1"/>
          </p:cNvPicPr>
          <p:nvPr>
            <p:ph idx="1"/>
          </p:nvPr>
        </p:nvPicPr>
        <p:blipFill>
          <a:blip r:embed="rId3"/>
          <a:stretch>
            <a:fillRect/>
          </a:stretch>
        </p:blipFill>
        <p:spPr>
          <a:xfrm>
            <a:off x="284691" y="1283493"/>
            <a:ext cx="8402109" cy="476170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D49C84C-BBC4-F373-63C4-2A98FEFC666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3780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59FBC14-1074-4EC0-AF44-77C93280BFB6}"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E26758EF-9768-A54A-A25C-3D36FE1397BD}"/>
              </a:ext>
            </a:extLst>
          </p:cNvPr>
          <p:cNvPicPr>
            <a:picLocks noGrp="1" noChangeAspect="1"/>
          </p:cNvPicPr>
          <p:nvPr>
            <p:ph idx="1"/>
          </p:nvPr>
        </p:nvPicPr>
        <p:blipFill>
          <a:blip r:embed="rId3"/>
          <a:stretch>
            <a:fillRect/>
          </a:stretch>
        </p:blipFill>
        <p:spPr>
          <a:xfrm>
            <a:off x="1585383" y="1166018"/>
            <a:ext cx="6034617" cy="452596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2D3A45E-428D-C08A-5E36-412368B9577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00341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20BC3635-1E64-42AA-8399-2D643CD6FD06}"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9AC9152D-A508-23B8-7E46-089A6CE6969C}"/>
              </a:ext>
            </a:extLst>
          </p:cNvPr>
          <p:cNvPicPr>
            <a:picLocks noGrp="1" noChangeAspect="1"/>
          </p:cNvPicPr>
          <p:nvPr>
            <p:ph idx="1"/>
          </p:nvPr>
        </p:nvPicPr>
        <p:blipFill>
          <a:blip r:embed="rId3"/>
          <a:stretch>
            <a:fillRect/>
          </a:stretch>
        </p:blipFill>
        <p:spPr>
          <a:xfrm>
            <a:off x="1178312" y="945092"/>
            <a:ext cx="7230533" cy="54229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FCE6F91-56B5-8CD0-1982-5AE397B53CD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37922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290B14C-6F44-4997-B835-071FECB8AF1F}"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45D4A238-9996-A74B-F450-6A3791AE751A}"/>
              </a:ext>
            </a:extLst>
          </p:cNvPr>
          <p:cNvPicPr>
            <a:picLocks noGrp="1" noChangeAspect="1"/>
          </p:cNvPicPr>
          <p:nvPr>
            <p:ph idx="1"/>
          </p:nvPr>
        </p:nvPicPr>
        <p:blipFill>
          <a:blip r:embed="rId3"/>
          <a:stretch>
            <a:fillRect/>
          </a:stretch>
        </p:blipFill>
        <p:spPr>
          <a:xfrm>
            <a:off x="518583" y="1166018"/>
            <a:ext cx="8168217" cy="506333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88C1C87-16CC-5B16-EEE7-ABF6C7AC2CE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752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14</a:t>
            </a:fld>
            <a:endParaRPr lang="en-US">
              <a:solidFill>
                <a:schemeClr val="tx1"/>
              </a:solidFill>
            </a:endParaRPr>
          </a:p>
        </p:txBody>
      </p:sp>
      <p:sp>
        <p:nvSpPr>
          <p:cNvPr id="5" name="Title 1"/>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a:solidFill>
                  <a:schemeClr val="tx1"/>
                </a:solidFill>
              </a:rPr>
              <a:t>Program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a:solidFill>
                  <a:srgbClr val="000000"/>
                </a:solidFill>
              </a:rPr>
              <a:t>	</a:t>
            </a:r>
          </a:p>
        </p:txBody>
      </p:sp>
      <p:sp>
        <p:nvSpPr>
          <p:cNvPr id="2" name="Date Placeholder 1"/>
          <p:cNvSpPr>
            <a:spLocks noGrp="1"/>
          </p:cNvSpPr>
          <p:nvPr>
            <p:ph type="dt" sz="half" idx="10"/>
          </p:nvPr>
        </p:nvSpPr>
        <p:spPr/>
        <p:txBody>
          <a:bodyPr/>
          <a:lstStyle/>
          <a:p>
            <a:fld id="{7057F0A4-DA9F-4A47-9962-22391665C636}" type="datetime1">
              <a:rPr lang="en-US" smtClean="0">
                <a:solidFill>
                  <a:schemeClr val="tx1"/>
                </a:solidFill>
              </a:rPr>
              <a:t>9/18/2024</a:t>
            </a:fld>
            <a:endParaRPr lang="en-US">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a:p>
        </p:txBody>
      </p:sp>
      <p:sp>
        <p:nvSpPr>
          <p:cNvPr id="12" name="TextBox 11">
            <a:extLst>
              <a:ext uri="{FF2B5EF4-FFF2-40B4-BE49-F238E27FC236}">
                <a16:creationId xmlns:a16="http://schemas.microsoft.com/office/drawing/2014/main" id="{5406A62A-D4AF-D04B-8445-69F55CAAD422}"/>
              </a:ext>
            </a:extLst>
          </p:cNvPr>
          <p:cNvSpPr txBox="1"/>
          <p:nvPr/>
        </p:nvSpPr>
        <p:spPr>
          <a:xfrm>
            <a:off x="614140" y="1089040"/>
            <a:ext cx="8140839" cy="4955203"/>
          </a:xfrm>
          <a:prstGeom prst="rect">
            <a:avLst/>
          </a:prstGeom>
          <a:noFill/>
        </p:spPr>
        <p:txBody>
          <a:bodyPr wrap="square">
            <a:spAutoFit/>
          </a:bodyPr>
          <a:lstStyle/>
          <a:p>
            <a:pPr marL="0" indent="0">
              <a:buNone/>
            </a:pPr>
            <a:r>
              <a:rPr lang="en-US" sz="2800" b="1">
                <a:latin typeface="+mj-lt"/>
                <a:cs typeface="Times New Roman" panose="02020603050405020304" pitchFamily="18" charset="0"/>
              </a:rPr>
              <a:t>Engineering Graduates will be able to Understand:</a:t>
            </a:r>
          </a:p>
          <a:p>
            <a:pPr marL="0" indent="0">
              <a:buNone/>
            </a:pPr>
            <a:r>
              <a:rPr lang="en-US" sz="2400">
                <a:latin typeface="+mj-lt"/>
                <a:cs typeface="Times New Roman" panose="02020603050405020304" pitchFamily="18" charset="0"/>
              </a:rPr>
              <a:t>1. Engineering knowledge</a:t>
            </a:r>
          </a:p>
          <a:p>
            <a:pPr marL="0" indent="0">
              <a:buNone/>
            </a:pPr>
            <a:r>
              <a:rPr lang="en-US" sz="2400">
                <a:latin typeface="+mj-lt"/>
                <a:cs typeface="Times New Roman" panose="02020603050405020304" pitchFamily="18" charset="0"/>
              </a:rPr>
              <a:t>2. Problem analysis</a:t>
            </a:r>
          </a:p>
          <a:p>
            <a:pPr marL="0" indent="0">
              <a:buNone/>
            </a:pPr>
            <a:r>
              <a:rPr lang="en-US" sz="2400">
                <a:latin typeface="+mj-lt"/>
                <a:cs typeface="Times New Roman" panose="02020603050405020304" pitchFamily="18" charset="0"/>
              </a:rPr>
              <a:t>3. Design/development of solutions</a:t>
            </a:r>
          </a:p>
          <a:p>
            <a:pPr marL="0" indent="0">
              <a:buNone/>
            </a:pPr>
            <a:r>
              <a:rPr lang="en-US" sz="2400">
                <a:latin typeface="+mj-lt"/>
                <a:cs typeface="Times New Roman" panose="02020603050405020304" pitchFamily="18" charset="0"/>
              </a:rPr>
              <a:t>4. Conduct investigations of complex </a:t>
            </a:r>
          </a:p>
          <a:p>
            <a:pPr marL="0" indent="0">
              <a:buNone/>
            </a:pPr>
            <a:r>
              <a:rPr lang="en-US" sz="2400">
                <a:latin typeface="+mj-lt"/>
                <a:cs typeface="Times New Roman" panose="02020603050405020304" pitchFamily="18" charset="0"/>
              </a:rPr>
              <a:t>5. Modern tool usage </a:t>
            </a:r>
          </a:p>
          <a:p>
            <a:pPr marL="0" indent="0">
              <a:buNone/>
            </a:pPr>
            <a:r>
              <a:rPr lang="en-US" sz="2400">
                <a:latin typeface="+mj-lt"/>
                <a:cs typeface="Times New Roman" panose="02020603050405020304" pitchFamily="18" charset="0"/>
              </a:rPr>
              <a:t>6. The engineer and society </a:t>
            </a:r>
          </a:p>
          <a:p>
            <a:pPr marL="0" indent="0">
              <a:buNone/>
            </a:pPr>
            <a:r>
              <a:rPr lang="en-US" sz="2400">
                <a:latin typeface="+mj-lt"/>
                <a:cs typeface="Times New Roman" panose="02020603050405020304" pitchFamily="18" charset="0"/>
              </a:rPr>
              <a:t>7. Environment and sustainability </a:t>
            </a:r>
          </a:p>
          <a:p>
            <a:pPr marL="0" indent="0">
              <a:buNone/>
            </a:pPr>
            <a:r>
              <a:rPr lang="en-US" sz="2400">
                <a:latin typeface="+mj-lt"/>
                <a:cs typeface="Times New Roman" panose="02020603050405020304" pitchFamily="18" charset="0"/>
              </a:rPr>
              <a:t>8. Ethics</a:t>
            </a:r>
          </a:p>
          <a:p>
            <a:pPr marL="0" indent="0">
              <a:buNone/>
            </a:pPr>
            <a:r>
              <a:rPr lang="en-US" sz="2400">
                <a:latin typeface="+mj-lt"/>
                <a:cs typeface="Times New Roman" panose="02020603050405020304" pitchFamily="18" charset="0"/>
              </a:rPr>
              <a:t> 9. Individual and team work</a:t>
            </a:r>
          </a:p>
          <a:p>
            <a:pPr marL="0" indent="0">
              <a:buNone/>
            </a:pPr>
            <a:r>
              <a:rPr lang="en-US" sz="2400">
                <a:latin typeface="+mj-lt"/>
                <a:cs typeface="Times New Roman" panose="02020603050405020304" pitchFamily="18" charset="0"/>
              </a:rPr>
              <a:t>10. Communication</a:t>
            </a:r>
          </a:p>
          <a:p>
            <a:pPr marL="0" indent="0">
              <a:buNone/>
            </a:pPr>
            <a:r>
              <a:rPr lang="en-US" sz="2400">
                <a:latin typeface="+mj-lt"/>
                <a:cs typeface="Times New Roman" panose="02020603050405020304" pitchFamily="18" charset="0"/>
              </a:rPr>
              <a:t>11. Project management and finance</a:t>
            </a:r>
          </a:p>
          <a:p>
            <a:pPr marL="0" indent="0">
              <a:buNone/>
            </a:pPr>
            <a:r>
              <a:rPr lang="en-US" sz="2400">
                <a:latin typeface="+mj-lt"/>
                <a:cs typeface="Times New Roman" panose="02020603050405020304" pitchFamily="18" charset="0"/>
              </a:rPr>
              <a:t>12. Life-long learning</a:t>
            </a:r>
            <a:endParaRPr lang="en-US" sz="2400">
              <a:latin typeface="+mj-lt"/>
            </a:endParaRPr>
          </a:p>
        </p:txBody>
      </p:sp>
      <p:pic>
        <p:nvPicPr>
          <p:cNvPr id="9" name="Picture 8">
            <a:extLst>
              <a:ext uri="{FF2B5EF4-FFF2-40B4-BE49-F238E27FC236}">
                <a16:creationId xmlns:a16="http://schemas.microsoft.com/office/drawing/2014/main" id="{61B3EE6B-8E6B-474D-8614-0D1D714871FF}"/>
              </a:ext>
            </a:extLst>
          </p:cNvPr>
          <p:cNvPicPr>
            <a:picLocks noChangeAspect="1"/>
          </p:cNvPicPr>
          <p:nvPr/>
        </p:nvPicPr>
        <p:blipFill>
          <a:blip r:embed="rId3"/>
          <a:stretch>
            <a:fillRect/>
          </a:stretch>
        </p:blipFill>
        <p:spPr>
          <a:xfrm>
            <a:off x="-19722" y="7620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18093FDA-B99A-F9E0-B4BA-DCB4BA32DFB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13541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31F68DD-BE7E-426E-B3ED-D66FB86AB299}"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4C1126C7-898E-78E7-D594-68BE9FD53DAA}"/>
              </a:ext>
            </a:extLst>
          </p:cNvPr>
          <p:cNvPicPr>
            <a:picLocks noGrp="1" noChangeAspect="1"/>
          </p:cNvPicPr>
          <p:nvPr>
            <p:ph idx="1"/>
          </p:nvPr>
        </p:nvPicPr>
        <p:blipFill>
          <a:blip r:embed="rId3"/>
          <a:stretch>
            <a:fillRect/>
          </a:stretch>
        </p:blipFill>
        <p:spPr>
          <a:xfrm>
            <a:off x="457200" y="1101459"/>
            <a:ext cx="8229600" cy="512789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5F6482E-2680-611F-98FE-C3A1198DE0A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19781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B3C5870-584C-4A22-89DF-F463550FBCE6}"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9F758D1C-9DD8-47FE-A45C-94B3F4802C8D}"/>
              </a:ext>
            </a:extLst>
          </p:cNvPr>
          <p:cNvPicPr>
            <a:picLocks noGrp="1" noChangeAspect="1"/>
          </p:cNvPicPr>
          <p:nvPr>
            <p:ph idx="1"/>
          </p:nvPr>
        </p:nvPicPr>
        <p:blipFill>
          <a:blip r:embed="rId3"/>
          <a:stretch>
            <a:fillRect/>
          </a:stretch>
        </p:blipFill>
        <p:spPr>
          <a:xfrm>
            <a:off x="301625" y="1041400"/>
            <a:ext cx="8385175" cy="49530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428AFB1-8F26-94A2-2A67-444C6019226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07154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1E90FFA-802A-4289-9A70-7B76E4BF957F}"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Non-normality and Hetero </a:t>
            </a:r>
            <a:r>
              <a:rPr lang="en-US" sz="2400" b="1" err="1"/>
              <a:t>scedasticity</a:t>
            </a:r>
            <a:r>
              <a:rPr lang="en-US" sz="2400" b="1"/>
              <a: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80225B06-202A-3A3F-923E-95E67754082D}"/>
              </a:ext>
            </a:extLst>
          </p:cNvPr>
          <p:cNvPicPr>
            <a:picLocks noGrp="1" noChangeAspect="1"/>
          </p:cNvPicPr>
          <p:nvPr>
            <p:ph idx="1"/>
          </p:nvPr>
        </p:nvPicPr>
        <p:blipFill>
          <a:blip r:embed="rId3"/>
          <a:stretch>
            <a:fillRect/>
          </a:stretch>
        </p:blipFill>
        <p:spPr>
          <a:xfrm>
            <a:off x="457200" y="1024467"/>
            <a:ext cx="8229600" cy="520488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211A99E-392E-503B-718D-329282F66B0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02809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a:t>
            </a:r>
            <a:r>
              <a:rPr lang="en-US" sz="2000"/>
              <a:t>Hypothesis testing which is used to confirm if our beta coefficients are significant in a linear regression model. Every time we run the linear regression model, we test if the line is significant or not by checking if the coefficient is significant</a:t>
            </a:r>
          </a:p>
          <a:p>
            <a:pPr algn="just">
              <a:lnSpc>
                <a:spcPct val="150000"/>
              </a:lnSpc>
              <a:buFont typeface="Wingdings" panose="05000000000000000000" pitchFamily="2" charset="2"/>
              <a:buChar char="§"/>
            </a:pP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8181E9EF-ADAA-448B-91EF-71A52886FB77}"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Hypothesis testing of Regression Model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900F913-2CC8-8352-A5CE-CAC61407E72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9011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a:extLst>
              <a:ext uri="{FF2B5EF4-FFF2-40B4-BE49-F238E27FC236}">
                <a16:creationId xmlns:a16="http://schemas.microsoft.com/office/drawing/2014/main" id="{7A1733AA-3831-62B3-036E-27E67E322E34}"/>
              </a:ext>
            </a:extLst>
          </p:cNvPr>
          <p:cNvSpPr>
            <a:spLocks noGrp="1" noChangeArrowheads="1"/>
          </p:cNvSpPr>
          <p:nvPr>
            <p:ph type="title"/>
          </p:nvPr>
        </p:nvSpPr>
        <p:spPr>
          <a:xfrm>
            <a:off x="228600" y="406395"/>
            <a:ext cx="7772400" cy="1143000"/>
          </a:xfrm>
        </p:spPr>
        <p:txBody>
          <a:bodyPr/>
          <a:lstStyle/>
          <a:p>
            <a:pPr algn="l"/>
            <a:r>
              <a:rPr lang="en-US" altLang="zh-TW" sz="3600" b="1">
                <a:solidFill>
                  <a:schemeClr val="tx1"/>
                </a:solidFill>
                <a:ea typeface="新細明體" panose="02020500000000000000" pitchFamily="18" charset="-120"/>
              </a:rPr>
              <a:t> Simple Linear Regression </a:t>
            </a:r>
            <a:endParaRPr lang="en-US" altLang="zh-TW" sz="3600">
              <a:solidFill>
                <a:schemeClr val="tx1"/>
              </a:solidFill>
              <a:ea typeface="新細明體" panose="02020500000000000000" pitchFamily="18" charset="-120"/>
            </a:endParaRPr>
          </a:p>
        </p:txBody>
      </p:sp>
      <p:sp>
        <p:nvSpPr>
          <p:cNvPr id="544771" name="Rectangle 3">
            <a:extLst>
              <a:ext uri="{FF2B5EF4-FFF2-40B4-BE49-F238E27FC236}">
                <a16:creationId xmlns:a16="http://schemas.microsoft.com/office/drawing/2014/main" id="{6E8B4D50-9C2B-D127-C1D8-05630AD2AA5D}"/>
              </a:ext>
            </a:extLst>
          </p:cNvPr>
          <p:cNvSpPr>
            <a:spLocks noGrp="1" noChangeArrowheads="1"/>
          </p:cNvSpPr>
          <p:nvPr>
            <p:ph type="body" idx="1"/>
          </p:nvPr>
        </p:nvSpPr>
        <p:spPr>
          <a:xfrm>
            <a:off x="609600" y="2006595"/>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44772" name="Line 4">
            <a:extLst>
              <a:ext uri="{FF2B5EF4-FFF2-40B4-BE49-F238E27FC236}">
                <a16:creationId xmlns:a16="http://schemas.microsoft.com/office/drawing/2014/main" id="{ADEDD45A-D345-8A65-CD20-A4BEC33FA282}"/>
              </a:ext>
            </a:extLst>
          </p:cNvPr>
          <p:cNvSpPr>
            <a:spLocks noChangeShapeType="1"/>
          </p:cNvSpPr>
          <p:nvPr/>
        </p:nvSpPr>
        <p:spPr bwMode="auto">
          <a:xfrm>
            <a:off x="381000" y="1320795"/>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4775" name="Rectangle 7">
            <a:extLst>
              <a:ext uri="{FF2B5EF4-FFF2-40B4-BE49-F238E27FC236}">
                <a16:creationId xmlns:a16="http://schemas.microsoft.com/office/drawing/2014/main" id="{ACFA3C78-DFCC-0B39-D8E5-8B9011517B7E}"/>
              </a:ext>
            </a:extLst>
          </p:cNvPr>
          <p:cNvSpPr>
            <a:spLocks noChangeArrowheads="1"/>
          </p:cNvSpPr>
          <p:nvPr/>
        </p:nvSpPr>
        <p:spPr bwMode="auto">
          <a:xfrm>
            <a:off x="381000" y="1777995"/>
            <a:ext cx="81534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a:solidFill>
                  <a:schemeClr val="tx1"/>
                </a:solidFill>
                <a:latin typeface="TimesNewRomanPS" charset="0"/>
                <a:ea typeface="新細明體" panose="02020500000000000000" pitchFamily="18" charset="-120"/>
              </a:rPr>
              <a:t> </a:t>
            </a:r>
            <a:r>
              <a:rPr lang="en-US" altLang="zh-TW" sz="2800">
                <a:solidFill>
                  <a:schemeClr val="tx1"/>
                </a:solidFill>
                <a:latin typeface="TimesNewRomanPS" charset="0"/>
                <a:ea typeface="新細明體" panose="02020500000000000000" pitchFamily="18" charset="-120"/>
              </a:rPr>
              <a:t>The case of </a:t>
            </a:r>
            <a:r>
              <a:rPr lang="en-US" altLang="zh-TW" sz="2800" b="1">
                <a:solidFill>
                  <a:schemeClr val="tx1"/>
                </a:solidFill>
                <a:latin typeface="TimesNewRomanPS-Bold" charset="0"/>
                <a:ea typeface="新細明體" panose="02020500000000000000" pitchFamily="18" charset="-120"/>
              </a:rPr>
              <a:t>simple linear regression </a:t>
            </a:r>
            <a:r>
              <a:rPr lang="en-US" altLang="zh-TW" sz="2800">
                <a:solidFill>
                  <a:schemeClr val="tx1"/>
                </a:solidFill>
                <a:latin typeface="TimesNewRomanPS" charset="0"/>
                <a:ea typeface="新細明體" panose="02020500000000000000" pitchFamily="18" charset="-120"/>
              </a:rPr>
              <a:t>considers a single </a:t>
            </a:r>
            <a:r>
              <a:rPr lang="en-US" altLang="zh-TW" sz="2800" b="1">
                <a:solidFill>
                  <a:srgbClr val="990033"/>
                </a:solidFill>
                <a:latin typeface="TimesNewRomanPS-Bold" charset="0"/>
                <a:ea typeface="新細明體" panose="02020500000000000000" pitchFamily="18" charset="-120"/>
              </a:rPr>
              <a:t>regressor</a:t>
            </a:r>
            <a:r>
              <a:rPr lang="en-US" altLang="zh-TW" sz="2800" b="1">
                <a:solidFill>
                  <a:schemeClr val="tx1"/>
                </a:solidFill>
                <a:latin typeface="TimesNewRomanPS-Bold" charset="0"/>
                <a:ea typeface="新細明體" panose="02020500000000000000" pitchFamily="18" charset="-120"/>
              </a:rPr>
              <a:t> </a:t>
            </a:r>
            <a:r>
              <a:rPr lang="en-US" altLang="zh-TW" sz="2800">
                <a:solidFill>
                  <a:schemeClr val="tx1"/>
                </a:solidFill>
                <a:latin typeface="TimesNewRomanPS" charset="0"/>
                <a:ea typeface="新細明體" panose="02020500000000000000" pitchFamily="18" charset="-120"/>
              </a:rPr>
              <a:t>or </a:t>
            </a:r>
            <a:r>
              <a:rPr lang="en-US" altLang="zh-TW" sz="2800" b="1">
                <a:solidFill>
                  <a:srgbClr val="990033"/>
                </a:solidFill>
                <a:latin typeface="TimesNewRomanPS-Bold" charset="0"/>
                <a:ea typeface="新細明體" panose="02020500000000000000" pitchFamily="18" charset="-120"/>
              </a:rPr>
              <a:t>predictor</a:t>
            </a:r>
            <a:r>
              <a:rPr lang="en-US" altLang="zh-TW" sz="2800" b="1">
                <a:solidFill>
                  <a:schemeClr val="tx1"/>
                </a:solidFill>
                <a:latin typeface="TimesNewRomanPS-Bold" charset="0"/>
                <a:ea typeface="新細明體" panose="02020500000000000000" pitchFamily="18" charset="-120"/>
              </a:rPr>
              <a:t> </a:t>
            </a:r>
            <a:r>
              <a:rPr lang="en-US" altLang="zh-TW" sz="2800" i="1">
                <a:solidFill>
                  <a:schemeClr val="tx1"/>
                </a:solidFill>
                <a:latin typeface="TimesNewRomanPS-Italic" charset="0"/>
                <a:ea typeface="新細明體" panose="02020500000000000000" pitchFamily="18" charset="-120"/>
              </a:rPr>
              <a:t>x </a:t>
            </a:r>
            <a:r>
              <a:rPr lang="en-US" altLang="zh-TW" sz="2800">
                <a:solidFill>
                  <a:schemeClr val="tx1"/>
                </a:solidFill>
                <a:latin typeface="TimesNewRomanPS" charset="0"/>
                <a:ea typeface="新細明體" panose="02020500000000000000" pitchFamily="18" charset="-120"/>
              </a:rPr>
              <a:t>and a </a:t>
            </a:r>
            <a:r>
              <a:rPr lang="en-US" altLang="zh-TW" sz="2800" b="1">
                <a:solidFill>
                  <a:schemeClr val="accent1"/>
                </a:solidFill>
                <a:latin typeface="TimesNewRomanPS" charset="0"/>
                <a:ea typeface="新細明體" panose="02020500000000000000" pitchFamily="18" charset="-120"/>
              </a:rPr>
              <a:t>dependent</a:t>
            </a:r>
            <a:r>
              <a:rPr lang="en-US" altLang="zh-TW" sz="2800">
                <a:solidFill>
                  <a:schemeClr val="tx1"/>
                </a:solidFill>
                <a:latin typeface="TimesNewRomanPS" charset="0"/>
                <a:ea typeface="新細明體" panose="02020500000000000000" pitchFamily="18" charset="-120"/>
              </a:rPr>
              <a:t> or </a:t>
            </a:r>
            <a:r>
              <a:rPr lang="en-US" altLang="zh-TW" sz="2800" b="1">
                <a:solidFill>
                  <a:schemeClr val="accent1"/>
                </a:solidFill>
                <a:latin typeface="TimesNewRomanPS-Bold" charset="0"/>
                <a:ea typeface="新細明體" panose="02020500000000000000" pitchFamily="18" charset="-120"/>
              </a:rPr>
              <a:t>response variable</a:t>
            </a:r>
            <a:r>
              <a:rPr lang="en-US" altLang="zh-TW" sz="2800" b="1">
                <a:solidFill>
                  <a:schemeClr val="tx1"/>
                </a:solidFill>
                <a:latin typeface="TimesNewRomanPS-Bold" charset="0"/>
                <a:ea typeface="新細明體" panose="02020500000000000000" pitchFamily="18" charset="-120"/>
              </a:rPr>
              <a:t> </a:t>
            </a:r>
            <a:r>
              <a:rPr lang="en-US" altLang="zh-TW" sz="2800" i="1">
                <a:solidFill>
                  <a:schemeClr val="tx1"/>
                </a:solidFill>
                <a:latin typeface="TimesNewRomanPS-Italic" charset="0"/>
                <a:ea typeface="新細明體" panose="02020500000000000000" pitchFamily="18" charset="-120"/>
              </a:rPr>
              <a:t>Y</a:t>
            </a:r>
            <a:r>
              <a:rPr lang="en-US" altLang="zh-TW" sz="2800">
                <a:solidFill>
                  <a:schemeClr val="tx1"/>
                </a:solidFill>
                <a:latin typeface="TimesNewRomanPS" charset="0"/>
                <a:ea typeface="新細明體" panose="02020500000000000000" pitchFamily="18" charset="-120"/>
              </a:rPr>
              <a:t>.</a:t>
            </a:r>
          </a:p>
          <a:p>
            <a:pPr>
              <a:buFontTx/>
              <a:buChar char="•"/>
            </a:pPr>
            <a:r>
              <a:rPr lang="en-US" altLang="zh-TW" sz="2800">
                <a:solidFill>
                  <a:schemeClr val="tx1"/>
                </a:solidFill>
                <a:latin typeface="TimesNewRomanPS" charset="0"/>
                <a:ea typeface="新細明體" panose="02020500000000000000" pitchFamily="18" charset="-120"/>
              </a:rPr>
              <a:t> The expected value of </a:t>
            </a:r>
            <a:r>
              <a:rPr lang="en-US" altLang="zh-TW" sz="2800" i="1">
                <a:solidFill>
                  <a:schemeClr val="tx1"/>
                </a:solidFill>
                <a:latin typeface="TimesNewRomanPS" charset="0"/>
                <a:ea typeface="新細明體" panose="02020500000000000000" pitchFamily="18" charset="-120"/>
              </a:rPr>
              <a:t>Y</a:t>
            </a:r>
            <a:r>
              <a:rPr lang="en-US" altLang="zh-TW" sz="2800">
                <a:solidFill>
                  <a:schemeClr val="tx1"/>
                </a:solidFill>
                <a:latin typeface="TimesNewRomanPS" charset="0"/>
                <a:ea typeface="新細明體" panose="02020500000000000000" pitchFamily="18" charset="-120"/>
              </a:rPr>
              <a:t> at each level of </a:t>
            </a:r>
            <a:r>
              <a:rPr lang="en-US" altLang="zh-TW" sz="2800" i="1">
                <a:solidFill>
                  <a:schemeClr val="tx1"/>
                </a:solidFill>
                <a:latin typeface="TimesNewRomanPS" charset="0"/>
                <a:ea typeface="新細明體" panose="02020500000000000000" pitchFamily="18" charset="-120"/>
              </a:rPr>
              <a:t>x</a:t>
            </a:r>
            <a:r>
              <a:rPr lang="en-US" altLang="zh-TW" sz="2800">
                <a:solidFill>
                  <a:schemeClr val="tx1"/>
                </a:solidFill>
                <a:latin typeface="TimesNewRomanPS" charset="0"/>
                <a:ea typeface="新細明體" panose="02020500000000000000" pitchFamily="18" charset="-120"/>
              </a:rPr>
              <a:t> is a random variable:</a:t>
            </a:r>
          </a:p>
        </p:txBody>
      </p:sp>
      <p:pic>
        <p:nvPicPr>
          <p:cNvPr id="544776" name="Picture 8">
            <a:extLst>
              <a:ext uri="{FF2B5EF4-FFF2-40B4-BE49-F238E27FC236}">
                <a16:creationId xmlns:a16="http://schemas.microsoft.com/office/drawing/2014/main" id="{E682FC9B-8F09-8D3B-04D0-94AE4C02A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292595"/>
            <a:ext cx="3124200"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4777" name="Rectangle 9">
            <a:extLst>
              <a:ext uri="{FF2B5EF4-FFF2-40B4-BE49-F238E27FC236}">
                <a16:creationId xmlns:a16="http://schemas.microsoft.com/office/drawing/2014/main" id="{C2681B68-6A87-69EA-ACBA-2BEC1F2982D9}"/>
              </a:ext>
            </a:extLst>
          </p:cNvPr>
          <p:cNvSpPr>
            <a:spLocks noChangeArrowheads="1"/>
          </p:cNvSpPr>
          <p:nvPr/>
        </p:nvSpPr>
        <p:spPr bwMode="auto">
          <a:xfrm>
            <a:off x="381000" y="4825995"/>
            <a:ext cx="8382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sz="2800">
                <a:solidFill>
                  <a:schemeClr val="tx1"/>
                </a:solidFill>
                <a:latin typeface="TimesNewRomanPS" charset="0"/>
                <a:ea typeface="新細明體" panose="02020500000000000000" pitchFamily="18" charset="-120"/>
              </a:rPr>
              <a:t> </a:t>
            </a:r>
            <a:r>
              <a:rPr lang="en-US" altLang="zh-TW" sz="2800">
                <a:solidFill>
                  <a:schemeClr val="tx1"/>
                </a:solidFill>
                <a:latin typeface="TimesNewRomanPS" charset="0"/>
                <a:ea typeface="新細明體" panose="02020500000000000000" pitchFamily="18" charset="-120"/>
              </a:rPr>
              <a:t>We assume that each observation, </a:t>
            </a:r>
            <a:r>
              <a:rPr lang="en-US" altLang="zh-TW" sz="2800" i="1">
                <a:solidFill>
                  <a:schemeClr val="tx1"/>
                </a:solidFill>
                <a:latin typeface="TimesNewRomanPS-Italic" charset="0"/>
                <a:ea typeface="新細明體" panose="02020500000000000000" pitchFamily="18" charset="-120"/>
              </a:rPr>
              <a:t>Y</a:t>
            </a:r>
            <a:r>
              <a:rPr lang="en-US" altLang="zh-TW" sz="2800">
                <a:solidFill>
                  <a:schemeClr val="tx1"/>
                </a:solidFill>
                <a:latin typeface="TimesNewRomanPS" charset="0"/>
                <a:ea typeface="新細明體" panose="02020500000000000000" pitchFamily="18" charset="-120"/>
              </a:rPr>
              <a:t>, can be described by the model</a:t>
            </a:r>
          </a:p>
        </p:txBody>
      </p:sp>
      <p:pic>
        <p:nvPicPr>
          <p:cNvPr id="544778" name="Picture 10">
            <a:extLst>
              <a:ext uri="{FF2B5EF4-FFF2-40B4-BE49-F238E27FC236}">
                <a16:creationId xmlns:a16="http://schemas.microsoft.com/office/drawing/2014/main" id="{F7DAD318-13BD-E91A-87ED-4D19C261D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968995"/>
            <a:ext cx="327660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544779" name="Ink 11">
                <a:extLst>
                  <a:ext uri="{FF2B5EF4-FFF2-40B4-BE49-F238E27FC236}">
                    <a16:creationId xmlns:a16="http://schemas.microsoft.com/office/drawing/2014/main" id="{4FC7A08D-96AA-5344-1CC2-01CEF0539503}"/>
                  </a:ext>
                </a:extLst>
              </p14:cNvPr>
              <p14:cNvContentPartPr>
                <a14:cpLocks xmlns:a14="http://schemas.microsoft.com/office/drawing/2010/main" noRot="1" noChangeAspect="1" noEditPoints="1" noChangeArrowheads="1" noChangeShapeType="1"/>
              </p14:cNvContentPartPr>
              <p14:nvPr/>
            </p14:nvContentPartPr>
            <p14:xfrm>
              <a:off x="3286125" y="6675433"/>
              <a:ext cx="312738" cy="17462"/>
            </p14:xfrm>
          </p:contentPart>
        </mc:Choice>
        <mc:Fallback>
          <p:pic>
            <p:nvPicPr>
              <p:cNvPr id="544779" name="Ink 11">
                <a:extLst>
                  <a:ext uri="{FF2B5EF4-FFF2-40B4-BE49-F238E27FC236}">
                    <a16:creationId xmlns:a16="http://schemas.microsoft.com/office/drawing/2014/main" id="{4FC7A08D-96AA-5344-1CC2-01CEF0539503}"/>
                  </a:ext>
                </a:extLst>
              </p:cNvPr>
              <p:cNvPicPr>
                <a:picLocks noRot="1" noChangeAspect="1" noEditPoints="1" noChangeArrowheads="1" noChangeShapeType="1"/>
              </p:cNvPicPr>
              <p:nvPr/>
            </p:nvPicPr>
            <p:blipFill>
              <a:blip r:embed="rId5"/>
              <a:stretch>
                <a:fillRect/>
              </a:stretch>
            </p:blipFill>
            <p:spPr>
              <a:xfrm>
                <a:off x="3268491" y="6658656"/>
                <a:ext cx="347287" cy="5033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44780" name="Ink 12">
                <a:extLst>
                  <a:ext uri="{FF2B5EF4-FFF2-40B4-BE49-F238E27FC236}">
                    <a16:creationId xmlns:a16="http://schemas.microsoft.com/office/drawing/2014/main" id="{EA89A2BF-3DD7-631D-198B-98F3D71ACB6D}"/>
                  </a:ext>
                </a:extLst>
              </p14:cNvPr>
              <p14:cNvContentPartPr>
                <a14:cpLocks xmlns:a14="http://schemas.microsoft.com/office/drawing/2010/main" noRot="1" noChangeAspect="1" noEditPoints="1" noChangeArrowheads="1" noChangeShapeType="1"/>
              </p14:cNvContentPartPr>
              <p14:nvPr/>
            </p14:nvContentPartPr>
            <p14:xfrm>
              <a:off x="4268788" y="6603995"/>
              <a:ext cx="169862" cy="44450"/>
            </p14:xfrm>
          </p:contentPart>
        </mc:Choice>
        <mc:Fallback>
          <p:pic>
            <p:nvPicPr>
              <p:cNvPr id="544780" name="Ink 12">
                <a:extLst>
                  <a:ext uri="{FF2B5EF4-FFF2-40B4-BE49-F238E27FC236}">
                    <a16:creationId xmlns:a16="http://schemas.microsoft.com/office/drawing/2014/main" id="{EA89A2BF-3DD7-631D-198B-98F3D71ACB6D}"/>
                  </a:ext>
                </a:extLst>
              </p:cNvPr>
              <p:cNvPicPr>
                <a:picLocks noRot="1" noChangeAspect="1" noEditPoints="1" noChangeArrowheads="1" noChangeShapeType="1"/>
              </p:cNvPicPr>
              <p:nvPr/>
            </p:nvPicPr>
            <p:blipFill>
              <a:blip r:embed="rId7"/>
              <a:stretch>
                <a:fillRect/>
              </a:stretch>
            </p:blipFill>
            <p:spPr>
              <a:xfrm>
                <a:off x="4251154" y="6586571"/>
                <a:ext cx="204410" cy="78588"/>
              </a:xfrm>
              <a:prstGeom prst="rect">
                <a:avLst/>
              </a:prstGeom>
            </p:spPr>
          </p:pic>
        </mc:Fallback>
      </mc:AlternateContent>
      <p:sp>
        <p:nvSpPr>
          <p:cNvPr id="2" name="Date Placeholder 1">
            <a:extLst>
              <a:ext uri="{FF2B5EF4-FFF2-40B4-BE49-F238E27FC236}">
                <a16:creationId xmlns:a16="http://schemas.microsoft.com/office/drawing/2014/main" id="{AB913EF0-363E-3CEB-3E2D-DA3085E1EBAF}"/>
              </a:ext>
            </a:extLst>
          </p:cNvPr>
          <p:cNvSpPr>
            <a:spLocks noGrp="1"/>
          </p:cNvSpPr>
          <p:nvPr>
            <p:ph type="dt" sz="half" idx="10"/>
          </p:nvPr>
        </p:nvSpPr>
        <p:spPr/>
        <p:txBody>
          <a:bodyPr/>
          <a:lstStyle/>
          <a:p>
            <a:fld id="{9F705CDA-9A0B-465A-BC91-9B9C2D8069FC}" type="datetime1">
              <a:rPr lang="en-US" smtClean="0"/>
              <a:t>9/18/2024</a:t>
            </a:fld>
            <a:endParaRPr lang="en-US"/>
          </a:p>
        </p:txBody>
      </p:sp>
      <p:sp>
        <p:nvSpPr>
          <p:cNvPr id="3" name="Footer Placeholder 2">
            <a:extLst>
              <a:ext uri="{FF2B5EF4-FFF2-40B4-BE49-F238E27FC236}">
                <a16:creationId xmlns:a16="http://schemas.microsoft.com/office/drawing/2014/main" id="{BE8688F8-0BA8-73E2-E5FC-4B104D69B6B8}"/>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CBFD0899-2FAA-D7C3-F549-82ACF197B470}"/>
              </a:ext>
            </a:extLst>
          </p:cNvPr>
          <p:cNvSpPr>
            <a:spLocks noGrp="1"/>
          </p:cNvSpPr>
          <p:nvPr>
            <p:ph type="sldNum" sz="quarter" idx="12"/>
          </p:nvPr>
        </p:nvSpPr>
        <p:spPr/>
        <p:txBody>
          <a:bodyPr/>
          <a:lstStyle/>
          <a:p>
            <a:fld id="{B6F15528-21DE-4FAA-801E-634DDDAF4B2B}" type="slidenum">
              <a:rPr lang="en-US" smtClean="0"/>
              <a:pPr/>
              <a:t>144</a:t>
            </a:fld>
            <a:endParaRPr lang="en-US"/>
          </a:p>
        </p:txBody>
      </p:sp>
      <p:pic>
        <p:nvPicPr>
          <p:cNvPr id="5" name="Picture 4" descr="A screenshot of a computer&#10;&#10;Description automatically generated">
            <a:extLst>
              <a:ext uri="{FF2B5EF4-FFF2-40B4-BE49-F238E27FC236}">
                <a16:creationId xmlns:a16="http://schemas.microsoft.com/office/drawing/2014/main" id="{A21FCA50-16F8-9E9B-8F5C-AD5D1A445890}"/>
              </a:ext>
            </a:extLst>
          </p:cNvPr>
          <p:cNvPicPr>
            <a:picLocks noChangeAspect="1"/>
          </p:cNvPicPr>
          <p:nvPr/>
        </p:nvPicPr>
        <p:blipFill rotWithShape="1">
          <a:blip r:embed="rId8"/>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50845F37-F3B7-FDE4-98BC-30D0CE7642CA}"/>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a:extLst>
              <a:ext uri="{FF2B5EF4-FFF2-40B4-BE49-F238E27FC236}">
                <a16:creationId xmlns:a16="http://schemas.microsoft.com/office/drawing/2014/main" id="{16B5BB14-7370-B9F5-94D9-ED801CE1BF0F}"/>
              </a:ext>
            </a:extLst>
          </p:cNvPr>
          <p:cNvSpPr>
            <a:spLocks noGrp="1" noChangeArrowheads="1"/>
          </p:cNvSpPr>
          <p:nvPr>
            <p:ph type="title"/>
          </p:nvPr>
        </p:nvSpPr>
        <p:spPr>
          <a:xfrm>
            <a:off x="228600" y="440261"/>
            <a:ext cx="7772400" cy="1143000"/>
          </a:xfrm>
        </p:spPr>
        <p:txBody>
          <a:bodyPr/>
          <a:lstStyle/>
          <a:p>
            <a:pPr algn="l"/>
            <a:r>
              <a:rPr lang="en-US" altLang="zh-TW" sz="3600" b="1">
                <a:solidFill>
                  <a:schemeClr val="tx1"/>
                </a:solidFill>
                <a:ea typeface="新細明體" panose="02020500000000000000" pitchFamily="18" charset="-120"/>
              </a:rPr>
              <a:t>Simple Linear Regression </a:t>
            </a:r>
            <a:endParaRPr lang="en-US" altLang="zh-TW" sz="3600">
              <a:solidFill>
                <a:schemeClr val="tx1"/>
              </a:solidFill>
              <a:ea typeface="新細明體" panose="02020500000000000000" pitchFamily="18" charset="-120"/>
            </a:endParaRPr>
          </a:p>
        </p:txBody>
      </p:sp>
      <p:sp>
        <p:nvSpPr>
          <p:cNvPr id="545795" name="Rectangle 3">
            <a:extLst>
              <a:ext uri="{FF2B5EF4-FFF2-40B4-BE49-F238E27FC236}">
                <a16:creationId xmlns:a16="http://schemas.microsoft.com/office/drawing/2014/main" id="{1EB00822-CF84-39B8-D99B-CDD66CB04725}"/>
              </a:ext>
            </a:extLst>
          </p:cNvPr>
          <p:cNvSpPr>
            <a:spLocks noGrp="1" noChangeArrowheads="1"/>
          </p:cNvSpPr>
          <p:nvPr>
            <p:ph type="body" idx="1"/>
          </p:nvPr>
        </p:nvSpPr>
        <p:spPr>
          <a:xfrm>
            <a:off x="609600" y="2040461"/>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45796" name="Line 4">
            <a:extLst>
              <a:ext uri="{FF2B5EF4-FFF2-40B4-BE49-F238E27FC236}">
                <a16:creationId xmlns:a16="http://schemas.microsoft.com/office/drawing/2014/main" id="{8DD23D3B-4429-2C5C-0962-59305AD2A216}"/>
              </a:ext>
            </a:extLst>
          </p:cNvPr>
          <p:cNvSpPr>
            <a:spLocks noChangeShapeType="1"/>
          </p:cNvSpPr>
          <p:nvPr/>
        </p:nvSpPr>
        <p:spPr bwMode="auto">
          <a:xfrm>
            <a:off x="381000" y="1354661"/>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5797" name="Rectangle 5">
            <a:extLst>
              <a:ext uri="{FF2B5EF4-FFF2-40B4-BE49-F238E27FC236}">
                <a16:creationId xmlns:a16="http://schemas.microsoft.com/office/drawing/2014/main" id="{7C997F14-D8D7-DDFB-F1B9-401C8474393A}"/>
              </a:ext>
            </a:extLst>
          </p:cNvPr>
          <p:cNvSpPr>
            <a:spLocks noChangeArrowheads="1"/>
          </p:cNvSpPr>
          <p:nvPr/>
        </p:nvSpPr>
        <p:spPr bwMode="auto">
          <a:xfrm>
            <a:off x="381000" y="1811861"/>
            <a:ext cx="8153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a:solidFill>
                  <a:schemeClr val="tx1"/>
                </a:solidFill>
                <a:latin typeface="TimesNewRomanPS" charset="0"/>
                <a:ea typeface="新細明體" panose="02020500000000000000" pitchFamily="18" charset="-120"/>
              </a:rPr>
              <a:t> </a:t>
            </a:r>
            <a:r>
              <a:rPr lang="en-US" altLang="zh-TW" sz="2800">
                <a:solidFill>
                  <a:schemeClr val="tx1"/>
                </a:solidFill>
                <a:latin typeface="TimesNewRomanPS" charset="0"/>
                <a:ea typeface="新細明體" panose="02020500000000000000" pitchFamily="18" charset="-120"/>
              </a:rPr>
              <a:t>Suppose that we have </a:t>
            </a:r>
            <a:r>
              <a:rPr lang="en-US" altLang="zh-TW" sz="2800" i="1">
                <a:solidFill>
                  <a:schemeClr val="tx1"/>
                </a:solidFill>
                <a:latin typeface="TimesNewRomanPS-Italic" charset="0"/>
                <a:ea typeface="新細明體" panose="02020500000000000000" pitchFamily="18" charset="-120"/>
              </a:rPr>
              <a:t>n </a:t>
            </a:r>
            <a:r>
              <a:rPr lang="en-US" altLang="zh-TW" sz="2800">
                <a:solidFill>
                  <a:schemeClr val="tx1"/>
                </a:solidFill>
                <a:latin typeface="TimesNewRomanPS" charset="0"/>
                <a:ea typeface="新細明體" panose="02020500000000000000" pitchFamily="18" charset="-120"/>
              </a:rPr>
              <a:t>pairs of observations (</a:t>
            </a:r>
            <a:r>
              <a:rPr lang="en-US" altLang="zh-TW" sz="2800" i="1">
                <a:solidFill>
                  <a:schemeClr val="tx1"/>
                </a:solidFill>
                <a:latin typeface="TimesNewRomanPS-Italic" charset="0"/>
                <a:ea typeface="新細明體" panose="02020500000000000000" pitchFamily="18" charset="-120"/>
              </a:rPr>
              <a:t>x</a:t>
            </a:r>
            <a:r>
              <a:rPr lang="en-US" altLang="zh-TW" sz="2800" baseline="-25000">
                <a:solidFill>
                  <a:schemeClr val="tx1"/>
                </a:solidFill>
                <a:latin typeface="TimesNewRomanPS-Italic" charset="0"/>
                <a:ea typeface="新細明體" panose="02020500000000000000" pitchFamily="18" charset="-120"/>
              </a:rPr>
              <a:t>1</a:t>
            </a:r>
            <a:r>
              <a:rPr lang="en-US" altLang="zh-TW" sz="2800">
                <a:solidFill>
                  <a:schemeClr val="tx1"/>
                </a:solidFill>
                <a:latin typeface="TimesNewRomanPS" charset="0"/>
                <a:ea typeface="新細明體" panose="02020500000000000000" pitchFamily="18" charset="-120"/>
              </a:rPr>
              <a:t>, </a:t>
            </a:r>
            <a:r>
              <a:rPr lang="en-US" altLang="zh-TW" sz="2800" i="1">
                <a:solidFill>
                  <a:schemeClr val="tx1"/>
                </a:solidFill>
                <a:latin typeface="TimesNewRomanPS-Italic" charset="0"/>
                <a:ea typeface="新細明體" panose="02020500000000000000" pitchFamily="18" charset="-120"/>
              </a:rPr>
              <a:t>y</a:t>
            </a:r>
            <a:r>
              <a:rPr lang="en-US" altLang="zh-TW" sz="2800" baseline="-25000">
                <a:solidFill>
                  <a:schemeClr val="tx1"/>
                </a:solidFill>
                <a:latin typeface="TimesNewRomanPS-Italic" charset="0"/>
                <a:ea typeface="新細明體" panose="02020500000000000000" pitchFamily="18" charset="-120"/>
              </a:rPr>
              <a:t>1</a:t>
            </a:r>
            <a:r>
              <a:rPr lang="en-US" altLang="zh-TW" sz="2800">
                <a:solidFill>
                  <a:schemeClr val="tx1"/>
                </a:solidFill>
                <a:latin typeface="TimesNewRomanPS" charset="0"/>
                <a:ea typeface="新細明體" panose="02020500000000000000" pitchFamily="18" charset="-120"/>
              </a:rPr>
              <a:t>), (</a:t>
            </a:r>
            <a:r>
              <a:rPr lang="en-US" altLang="zh-TW" sz="2800">
                <a:solidFill>
                  <a:schemeClr val="tx1"/>
                </a:solidFill>
                <a:latin typeface="TimesNewRomanPS-Italic" charset="0"/>
                <a:ea typeface="新細明體" panose="02020500000000000000" pitchFamily="18" charset="-120"/>
              </a:rPr>
              <a:t>x</a:t>
            </a:r>
            <a:r>
              <a:rPr lang="en-US" altLang="zh-TW" sz="2800" baseline="-25000">
                <a:solidFill>
                  <a:schemeClr val="tx1"/>
                </a:solidFill>
                <a:latin typeface="TimesNewRomanPS-Italic" charset="0"/>
                <a:ea typeface="新細明體" panose="02020500000000000000" pitchFamily="18" charset="-120"/>
              </a:rPr>
              <a:t>2</a:t>
            </a:r>
            <a:r>
              <a:rPr lang="en-US" altLang="zh-TW" sz="2800">
                <a:solidFill>
                  <a:schemeClr val="tx1"/>
                </a:solidFill>
                <a:latin typeface="TimesNewRomanPS" charset="0"/>
                <a:ea typeface="新細明體" panose="02020500000000000000" pitchFamily="18" charset="-120"/>
              </a:rPr>
              <a:t>, </a:t>
            </a:r>
            <a:r>
              <a:rPr lang="en-US" altLang="zh-TW" sz="2800" i="1">
                <a:solidFill>
                  <a:schemeClr val="tx1"/>
                </a:solidFill>
                <a:latin typeface="TimesNewRomanPS-Italic" charset="0"/>
                <a:ea typeface="新細明體" panose="02020500000000000000" pitchFamily="18" charset="-120"/>
              </a:rPr>
              <a:t>y</a:t>
            </a:r>
            <a:r>
              <a:rPr lang="en-US" altLang="zh-TW" sz="2800" baseline="-25000">
                <a:solidFill>
                  <a:schemeClr val="tx1"/>
                </a:solidFill>
                <a:latin typeface="TimesNewRomanPS-Italic" charset="0"/>
                <a:ea typeface="新細明體" panose="02020500000000000000" pitchFamily="18" charset="-120"/>
              </a:rPr>
              <a:t>2</a:t>
            </a:r>
            <a:r>
              <a:rPr lang="en-US" altLang="zh-TW" sz="2800">
                <a:solidFill>
                  <a:schemeClr val="tx1"/>
                </a:solidFill>
                <a:latin typeface="TimesNewRomanPS" charset="0"/>
                <a:ea typeface="新細明體" panose="02020500000000000000" pitchFamily="18" charset="-120"/>
              </a:rPr>
              <a:t>), </a:t>
            </a:r>
            <a:r>
              <a:rPr lang="en-US" altLang="zh-TW" sz="2800">
                <a:solidFill>
                  <a:schemeClr val="tx1"/>
                </a:solidFill>
                <a:latin typeface="Optr" charset="0"/>
                <a:ea typeface="新細明體" panose="02020500000000000000" pitchFamily="18" charset="-120"/>
              </a:rPr>
              <a:t>…, </a:t>
            </a:r>
            <a:r>
              <a:rPr lang="en-US" altLang="zh-TW" sz="2800">
                <a:solidFill>
                  <a:schemeClr val="tx1"/>
                </a:solidFill>
                <a:latin typeface="TimesNewRomanPS" charset="0"/>
                <a:ea typeface="新細明體" panose="02020500000000000000" pitchFamily="18" charset="-120"/>
              </a:rPr>
              <a:t>(</a:t>
            </a:r>
            <a:r>
              <a:rPr lang="en-US" altLang="zh-TW" sz="2800" i="1">
                <a:solidFill>
                  <a:schemeClr val="tx1"/>
                </a:solidFill>
                <a:latin typeface="TimesNewRomanPS-Italic" charset="0"/>
                <a:ea typeface="新細明體" panose="02020500000000000000" pitchFamily="18" charset="-120"/>
              </a:rPr>
              <a:t>x</a:t>
            </a:r>
            <a:r>
              <a:rPr lang="en-US" altLang="zh-TW" sz="2800" i="1" baseline="-25000">
                <a:solidFill>
                  <a:schemeClr val="tx1"/>
                </a:solidFill>
                <a:latin typeface="TimesNewRomanPS-Italic" charset="0"/>
                <a:ea typeface="新細明體" panose="02020500000000000000" pitchFamily="18" charset="-120"/>
              </a:rPr>
              <a:t>n</a:t>
            </a:r>
            <a:r>
              <a:rPr lang="en-US" altLang="zh-TW" sz="2800">
                <a:solidFill>
                  <a:schemeClr val="tx1"/>
                </a:solidFill>
                <a:latin typeface="TimesNewRomanPS" charset="0"/>
                <a:ea typeface="新細明體" panose="02020500000000000000" pitchFamily="18" charset="-120"/>
              </a:rPr>
              <a:t>, </a:t>
            </a:r>
            <a:r>
              <a:rPr lang="en-US" altLang="zh-TW" sz="2800" i="1">
                <a:solidFill>
                  <a:schemeClr val="tx1"/>
                </a:solidFill>
                <a:latin typeface="TimesNewRomanPS-Italic" charset="0"/>
                <a:ea typeface="新細明體" panose="02020500000000000000" pitchFamily="18" charset="-120"/>
              </a:rPr>
              <a:t>y</a:t>
            </a:r>
            <a:r>
              <a:rPr lang="en-US" altLang="zh-TW" sz="2800" i="1" baseline="-25000">
                <a:solidFill>
                  <a:schemeClr val="tx1"/>
                </a:solidFill>
                <a:latin typeface="TimesNewRomanPS-Italic" charset="0"/>
                <a:ea typeface="新細明體" panose="02020500000000000000" pitchFamily="18" charset="-120"/>
              </a:rPr>
              <a:t>n</a:t>
            </a:r>
            <a:r>
              <a:rPr lang="en-US" altLang="zh-TW" sz="2800">
                <a:solidFill>
                  <a:schemeClr val="tx1"/>
                </a:solidFill>
                <a:latin typeface="TimesNewRomanPS" charset="0"/>
                <a:ea typeface="新細明體" panose="02020500000000000000" pitchFamily="18" charset="-120"/>
              </a:rPr>
              <a:t>).</a:t>
            </a:r>
          </a:p>
        </p:txBody>
      </p:sp>
      <p:sp>
        <p:nvSpPr>
          <p:cNvPr id="545803" name="Rectangle 11">
            <a:extLst>
              <a:ext uri="{FF2B5EF4-FFF2-40B4-BE49-F238E27FC236}">
                <a16:creationId xmlns:a16="http://schemas.microsoft.com/office/drawing/2014/main" id="{CA9E23EA-6E38-5F08-7A77-8813C312F681}"/>
              </a:ext>
            </a:extLst>
          </p:cNvPr>
          <p:cNvSpPr>
            <a:spLocks noChangeArrowheads="1"/>
          </p:cNvSpPr>
          <p:nvPr/>
        </p:nvSpPr>
        <p:spPr bwMode="auto">
          <a:xfrm>
            <a:off x="228600" y="4707461"/>
            <a:ext cx="2895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11-3</a:t>
            </a:r>
            <a:r>
              <a:rPr lang="en-US" altLang="zh-TW" b="1">
                <a:ea typeface="新細明體" panose="02020500000000000000" pitchFamily="18" charset="-120"/>
              </a:rPr>
              <a:t> </a:t>
            </a:r>
            <a:r>
              <a:rPr lang="en-US" altLang="zh-TW">
                <a:ea typeface="新細明體" panose="02020500000000000000" pitchFamily="18" charset="-120"/>
              </a:rPr>
              <a:t>Deviations of the data from the estimated regression model</a:t>
            </a:r>
            <a:r>
              <a:rPr lang="en-US" altLang="zh-TW">
                <a:ea typeface="新細明體" panose="02020500000000000000" pitchFamily="18" charset="-120"/>
                <a:sym typeface="Symbol" panose="05050102010706020507" pitchFamily="18" charset="2"/>
              </a:rPr>
              <a:t>.</a:t>
            </a:r>
            <a:r>
              <a:rPr lang="en-US" altLang="zh-TW">
                <a:ea typeface="新細明體" panose="02020500000000000000" pitchFamily="18" charset="-120"/>
              </a:rPr>
              <a:t>            </a:t>
            </a:r>
          </a:p>
        </p:txBody>
      </p:sp>
      <p:pic>
        <p:nvPicPr>
          <p:cNvPr id="545804" name="Picture 12">
            <a:extLst>
              <a:ext uri="{FF2B5EF4-FFF2-40B4-BE49-F238E27FC236}">
                <a16:creationId xmlns:a16="http://schemas.microsoft.com/office/drawing/2014/main" id="{0F82739D-E7D8-8EED-9092-1AB9CA4B6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488261"/>
            <a:ext cx="4613275" cy="335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AAB3AABF-FEC0-DA3C-5F81-FA2973E5F5A7}"/>
              </a:ext>
            </a:extLst>
          </p:cNvPr>
          <p:cNvSpPr>
            <a:spLocks noGrp="1"/>
          </p:cNvSpPr>
          <p:nvPr>
            <p:ph type="dt" sz="half" idx="10"/>
          </p:nvPr>
        </p:nvSpPr>
        <p:spPr/>
        <p:txBody>
          <a:bodyPr/>
          <a:lstStyle/>
          <a:p>
            <a:fld id="{1D121D84-15CF-4304-AF3C-5C49F37179CE}" type="datetime1">
              <a:rPr lang="en-US" smtClean="0"/>
              <a:t>9/18/2024</a:t>
            </a:fld>
            <a:endParaRPr lang="en-US"/>
          </a:p>
        </p:txBody>
      </p:sp>
      <p:sp>
        <p:nvSpPr>
          <p:cNvPr id="3" name="Footer Placeholder 2">
            <a:extLst>
              <a:ext uri="{FF2B5EF4-FFF2-40B4-BE49-F238E27FC236}">
                <a16:creationId xmlns:a16="http://schemas.microsoft.com/office/drawing/2014/main" id="{0967FA1B-F5E1-CC92-37BE-EFABFCC63C7C}"/>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945CDBF5-2270-987A-F05B-2F9DE70BEBFA}"/>
              </a:ext>
            </a:extLst>
          </p:cNvPr>
          <p:cNvSpPr>
            <a:spLocks noGrp="1"/>
          </p:cNvSpPr>
          <p:nvPr>
            <p:ph type="sldNum" sz="quarter" idx="12"/>
          </p:nvPr>
        </p:nvSpPr>
        <p:spPr/>
        <p:txBody>
          <a:bodyPr/>
          <a:lstStyle/>
          <a:p>
            <a:fld id="{B6F15528-21DE-4FAA-801E-634DDDAF4B2B}" type="slidenum">
              <a:rPr lang="en-US" smtClean="0"/>
              <a:pPr/>
              <a:t>145</a:t>
            </a:fld>
            <a:endParaRPr lang="en-US"/>
          </a:p>
        </p:txBody>
      </p:sp>
      <p:pic>
        <p:nvPicPr>
          <p:cNvPr id="5" name="Picture 4" descr="A screenshot of a computer&#10;&#10;Description automatically generated">
            <a:extLst>
              <a:ext uri="{FF2B5EF4-FFF2-40B4-BE49-F238E27FC236}">
                <a16:creationId xmlns:a16="http://schemas.microsoft.com/office/drawing/2014/main" id="{F4F0DE6B-2FF9-9F74-DBE8-D03A8DEEB8B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4F5B6B3D-48B4-9EAD-10D9-ECF3FFC41F25}"/>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a:extLst>
              <a:ext uri="{FF2B5EF4-FFF2-40B4-BE49-F238E27FC236}">
                <a16:creationId xmlns:a16="http://schemas.microsoft.com/office/drawing/2014/main" id="{4D1FAFCD-A207-FCBE-3DA6-0FABE85998CA}"/>
              </a:ext>
            </a:extLst>
          </p:cNvPr>
          <p:cNvSpPr>
            <a:spLocks noGrp="1" noChangeArrowheads="1"/>
          </p:cNvSpPr>
          <p:nvPr>
            <p:ph type="title"/>
          </p:nvPr>
        </p:nvSpPr>
        <p:spPr>
          <a:xfrm>
            <a:off x="228600" y="270933"/>
            <a:ext cx="7772400" cy="1143000"/>
          </a:xfrm>
        </p:spPr>
        <p:txBody>
          <a:bodyPr/>
          <a:lstStyle/>
          <a:p>
            <a:pPr algn="l"/>
            <a:r>
              <a:rPr lang="en-US" altLang="zh-TW" sz="3600" b="1">
                <a:solidFill>
                  <a:schemeClr val="tx1"/>
                </a:solidFill>
                <a:ea typeface="新細明體" panose="02020500000000000000" pitchFamily="18" charset="-120"/>
              </a:rPr>
              <a:t>Simple Linear Regression </a:t>
            </a:r>
            <a:endParaRPr lang="en-US" altLang="zh-TW" sz="3600">
              <a:solidFill>
                <a:schemeClr val="tx1"/>
              </a:solidFill>
              <a:ea typeface="新細明體" panose="02020500000000000000" pitchFamily="18" charset="-120"/>
            </a:endParaRPr>
          </a:p>
        </p:txBody>
      </p:sp>
      <p:sp>
        <p:nvSpPr>
          <p:cNvPr id="546819" name="Rectangle 3">
            <a:extLst>
              <a:ext uri="{FF2B5EF4-FFF2-40B4-BE49-F238E27FC236}">
                <a16:creationId xmlns:a16="http://schemas.microsoft.com/office/drawing/2014/main" id="{A86826FD-B9AF-3BD5-DC8E-48EF2A8B1BCE}"/>
              </a:ext>
            </a:extLst>
          </p:cNvPr>
          <p:cNvSpPr>
            <a:spLocks noGrp="1" noChangeArrowheads="1"/>
          </p:cNvSpPr>
          <p:nvPr>
            <p:ph type="body" idx="1"/>
          </p:nvPr>
        </p:nvSpPr>
        <p:spPr>
          <a:xfrm>
            <a:off x="609600" y="1888067"/>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46820" name="Line 4">
            <a:extLst>
              <a:ext uri="{FF2B5EF4-FFF2-40B4-BE49-F238E27FC236}">
                <a16:creationId xmlns:a16="http://schemas.microsoft.com/office/drawing/2014/main" id="{EE68A853-CB14-392C-CA10-FBBF16E3E764}"/>
              </a:ext>
            </a:extLst>
          </p:cNvPr>
          <p:cNvSpPr>
            <a:spLocks noChangeShapeType="1"/>
          </p:cNvSpPr>
          <p:nvPr/>
        </p:nvSpPr>
        <p:spPr bwMode="auto">
          <a:xfrm>
            <a:off x="381000" y="1202267"/>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6821" name="Rectangle 5">
            <a:extLst>
              <a:ext uri="{FF2B5EF4-FFF2-40B4-BE49-F238E27FC236}">
                <a16:creationId xmlns:a16="http://schemas.microsoft.com/office/drawing/2014/main" id="{07C15812-AD80-BC96-6033-8579C28118B6}"/>
              </a:ext>
            </a:extLst>
          </p:cNvPr>
          <p:cNvSpPr>
            <a:spLocks noChangeArrowheads="1"/>
          </p:cNvSpPr>
          <p:nvPr/>
        </p:nvSpPr>
        <p:spPr bwMode="auto">
          <a:xfrm>
            <a:off x="381000" y="1430867"/>
            <a:ext cx="8153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a:solidFill>
                  <a:schemeClr val="tx1"/>
                </a:solidFill>
                <a:latin typeface="TimesNewRomanPS" charset="0"/>
                <a:ea typeface="新細明體" panose="02020500000000000000" pitchFamily="18" charset="-120"/>
              </a:rPr>
              <a:t> </a:t>
            </a:r>
            <a:r>
              <a:rPr lang="en-US" altLang="zh-TW" sz="2800">
                <a:solidFill>
                  <a:schemeClr val="tx1"/>
                </a:solidFill>
                <a:latin typeface="TimesNewRomanPS" charset="0"/>
                <a:ea typeface="新細明體" panose="02020500000000000000" pitchFamily="18" charset="-120"/>
              </a:rPr>
              <a:t>The </a:t>
            </a:r>
            <a:r>
              <a:rPr lang="en-US" altLang="zh-TW" sz="2800" b="1">
                <a:solidFill>
                  <a:schemeClr val="accent1"/>
                </a:solidFill>
                <a:latin typeface="TimesNewRomanPS" charset="0"/>
                <a:ea typeface="新細明體" panose="02020500000000000000" pitchFamily="18" charset="-120"/>
              </a:rPr>
              <a:t>method of least squares</a:t>
            </a:r>
            <a:r>
              <a:rPr lang="en-US" altLang="zh-TW" sz="2800">
                <a:solidFill>
                  <a:schemeClr val="tx1"/>
                </a:solidFill>
                <a:latin typeface="TimesNewRomanPS" charset="0"/>
                <a:ea typeface="新細明體" panose="02020500000000000000" pitchFamily="18" charset="-120"/>
              </a:rPr>
              <a:t> is used to estimate the parameters, </a:t>
            </a:r>
            <a:r>
              <a:rPr lang="en-US" altLang="zh-TW" sz="2800">
                <a:solidFill>
                  <a:schemeClr val="tx1"/>
                </a:solidFill>
                <a:latin typeface="TimesNewRomanPS" charset="0"/>
                <a:ea typeface="新細明體" panose="02020500000000000000" pitchFamily="18" charset="-120"/>
                <a:sym typeface="Symbol" panose="05050102010706020507" pitchFamily="18" charset="2"/>
              </a:rPr>
              <a:t></a:t>
            </a:r>
            <a:r>
              <a:rPr lang="en-US" altLang="zh-TW" sz="2800" baseline="-25000">
                <a:solidFill>
                  <a:schemeClr val="tx1"/>
                </a:solidFill>
                <a:latin typeface="TimesNewRomanPS" charset="0"/>
                <a:ea typeface="新細明體" panose="02020500000000000000" pitchFamily="18" charset="-120"/>
                <a:sym typeface="Symbol" panose="05050102010706020507" pitchFamily="18" charset="2"/>
              </a:rPr>
              <a:t>0</a:t>
            </a:r>
            <a:r>
              <a:rPr lang="en-US" altLang="zh-TW" sz="2800">
                <a:solidFill>
                  <a:schemeClr val="tx1"/>
                </a:solidFill>
                <a:latin typeface="TimesNewRomanPS" charset="0"/>
                <a:ea typeface="新細明體" panose="02020500000000000000" pitchFamily="18" charset="-120"/>
                <a:sym typeface="Symbol" panose="05050102010706020507" pitchFamily="18" charset="2"/>
              </a:rPr>
              <a:t> and </a:t>
            </a:r>
            <a:r>
              <a:rPr lang="en-US" altLang="zh-TW" sz="2800" baseline="-25000">
                <a:solidFill>
                  <a:schemeClr val="tx1"/>
                </a:solidFill>
                <a:latin typeface="TimesNewRomanPS" charset="0"/>
                <a:ea typeface="新細明體" panose="02020500000000000000" pitchFamily="18" charset="-120"/>
                <a:sym typeface="Symbol" panose="05050102010706020507" pitchFamily="18" charset="2"/>
              </a:rPr>
              <a:t>1</a:t>
            </a:r>
            <a:r>
              <a:rPr lang="en-US" altLang="zh-TW" sz="2800">
                <a:solidFill>
                  <a:schemeClr val="tx1"/>
                </a:solidFill>
                <a:latin typeface="TimesNewRomanPS" charset="0"/>
                <a:ea typeface="新細明體" panose="02020500000000000000" pitchFamily="18" charset="-120"/>
                <a:sym typeface="Symbol" panose="05050102010706020507" pitchFamily="18" charset="2"/>
              </a:rPr>
              <a:t> by minimizing the sum of the squares of the vertical deviations in Figure 11-3.</a:t>
            </a:r>
            <a:endParaRPr lang="en-US" altLang="zh-TW" sz="2800">
              <a:solidFill>
                <a:schemeClr val="tx1"/>
              </a:solidFill>
              <a:latin typeface="TimesNewRomanPS" charset="0"/>
              <a:ea typeface="新細明體" panose="02020500000000000000" pitchFamily="18" charset="-120"/>
            </a:endParaRPr>
          </a:p>
        </p:txBody>
      </p:sp>
      <p:sp>
        <p:nvSpPr>
          <p:cNvPr id="546823" name="Rectangle 7">
            <a:extLst>
              <a:ext uri="{FF2B5EF4-FFF2-40B4-BE49-F238E27FC236}">
                <a16:creationId xmlns:a16="http://schemas.microsoft.com/office/drawing/2014/main" id="{64F19470-C775-E967-FB3F-91D864C4B609}"/>
              </a:ext>
            </a:extLst>
          </p:cNvPr>
          <p:cNvSpPr>
            <a:spLocks noChangeArrowheads="1"/>
          </p:cNvSpPr>
          <p:nvPr/>
        </p:nvSpPr>
        <p:spPr bwMode="auto">
          <a:xfrm>
            <a:off x="228600" y="4555067"/>
            <a:ext cx="2895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11-3</a:t>
            </a:r>
            <a:r>
              <a:rPr lang="en-US" altLang="zh-TW" b="1">
                <a:ea typeface="新細明體" panose="02020500000000000000" pitchFamily="18" charset="-120"/>
              </a:rPr>
              <a:t> </a:t>
            </a:r>
            <a:r>
              <a:rPr lang="en-US" altLang="zh-TW">
                <a:ea typeface="新細明體" panose="02020500000000000000" pitchFamily="18" charset="-120"/>
              </a:rPr>
              <a:t>Deviations of the data from the estimated regression model</a:t>
            </a:r>
            <a:r>
              <a:rPr lang="en-US" altLang="zh-TW">
                <a:ea typeface="新細明體" panose="02020500000000000000" pitchFamily="18" charset="-120"/>
                <a:sym typeface="Symbol" panose="05050102010706020507" pitchFamily="18" charset="2"/>
              </a:rPr>
              <a:t>.</a:t>
            </a:r>
            <a:r>
              <a:rPr lang="en-US" altLang="zh-TW">
                <a:ea typeface="新細明體" panose="02020500000000000000" pitchFamily="18" charset="-120"/>
              </a:rPr>
              <a:t>            </a:t>
            </a:r>
          </a:p>
        </p:txBody>
      </p:sp>
      <p:pic>
        <p:nvPicPr>
          <p:cNvPr id="546824" name="Picture 8">
            <a:extLst>
              <a:ext uri="{FF2B5EF4-FFF2-40B4-BE49-F238E27FC236}">
                <a16:creationId xmlns:a16="http://schemas.microsoft.com/office/drawing/2014/main" id="{3EE2D549-2BB2-BCCC-0AB2-268329D8F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335867"/>
            <a:ext cx="4613275" cy="335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46825" name="Ink 9">
                <a:extLst>
                  <a:ext uri="{FF2B5EF4-FFF2-40B4-BE49-F238E27FC236}">
                    <a16:creationId xmlns:a16="http://schemas.microsoft.com/office/drawing/2014/main" id="{509EC85B-FC05-AE09-9F1B-5FE99BC32D01}"/>
                  </a:ext>
                </a:extLst>
              </p14:cNvPr>
              <p14:cNvContentPartPr>
                <a14:cpLocks xmlns:a14="http://schemas.microsoft.com/office/drawing/2010/main" noRot="1" noChangeAspect="1" noEditPoints="1" noChangeArrowheads="1" noChangeShapeType="1"/>
              </p14:cNvContentPartPr>
              <p14:nvPr/>
            </p14:nvContentPartPr>
            <p14:xfrm>
              <a:off x="3143250" y="1403880"/>
              <a:ext cx="866775" cy="473075"/>
            </p14:xfrm>
          </p:contentPart>
        </mc:Choice>
        <mc:Fallback>
          <p:pic>
            <p:nvPicPr>
              <p:cNvPr id="546825" name="Ink 9">
                <a:extLst>
                  <a:ext uri="{FF2B5EF4-FFF2-40B4-BE49-F238E27FC236}">
                    <a16:creationId xmlns:a16="http://schemas.microsoft.com/office/drawing/2014/main" id="{509EC85B-FC05-AE09-9F1B-5FE99BC32D01}"/>
                  </a:ext>
                </a:extLst>
              </p:cNvPr>
              <p:cNvPicPr>
                <a:picLocks noRot="1" noChangeAspect="1" noEditPoints="1" noChangeArrowheads="1" noChangeShapeType="1"/>
              </p:cNvPicPr>
              <p:nvPr/>
            </p:nvPicPr>
            <p:blipFill>
              <a:blip r:embed="rId4"/>
              <a:stretch>
                <a:fillRect/>
              </a:stretch>
            </p:blipFill>
            <p:spPr>
              <a:xfrm>
                <a:off x="3125663" y="1386464"/>
                <a:ext cx="901231" cy="50719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46826" name="Ink 10">
                <a:extLst>
                  <a:ext uri="{FF2B5EF4-FFF2-40B4-BE49-F238E27FC236}">
                    <a16:creationId xmlns:a16="http://schemas.microsoft.com/office/drawing/2014/main" id="{582A0F9B-0AFE-2269-E0D1-E1ACC0987AEC}"/>
                  </a:ext>
                </a:extLst>
              </p14:cNvPr>
              <p14:cNvContentPartPr>
                <a14:cpLocks xmlns:a14="http://schemas.microsoft.com/office/drawing/2010/main" noRot="1" noChangeAspect="1" noEditPoints="1" noChangeArrowheads="1" noChangeShapeType="1"/>
              </p14:cNvContentPartPr>
              <p14:nvPr/>
            </p14:nvContentPartPr>
            <p14:xfrm>
              <a:off x="4286250" y="5948892"/>
              <a:ext cx="196850" cy="268288"/>
            </p14:xfrm>
          </p:contentPart>
        </mc:Choice>
        <mc:Fallback>
          <p:pic>
            <p:nvPicPr>
              <p:cNvPr id="546826" name="Ink 10">
                <a:extLst>
                  <a:ext uri="{FF2B5EF4-FFF2-40B4-BE49-F238E27FC236}">
                    <a16:creationId xmlns:a16="http://schemas.microsoft.com/office/drawing/2014/main" id="{582A0F9B-0AFE-2269-E0D1-E1ACC0987AEC}"/>
                  </a:ext>
                </a:extLst>
              </p:cNvPr>
              <p:cNvPicPr>
                <a:picLocks noRot="1" noChangeAspect="1" noEditPoints="1" noChangeArrowheads="1" noChangeShapeType="1"/>
              </p:cNvPicPr>
              <p:nvPr/>
            </p:nvPicPr>
            <p:blipFill>
              <a:blip r:embed="rId6"/>
              <a:stretch>
                <a:fillRect/>
              </a:stretch>
            </p:blipFill>
            <p:spPr>
              <a:xfrm>
                <a:off x="4268648" y="5931246"/>
                <a:ext cx="231335" cy="30285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46827" name="Ink 11">
                <a:extLst>
                  <a:ext uri="{FF2B5EF4-FFF2-40B4-BE49-F238E27FC236}">
                    <a16:creationId xmlns:a16="http://schemas.microsoft.com/office/drawing/2014/main" id="{2CAAB8AA-4AC1-8C75-E759-EBC1116006C4}"/>
                  </a:ext>
                </a:extLst>
              </p14:cNvPr>
              <p14:cNvContentPartPr>
                <a14:cpLocks xmlns:a14="http://schemas.microsoft.com/office/drawing/2010/main" noRot="1" noChangeAspect="1" noEditPoints="1" noChangeArrowheads="1" noChangeShapeType="1"/>
              </p14:cNvContentPartPr>
              <p14:nvPr/>
            </p14:nvContentPartPr>
            <p14:xfrm>
              <a:off x="4606925" y="6083830"/>
              <a:ext cx="90488" cy="204787"/>
            </p14:xfrm>
          </p:contentPart>
        </mc:Choice>
        <mc:Fallback>
          <p:pic>
            <p:nvPicPr>
              <p:cNvPr id="546827" name="Ink 11">
                <a:extLst>
                  <a:ext uri="{FF2B5EF4-FFF2-40B4-BE49-F238E27FC236}">
                    <a16:creationId xmlns:a16="http://schemas.microsoft.com/office/drawing/2014/main" id="{2CAAB8AA-4AC1-8C75-E759-EBC1116006C4}"/>
                  </a:ext>
                </a:extLst>
              </p:cNvPr>
              <p:cNvPicPr>
                <a:picLocks noRot="1" noChangeAspect="1" noEditPoints="1" noChangeArrowheads="1" noChangeShapeType="1"/>
              </p:cNvPicPr>
              <p:nvPr/>
            </p:nvPicPr>
            <p:blipFill>
              <a:blip r:embed="rId8"/>
              <a:stretch>
                <a:fillRect/>
              </a:stretch>
            </p:blipFill>
            <p:spPr>
              <a:xfrm>
                <a:off x="4589260" y="6066287"/>
                <a:ext cx="125097" cy="23915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46828" name="Ink 12">
                <a:extLst>
                  <a:ext uri="{FF2B5EF4-FFF2-40B4-BE49-F238E27FC236}">
                    <a16:creationId xmlns:a16="http://schemas.microsoft.com/office/drawing/2014/main" id="{2A807C84-FE59-AB66-DF38-23D39144DBDA}"/>
                  </a:ext>
                </a:extLst>
              </p14:cNvPr>
              <p14:cNvContentPartPr>
                <a14:cpLocks xmlns:a14="http://schemas.microsoft.com/office/drawing/2010/main" noRot="1" noChangeAspect="1" noEditPoints="1" noChangeArrowheads="1" noChangeShapeType="1"/>
              </p14:cNvContentPartPr>
              <p14:nvPr/>
            </p14:nvContentPartPr>
            <p14:xfrm>
              <a:off x="2938463" y="5628217"/>
              <a:ext cx="1089025" cy="88900"/>
            </p14:xfrm>
          </p:contentPart>
        </mc:Choice>
        <mc:Fallback>
          <p:pic>
            <p:nvPicPr>
              <p:cNvPr id="546828" name="Ink 12">
                <a:extLst>
                  <a:ext uri="{FF2B5EF4-FFF2-40B4-BE49-F238E27FC236}">
                    <a16:creationId xmlns:a16="http://schemas.microsoft.com/office/drawing/2014/main" id="{2A807C84-FE59-AB66-DF38-23D39144DBDA}"/>
                  </a:ext>
                </a:extLst>
              </p:cNvPr>
              <p:cNvPicPr>
                <a:picLocks noRot="1" noChangeAspect="1" noEditPoints="1" noChangeArrowheads="1" noChangeShapeType="1"/>
              </p:cNvPicPr>
              <p:nvPr/>
            </p:nvPicPr>
            <p:blipFill>
              <a:blip r:embed="rId10"/>
              <a:stretch>
                <a:fillRect/>
              </a:stretch>
            </p:blipFill>
            <p:spPr>
              <a:xfrm>
                <a:off x="2920834" y="5611134"/>
                <a:ext cx="1123563" cy="12236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46829" name="Ink 13">
                <a:extLst>
                  <a:ext uri="{FF2B5EF4-FFF2-40B4-BE49-F238E27FC236}">
                    <a16:creationId xmlns:a16="http://schemas.microsoft.com/office/drawing/2014/main" id="{1A8CA2C0-AB45-7460-C2A0-E31FD3BE44A2}"/>
                  </a:ext>
                </a:extLst>
              </p14:cNvPr>
              <p14:cNvContentPartPr>
                <a14:cpLocks xmlns:a14="http://schemas.microsoft.com/office/drawing/2010/main" noRot="1" noChangeAspect="1" noEditPoints="1" noChangeArrowheads="1" noChangeShapeType="1"/>
              </p14:cNvContentPartPr>
              <p14:nvPr/>
            </p14:nvContentPartPr>
            <p14:xfrm>
              <a:off x="4340225" y="6394980"/>
              <a:ext cx="142875" cy="393700"/>
            </p14:xfrm>
          </p:contentPart>
        </mc:Choice>
        <mc:Fallback>
          <p:pic>
            <p:nvPicPr>
              <p:cNvPr id="546829" name="Ink 13">
                <a:extLst>
                  <a:ext uri="{FF2B5EF4-FFF2-40B4-BE49-F238E27FC236}">
                    <a16:creationId xmlns:a16="http://schemas.microsoft.com/office/drawing/2014/main" id="{1A8CA2C0-AB45-7460-C2A0-E31FD3BE44A2}"/>
                  </a:ext>
                </a:extLst>
              </p:cNvPr>
              <p:cNvPicPr>
                <a:picLocks noRot="1" noChangeAspect="1" noEditPoints="1" noChangeArrowheads="1" noChangeShapeType="1"/>
              </p:cNvPicPr>
              <p:nvPr/>
            </p:nvPicPr>
            <p:blipFill>
              <a:blip r:embed="rId12"/>
              <a:stretch>
                <a:fillRect/>
              </a:stretch>
            </p:blipFill>
            <p:spPr>
              <a:xfrm>
                <a:off x="4322635" y="6377330"/>
                <a:ext cx="177337" cy="42827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46830" name="Ink 14">
                <a:extLst>
                  <a:ext uri="{FF2B5EF4-FFF2-40B4-BE49-F238E27FC236}">
                    <a16:creationId xmlns:a16="http://schemas.microsoft.com/office/drawing/2014/main" id="{50052FF1-9A1B-3CA6-236C-A2B96FAD7197}"/>
                  </a:ext>
                </a:extLst>
              </p14:cNvPr>
              <p14:cNvContentPartPr>
                <a14:cpLocks xmlns:a14="http://schemas.microsoft.com/office/drawing/2010/main" noRot="1" noChangeAspect="1" noEditPoints="1" noChangeArrowheads="1" noChangeShapeType="1"/>
              </p14:cNvContentPartPr>
              <p14:nvPr/>
            </p14:nvContentPartPr>
            <p14:xfrm>
              <a:off x="2884488" y="5278967"/>
              <a:ext cx="1517650" cy="411163"/>
            </p14:xfrm>
          </p:contentPart>
        </mc:Choice>
        <mc:Fallback>
          <p:pic>
            <p:nvPicPr>
              <p:cNvPr id="546830" name="Ink 14">
                <a:extLst>
                  <a:ext uri="{FF2B5EF4-FFF2-40B4-BE49-F238E27FC236}">
                    <a16:creationId xmlns:a16="http://schemas.microsoft.com/office/drawing/2014/main" id="{50052FF1-9A1B-3CA6-236C-A2B96FAD7197}"/>
                  </a:ext>
                </a:extLst>
              </p:cNvPr>
              <p:cNvPicPr>
                <a:picLocks noRot="1" noChangeAspect="1" noEditPoints="1" noChangeArrowheads="1" noChangeShapeType="1"/>
              </p:cNvPicPr>
              <p:nvPr/>
            </p:nvPicPr>
            <p:blipFill>
              <a:blip r:embed="rId14"/>
              <a:stretch>
                <a:fillRect/>
              </a:stretch>
            </p:blipFill>
            <p:spPr>
              <a:xfrm>
                <a:off x="2866862" y="5261402"/>
                <a:ext cx="1552183" cy="445576"/>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46831" name="Ink 15">
                <a:extLst>
                  <a:ext uri="{FF2B5EF4-FFF2-40B4-BE49-F238E27FC236}">
                    <a16:creationId xmlns:a16="http://schemas.microsoft.com/office/drawing/2014/main" id="{F51EA21E-CE51-6172-5EE6-E78F969B1503}"/>
                  </a:ext>
                </a:extLst>
              </p14:cNvPr>
              <p14:cNvContentPartPr>
                <a14:cpLocks xmlns:a14="http://schemas.microsoft.com/office/drawing/2010/main" noRot="1" noChangeAspect="1" noEditPoints="1" noChangeArrowheads="1" noChangeShapeType="1"/>
              </p14:cNvContentPartPr>
              <p14:nvPr/>
            </p14:nvContentPartPr>
            <p14:xfrm>
              <a:off x="1438275" y="1842030"/>
              <a:ext cx="4010025" cy="44450"/>
            </p14:xfrm>
          </p:contentPart>
        </mc:Choice>
        <mc:Fallback>
          <p:pic>
            <p:nvPicPr>
              <p:cNvPr id="546831" name="Ink 15">
                <a:extLst>
                  <a:ext uri="{FF2B5EF4-FFF2-40B4-BE49-F238E27FC236}">
                    <a16:creationId xmlns:a16="http://schemas.microsoft.com/office/drawing/2014/main" id="{F51EA21E-CE51-6172-5EE6-E78F969B1503}"/>
                  </a:ext>
                </a:extLst>
              </p:cNvPr>
              <p:cNvPicPr>
                <a:picLocks noRot="1" noChangeAspect="1" noEditPoints="1" noChangeArrowheads="1" noChangeShapeType="1"/>
              </p:cNvPicPr>
              <p:nvPr/>
            </p:nvPicPr>
            <p:blipFill>
              <a:blip r:embed="rId16"/>
              <a:stretch>
                <a:fillRect/>
              </a:stretch>
            </p:blipFill>
            <p:spPr>
              <a:xfrm>
                <a:off x="1420633" y="1827412"/>
                <a:ext cx="4044588" cy="73089"/>
              </a:xfrm>
              <a:prstGeom prst="rect">
                <a:avLst/>
              </a:prstGeom>
            </p:spPr>
          </p:pic>
        </mc:Fallback>
      </mc:AlternateContent>
      <p:sp>
        <p:nvSpPr>
          <p:cNvPr id="2" name="Date Placeholder 1">
            <a:extLst>
              <a:ext uri="{FF2B5EF4-FFF2-40B4-BE49-F238E27FC236}">
                <a16:creationId xmlns:a16="http://schemas.microsoft.com/office/drawing/2014/main" id="{201646B3-686B-A518-7090-5A42C1372FF3}"/>
              </a:ext>
            </a:extLst>
          </p:cNvPr>
          <p:cNvSpPr>
            <a:spLocks noGrp="1"/>
          </p:cNvSpPr>
          <p:nvPr>
            <p:ph type="dt" sz="half" idx="10"/>
          </p:nvPr>
        </p:nvSpPr>
        <p:spPr/>
        <p:txBody>
          <a:bodyPr/>
          <a:lstStyle/>
          <a:p>
            <a:fld id="{6446E534-3BAE-44D7-8C29-7F4269AFC66E}" type="datetime1">
              <a:rPr lang="en-US" smtClean="0"/>
              <a:t>9/18/2024</a:t>
            </a:fld>
            <a:endParaRPr lang="en-US"/>
          </a:p>
        </p:txBody>
      </p:sp>
      <p:sp>
        <p:nvSpPr>
          <p:cNvPr id="3" name="Footer Placeholder 2">
            <a:extLst>
              <a:ext uri="{FF2B5EF4-FFF2-40B4-BE49-F238E27FC236}">
                <a16:creationId xmlns:a16="http://schemas.microsoft.com/office/drawing/2014/main" id="{FA173CE5-C049-8AFB-AEF0-29F8908BECD1}"/>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8CA0A7C3-A033-4675-E8EF-4A5D14DB2071}"/>
              </a:ext>
            </a:extLst>
          </p:cNvPr>
          <p:cNvSpPr>
            <a:spLocks noGrp="1"/>
          </p:cNvSpPr>
          <p:nvPr>
            <p:ph type="sldNum" sz="quarter" idx="12"/>
          </p:nvPr>
        </p:nvSpPr>
        <p:spPr/>
        <p:txBody>
          <a:bodyPr/>
          <a:lstStyle/>
          <a:p>
            <a:fld id="{B6F15528-21DE-4FAA-801E-634DDDAF4B2B}" type="slidenum">
              <a:rPr lang="en-US" smtClean="0"/>
              <a:pPr/>
              <a:t>146</a:t>
            </a:fld>
            <a:endParaRPr lang="en-US"/>
          </a:p>
        </p:txBody>
      </p:sp>
      <p:pic>
        <p:nvPicPr>
          <p:cNvPr id="5" name="Picture 4" descr="A screenshot of a computer&#10;&#10;Description automatically generated">
            <a:extLst>
              <a:ext uri="{FF2B5EF4-FFF2-40B4-BE49-F238E27FC236}">
                <a16:creationId xmlns:a16="http://schemas.microsoft.com/office/drawing/2014/main" id="{B5D390D3-6850-FE96-CC06-FFB2CE7A0EAC}"/>
              </a:ext>
            </a:extLst>
          </p:cNvPr>
          <p:cNvPicPr>
            <a:picLocks noChangeAspect="1"/>
          </p:cNvPicPr>
          <p:nvPr/>
        </p:nvPicPr>
        <p:blipFill rotWithShape="1">
          <a:blip r:embed="rId17"/>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B9778D95-3B3B-2630-BCBC-50098841B4F7}"/>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a:extLst>
              <a:ext uri="{FF2B5EF4-FFF2-40B4-BE49-F238E27FC236}">
                <a16:creationId xmlns:a16="http://schemas.microsoft.com/office/drawing/2014/main" id="{41F54793-E527-4D00-00D4-D6BAAA28DAE1}"/>
              </a:ext>
            </a:extLst>
          </p:cNvPr>
          <p:cNvSpPr>
            <a:spLocks noGrp="1" noChangeArrowheads="1"/>
          </p:cNvSpPr>
          <p:nvPr>
            <p:ph type="title"/>
          </p:nvPr>
        </p:nvSpPr>
        <p:spPr>
          <a:xfrm>
            <a:off x="228600" y="626532"/>
            <a:ext cx="7772400" cy="1143000"/>
          </a:xfrm>
        </p:spPr>
        <p:txBody>
          <a:bodyPr/>
          <a:lstStyle/>
          <a:p>
            <a:pPr algn="l"/>
            <a:r>
              <a:rPr lang="en-US" altLang="zh-TW" sz="3600" b="1">
                <a:solidFill>
                  <a:schemeClr val="tx1"/>
                </a:solidFill>
                <a:ea typeface="新細明體" panose="02020500000000000000" pitchFamily="18" charset="-120"/>
              </a:rPr>
              <a:t>Simple Linear Regression </a:t>
            </a:r>
            <a:endParaRPr lang="en-US" altLang="zh-TW" sz="3600">
              <a:solidFill>
                <a:schemeClr val="tx1"/>
              </a:solidFill>
              <a:ea typeface="新細明體" panose="02020500000000000000" pitchFamily="18" charset="-120"/>
            </a:endParaRPr>
          </a:p>
        </p:txBody>
      </p:sp>
      <p:sp>
        <p:nvSpPr>
          <p:cNvPr id="547843" name="Rectangle 3">
            <a:extLst>
              <a:ext uri="{FF2B5EF4-FFF2-40B4-BE49-F238E27FC236}">
                <a16:creationId xmlns:a16="http://schemas.microsoft.com/office/drawing/2014/main" id="{CD0DC9DC-F98D-B89E-86BC-E70F292134FB}"/>
              </a:ext>
            </a:extLst>
          </p:cNvPr>
          <p:cNvSpPr>
            <a:spLocks noGrp="1" noChangeArrowheads="1"/>
          </p:cNvSpPr>
          <p:nvPr>
            <p:ph type="body" idx="1"/>
          </p:nvPr>
        </p:nvSpPr>
        <p:spPr>
          <a:xfrm>
            <a:off x="609600" y="2226732"/>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47844" name="Line 4">
            <a:extLst>
              <a:ext uri="{FF2B5EF4-FFF2-40B4-BE49-F238E27FC236}">
                <a16:creationId xmlns:a16="http://schemas.microsoft.com/office/drawing/2014/main" id="{024ACF17-51DD-E701-EE4A-A821601AB04A}"/>
              </a:ext>
            </a:extLst>
          </p:cNvPr>
          <p:cNvSpPr>
            <a:spLocks noChangeShapeType="1"/>
          </p:cNvSpPr>
          <p:nvPr/>
        </p:nvSpPr>
        <p:spPr bwMode="auto">
          <a:xfrm>
            <a:off x="381000" y="1540932"/>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7845" name="Rectangle 5">
            <a:extLst>
              <a:ext uri="{FF2B5EF4-FFF2-40B4-BE49-F238E27FC236}">
                <a16:creationId xmlns:a16="http://schemas.microsoft.com/office/drawing/2014/main" id="{146AEDF3-CD12-8D35-B2D4-9423CA2C0414}"/>
              </a:ext>
            </a:extLst>
          </p:cNvPr>
          <p:cNvSpPr>
            <a:spLocks noChangeArrowheads="1"/>
          </p:cNvSpPr>
          <p:nvPr/>
        </p:nvSpPr>
        <p:spPr bwMode="auto">
          <a:xfrm>
            <a:off x="381000" y="1769532"/>
            <a:ext cx="8153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a:solidFill>
                  <a:schemeClr val="tx1"/>
                </a:solidFill>
                <a:latin typeface="TimesNewRomanPS" charset="0"/>
                <a:ea typeface="新細明體" panose="02020500000000000000" pitchFamily="18" charset="-120"/>
              </a:rPr>
              <a:t> </a:t>
            </a:r>
            <a:r>
              <a:rPr lang="en-US" altLang="zh-TW" sz="2800">
                <a:solidFill>
                  <a:schemeClr val="tx1"/>
                </a:solidFill>
                <a:latin typeface="Times New Roman" panose="02020603050405020304" pitchFamily="18" charset="0"/>
                <a:ea typeface="新細明體" panose="02020500000000000000" pitchFamily="18" charset="-120"/>
              </a:rPr>
              <a:t>Using Equation 11-2,</a:t>
            </a:r>
            <a:r>
              <a:rPr lang="en-US" altLang="zh-TW">
                <a:solidFill>
                  <a:schemeClr val="tx1"/>
                </a:solidFill>
                <a:latin typeface="TimesNewRomanPS" charset="0"/>
                <a:ea typeface="新細明體" panose="02020500000000000000" pitchFamily="18" charset="-120"/>
              </a:rPr>
              <a:t> t</a:t>
            </a:r>
            <a:r>
              <a:rPr lang="en-US" altLang="zh-TW" sz="2800">
                <a:solidFill>
                  <a:schemeClr val="tx1"/>
                </a:solidFill>
                <a:latin typeface="TimesNewRomanPS" charset="0"/>
                <a:ea typeface="新細明體" panose="02020500000000000000" pitchFamily="18" charset="-120"/>
              </a:rPr>
              <a:t>he </a:t>
            </a:r>
            <a:r>
              <a:rPr lang="en-US" altLang="zh-TW" sz="2800" i="1">
                <a:solidFill>
                  <a:schemeClr val="tx1"/>
                </a:solidFill>
                <a:latin typeface="TimesNewRomanPS" charset="0"/>
                <a:ea typeface="新細明體" panose="02020500000000000000" pitchFamily="18" charset="-120"/>
              </a:rPr>
              <a:t>n</a:t>
            </a:r>
            <a:r>
              <a:rPr lang="en-US" altLang="zh-TW" sz="2800">
                <a:solidFill>
                  <a:schemeClr val="tx1"/>
                </a:solidFill>
                <a:latin typeface="TimesNewRomanPS" charset="0"/>
                <a:ea typeface="新細明體" panose="02020500000000000000" pitchFamily="18" charset="-120"/>
              </a:rPr>
              <a:t> observations in the sample can be expressed as</a:t>
            </a:r>
          </a:p>
        </p:txBody>
      </p:sp>
      <p:pic>
        <p:nvPicPr>
          <p:cNvPr id="547848" name="Picture 8">
            <a:extLst>
              <a:ext uri="{FF2B5EF4-FFF2-40B4-BE49-F238E27FC236}">
                <a16:creationId xmlns:a16="http://schemas.microsoft.com/office/drawing/2014/main" id="{88E77008-5F25-1ECE-8155-F38FD0415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88732"/>
            <a:ext cx="67818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7849" name="Rectangle 9">
            <a:extLst>
              <a:ext uri="{FF2B5EF4-FFF2-40B4-BE49-F238E27FC236}">
                <a16:creationId xmlns:a16="http://schemas.microsoft.com/office/drawing/2014/main" id="{588732A2-445E-FC6C-0CDE-79A9782717AD}"/>
              </a:ext>
            </a:extLst>
          </p:cNvPr>
          <p:cNvSpPr>
            <a:spLocks noChangeArrowheads="1"/>
          </p:cNvSpPr>
          <p:nvPr/>
        </p:nvSpPr>
        <p:spPr bwMode="auto">
          <a:xfrm>
            <a:off x="457200" y="3903132"/>
            <a:ext cx="8153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a:solidFill>
                  <a:schemeClr val="tx1"/>
                </a:solidFill>
                <a:latin typeface="TimesNewRomanPS" charset="0"/>
                <a:ea typeface="新細明體" panose="02020500000000000000" pitchFamily="18" charset="-120"/>
              </a:rPr>
              <a:t> </a:t>
            </a:r>
            <a:r>
              <a:rPr lang="en-US" altLang="zh-TW" sz="2800">
                <a:solidFill>
                  <a:schemeClr val="tx1"/>
                </a:solidFill>
                <a:latin typeface="Times New Roman" panose="02020603050405020304" pitchFamily="18" charset="0"/>
                <a:ea typeface="新細明體" panose="02020500000000000000" pitchFamily="18" charset="-120"/>
              </a:rPr>
              <a:t>The sum of the squares of the deviations of the observations from the true regression line is</a:t>
            </a:r>
            <a:endParaRPr lang="en-US" altLang="zh-TW" sz="2800">
              <a:solidFill>
                <a:schemeClr val="tx1"/>
              </a:solidFill>
              <a:latin typeface="TimesNewRomanPS" charset="0"/>
              <a:ea typeface="新細明體" panose="02020500000000000000" pitchFamily="18" charset="-120"/>
            </a:endParaRPr>
          </a:p>
        </p:txBody>
      </p:sp>
      <p:pic>
        <p:nvPicPr>
          <p:cNvPr id="547850" name="Picture 10">
            <a:extLst>
              <a:ext uri="{FF2B5EF4-FFF2-40B4-BE49-F238E27FC236}">
                <a16:creationId xmlns:a16="http://schemas.microsoft.com/office/drawing/2014/main" id="{4CE240A1-296E-8830-95DF-288BC3B75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198532"/>
            <a:ext cx="48768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547851" name="Ink 11">
                <a:extLst>
                  <a:ext uri="{FF2B5EF4-FFF2-40B4-BE49-F238E27FC236}">
                    <a16:creationId xmlns:a16="http://schemas.microsoft.com/office/drawing/2014/main" id="{A16F7DAE-10FA-4723-25A6-715B9A999A1A}"/>
                  </a:ext>
                </a:extLst>
              </p14:cNvPr>
              <p14:cNvContentPartPr>
                <a14:cpLocks xmlns:a14="http://schemas.microsoft.com/office/drawing/2010/main" noRot="1" noChangeAspect="1" noEditPoints="1" noChangeArrowheads="1" noChangeShapeType="1"/>
              </p14:cNvContentPartPr>
              <p14:nvPr/>
            </p14:nvContentPartPr>
            <p14:xfrm>
              <a:off x="1295400" y="3564995"/>
              <a:ext cx="5249863" cy="2768600"/>
            </p14:xfrm>
          </p:contentPart>
        </mc:Choice>
        <mc:Fallback>
          <p:pic>
            <p:nvPicPr>
              <p:cNvPr id="547851" name="Ink 11">
                <a:extLst>
                  <a:ext uri="{FF2B5EF4-FFF2-40B4-BE49-F238E27FC236}">
                    <a16:creationId xmlns:a16="http://schemas.microsoft.com/office/drawing/2014/main" id="{A16F7DAE-10FA-4723-25A6-715B9A999A1A}"/>
                  </a:ext>
                </a:extLst>
              </p:cNvPr>
              <p:cNvPicPr>
                <a:picLocks noRot="1" noChangeAspect="1" noEditPoints="1" noChangeArrowheads="1" noChangeShapeType="1"/>
              </p:cNvPicPr>
              <p:nvPr/>
            </p:nvPicPr>
            <p:blipFill>
              <a:blip r:embed="rId5"/>
              <a:stretch>
                <a:fillRect/>
              </a:stretch>
            </p:blipFill>
            <p:spPr>
              <a:xfrm>
                <a:off x="1277758" y="3547452"/>
                <a:ext cx="5284428" cy="2802970"/>
              </a:xfrm>
              <a:prstGeom prst="rect">
                <a:avLst/>
              </a:prstGeom>
            </p:spPr>
          </p:pic>
        </mc:Fallback>
      </mc:AlternateContent>
      <p:sp>
        <p:nvSpPr>
          <p:cNvPr id="2" name="Date Placeholder 1">
            <a:extLst>
              <a:ext uri="{FF2B5EF4-FFF2-40B4-BE49-F238E27FC236}">
                <a16:creationId xmlns:a16="http://schemas.microsoft.com/office/drawing/2014/main" id="{A0F2F6A9-55D9-7BCE-CB9D-D6B381F1666D}"/>
              </a:ext>
            </a:extLst>
          </p:cNvPr>
          <p:cNvSpPr>
            <a:spLocks noGrp="1"/>
          </p:cNvSpPr>
          <p:nvPr>
            <p:ph type="dt" sz="half" idx="10"/>
          </p:nvPr>
        </p:nvSpPr>
        <p:spPr/>
        <p:txBody>
          <a:bodyPr/>
          <a:lstStyle/>
          <a:p>
            <a:fld id="{760ED7CE-60F0-4B55-92E6-F290B3FFFCF3}" type="datetime1">
              <a:rPr lang="en-US" smtClean="0"/>
              <a:t>9/18/2024</a:t>
            </a:fld>
            <a:endParaRPr lang="en-US"/>
          </a:p>
        </p:txBody>
      </p:sp>
      <p:sp>
        <p:nvSpPr>
          <p:cNvPr id="3" name="Footer Placeholder 2">
            <a:extLst>
              <a:ext uri="{FF2B5EF4-FFF2-40B4-BE49-F238E27FC236}">
                <a16:creationId xmlns:a16="http://schemas.microsoft.com/office/drawing/2014/main" id="{6249F660-E51A-8962-B456-EEA10FFEB984}"/>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01947FFD-6DBB-D1D0-89AB-F5FC3B7A6E33}"/>
              </a:ext>
            </a:extLst>
          </p:cNvPr>
          <p:cNvSpPr>
            <a:spLocks noGrp="1"/>
          </p:cNvSpPr>
          <p:nvPr>
            <p:ph type="sldNum" sz="quarter" idx="12"/>
          </p:nvPr>
        </p:nvSpPr>
        <p:spPr/>
        <p:txBody>
          <a:bodyPr/>
          <a:lstStyle/>
          <a:p>
            <a:fld id="{B6F15528-21DE-4FAA-801E-634DDDAF4B2B}" type="slidenum">
              <a:rPr lang="en-US" smtClean="0"/>
              <a:pPr/>
              <a:t>147</a:t>
            </a:fld>
            <a:endParaRPr lang="en-US"/>
          </a:p>
        </p:txBody>
      </p:sp>
      <p:pic>
        <p:nvPicPr>
          <p:cNvPr id="5" name="Picture 4" descr="A screenshot of a computer&#10;&#10;Description automatically generated">
            <a:extLst>
              <a:ext uri="{FF2B5EF4-FFF2-40B4-BE49-F238E27FC236}">
                <a16:creationId xmlns:a16="http://schemas.microsoft.com/office/drawing/2014/main" id="{372B9AC7-433C-4D48-340D-2AE493182CDC}"/>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36825A8B-D855-D7F9-A412-970D2B6C8144}"/>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a:extLst>
              <a:ext uri="{FF2B5EF4-FFF2-40B4-BE49-F238E27FC236}">
                <a16:creationId xmlns:a16="http://schemas.microsoft.com/office/drawing/2014/main" id="{21EC7A0F-56B7-EF35-B7E3-07E27DDF8445}"/>
              </a:ext>
            </a:extLst>
          </p:cNvPr>
          <p:cNvSpPr>
            <a:spLocks noGrp="1" noChangeArrowheads="1"/>
          </p:cNvSpPr>
          <p:nvPr>
            <p:ph type="title"/>
          </p:nvPr>
        </p:nvSpPr>
        <p:spPr>
          <a:xfrm>
            <a:off x="228600" y="457199"/>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48867" name="Rectangle 3">
            <a:extLst>
              <a:ext uri="{FF2B5EF4-FFF2-40B4-BE49-F238E27FC236}">
                <a16:creationId xmlns:a16="http://schemas.microsoft.com/office/drawing/2014/main" id="{85627A4A-6E6D-A2B4-11C7-6F1D4303C011}"/>
              </a:ext>
            </a:extLst>
          </p:cNvPr>
          <p:cNvSpPr>
            <a:spLocks noGrp="1" noChangeArrowheads="1"/>
          </p:cNvSpPr>
          <p:nvPr>
            <p:ph type="body" idx="1"/>
          </p:nvPr>
        </p:nvSpPr>
        <p:spPr>
          <a:xfrm>
            <a:off x="609600" y="2057399"/>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48868" name="Line 4">
            <a:extLst>
              <a:ext uri="{FF2B5EF4-FFF2-40B4-BE49-F238E27FC236}">
                <a16:creationId xmlns:a16="http://schemas.microsoft.com/office/drawing/2014/main" id="{CD16D062-1899-1FBC-39B3-8DBCF05AEFE4}"/>
              </a:ext>
            </a:extLst>
          </p:cNvPr>
          <p:cNvSpPr>
            <a:spLocks noChangeShapeType="1"/>
          </p:cNvSpPr>
          <p:nvPr/>
        </p:nvSpPr>
        <p:spPr bwMode="auto">
          <a:xfrm>
            <a:off x="381000" y="1371599"/>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548872" name="Picture 8">
            <a:extLst>
              <a:ext uri="{FF2B5EF4-FFF2-40B4-BE49-F238E27FC236}">
                <a16:creationId xmlns:a16="http://schemas.microsoft.com/office/drawing/2014/main" id="{90A04514-30ED-A53B-6FE1-2C6C130B3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799"/>
            <a:ext cx="48768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8873" name="Picture 9">
            <a:extLst>
              <a:ext uri="{FF2B5EF4-FFF2-40B4-BE49-F238E27FC236}">
                <a16:creationId xmlns:a16="http://schemas.microsoft.com/office/drawing/2014/main" id="{61EA360E-B0E4-CC5A-0AA2-03DEDCB35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399"/>
            <a:ext cx="9144000"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93BC8D33-903B-F076-EB78-8CB82BCF7DB9}"/>
              </a:ext>
            </a:extLst>
          </p:cNvPr>
          <p:cNvSpPr>
            <a:spLocks noGrp="1"/>
          </p:cNvSpPr>
          <p:nvPr>
            <p:ph type="dt" sz="half" idx="10"/>
          </p:nvPr>
        </p:nvSpPr>
        <p:spPr/>
        <p:txBody>
          <a:bodyPr/>
          <a:lstStyle/>
          <a:p>
            <a:fld id="{3710BDA3-B4FF-42B7-A067-DB130737B995}" type="datetime1">
              <a:rPr lang="en-US" smtClean="0"/>
              <a:t>9/18/2024</a:t>
            </a:fld>
            <a:endParaRPr lang="en-US"/>
          </a:p>
        </p:txBody>
      </p:sp>
      <p:sp>
        <p:nvSpPr>
          <p:cNvPr id="3" name="Footer Placeholder 2">
            <a:extLst>
              <a:ext uri="{FF2B5EF4-FFF2-40B4-BE49-F238E27FC236}">
                <a16:creationId xmlns:a16="http://schemas.microsoft.com/office/drawing/2014/main" id="{6CC9A47D-AA9D-B569-5E5A-0CFF7D2522FA}"/>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B9D153DF-F87B-AAF4-DD94-E2BD25AE05C5}"/>
              </a:ext>
            </a:extLst>
          </p:cNvPr>
          <p:cNvSpPr>
            <a:spLocks noGrp="1"/>
          </p:cNvSpPr>
          <p:nvPr>
            <p:ph type="sldNum" sz="quarter" idx="12"/>
          </p:nvPr>
        </p:nvSpPr>
        <p:spPr/>
        <p:txBody>
          <a:bodyPr/>
          <a:lstStyle/>
          <a:p>
            <a:fld id="{B6F15528-21DE-4FAA-801E-634DDDAF4B2B}" type="slidenum">
              <a:rPr lang="en-US" smtClean="0"/>
              <a:pPr/>
              <a:t>148</a:t>
            </a:fld>
            <a:endParaRPr lang="en-US"/>
          </a:p>
        </p:txBody>
      </p:sp>
      <p:pic>
        <p:nvPicPr>
          <p:cNvPr id="5" name="Picture 4" descr="A screenshot of a computer&#10;&#10;Description automatically generated">
            <a:extLst>
              <a:ext uri="{FF2B5EF4-FFF2-40B4-BE49-F238E27FC236}">
                <a16:creationId xmlns:a16="http://schemas.microsoft.com/office/drawing/2014/main" id="{4F12A9A0-E06E-DF73-2DD7-8289558B2B7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2B0637BF-6ED8-D2B7-20DD-1FC4132C817B}"/>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a:extLst>
              <a:ext uri="{FF2B5EF4-FFF2-40B4-BE49-F238E27FC236}">
                <a16:creationId xmlns:a16="http://schemas.microsoft.com/office/drawing/2014/main" id="{A30484B8-A253-D9DB-A04E-5061FB53973C}"/>
              </a:ext>
            </a:extLst>
          </p:cNvPr>
          <p:cNvSpPr>
            <a:spLocks noGrp="1" noChangeArrowheads="1"/>
          </p:cNvSpPr>
          <p:nvPr>
            <p:ph type="title"/>
          </p:nvPr>
        </p:nvSpPr>
        <p:spPr>
          <a:xfrm>
            <a:off x="228600" y="457199"/>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49891" name="Rectangle 3">
            <a:extLst>
              <a:ext uri="{FF2B5EF4-FFF2-40B4-BE49-F238E27FC236}">
                <a16:creationId xmlns:a16="http://schemas.microsoft.com/office/drawing/2014/main" id="{D0F18487-64C8-89C9-C484-9735943DCC03}"/>
              </a:ext>
            </a:extLst>
          </p:cNvPr>
          <p:cNvSpPr>
            <a:spLocks noGrp="1" noChangeArrowheads="1"/>
          </p:cNvSpPr>
          <p:nvPr>
            <p:ph type="body" idx="1"/>
          </p:nvPr>
        </p:nvSpPr>
        <p:spPr>
          <a:xfrm>
            <a:off x="609600" y="2057399"/>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49892" name="Line 4">
            <a:extLst>
              <a:ext uri="{FF2B5EF4-FFF2-40B4-BE49-F238E27FC236}">
                <a16:creationId xmlns:a16="http://schemas.microsoft.com/office/drawing/2014/main" id="{A6B4EC7B-85B9-BF27-EDEF-9CF9141F2675}"/>
              </a:ext>
            </a:extLst>
          </p:cNvPr>
          <p:cNvSpPr>
            <a:spLocks noChangeShapeType="1"/>
          </p:cNvSpPr>
          <p:nvPr/>
        </p:nvSpPr>
        <p:spPr bwMode="auto">
          <a:xfrm>
            <a:off x="381000" y="1371599"/>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549896" name="Picture 8">
            <a:extLst>
              <a:ext uri="{FF2B5EF4-FFF2-40B4-BE49-F238E27FC236}">
                <a16:creationId xmlns:a16="http://schemas.microsoft.com/office/drawing/2014/main" id="{A1E526E3-E2B1-4FB9-3F90-16FF0BEEB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799"/>
            <a:ext cx="9144000" cy="298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43BDD293-7E62-D116-642E-CEA0B5A06DA5}"/>
              </a:ext>
            </a:extLst>
          </p:cNvPr>
          <p:cNvSpPr>
            <a:spLocks noGrp="1"/>
          </p:cNvSpPr>
          <p:nvPr>
            <p:ph type="dt" sz="half" idx="10"/>
          </p:nvPr>
        </p:nvSpPr>
        <p:spPr/>
        <p:txBody>
          <a:bodyPr/>
          <a:lstStyle/>
          <a:p>
            <a:fld id="{459B3987-7810-4F64-BB24-98260E6737D3}" type="datetime1">
              <a:rPr lang="en-US" smtClean="0"/>
              <a:t>9/18/2024</a:t>
            </a:fld>
            <a:endParaRPr lang="en-US"/>
          </a:p>
        </p:txBody>
      </p:sp>
      <p:sp>
        <p:nvSpPr>
          <p:cNvPr id="3" name="Footer Placeholder 2">
            <a:extLst>
              <a:ext uri="{FF2B5EF4-FFF2-40B4-BE49-F238E27FC236}">
                <a16:creationId xmlns:a16="http://schemas.microsoft.com/office/drawing/2014/main" id="{C87DD76A-22F4-566B-EADD-BD8CD557C330}"/>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5ECB8E53-35AA-BB6A-C2DD-A6E12B46191C}"/>
              </a:ext>
            </a:extLst>
          </p:cNvPr>
          <p:cNvSpPr>
            <a:spLocks noGrp="1"/>
          </p:cNvSpPr>
          <p:nvPr>
            <p:ph type="sldNum" sz="quarter" idx="12"/>
          </p:nvPr>
        </p:nvSpPr>
        <p:spPr/>
        <p:txBody>
          <a:bodyPr/>
          <a:lstStyle/>
          <a:p>
            <a:fld id="{B6F15528-21DE-4FAA-801E-634DDDAF4B2B}" type="slidenum">
              <a:rPr lang="en-US" smtClean="0"/>
              <a:pPr/>
              <a:t>149</a:t>
            </a:fld>
            <a:endParaRPr lang="en-US"/>
          </a:p>
        </p:txBody>
      </p:sp>
      <p:pic>
        <p:nvPicPr>
          <p:cNvPr id="5" name="Picture 4" descr="A screenshot of a computer&#10;&#10;Description automatically generated">
            <a:extLst>
              <a:ext uri="{FF2B5EF4-FFF2-40B4-BE49-F238E27FC236}">
                <a16:creationId xmlns:a16="http://schemas.microsoft.com/office/drawing/2014/main" id="{12E56F12-1541-4C92-5EDB-631E2334F4E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B611C758-EE8E-5DE2-F68D-1DCC14AA01AC}"/>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15</a:t>
            </a:fld>
            <a:endParaRPr lang="en-US">
              <a:solidFill>
                <a:schemeClr val="tx1"/>
              </a:solidFill>
            </a:endParaRPr>
          </a:p>
        </p:txBody>
      </p:sp>
      <p:sp>
        <p:nvSpPr>
          <p:cNvPr id="5" name="Title 1"/>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a:solidFill>
                  <a:schemeClr val="tx1"/>
                </a:solidFill>
              </a:rPr>
              <a:t>CO-PO Mapping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a:solidFill>
                  <a:srgbClr val="000000"/>
                </a:solidFill>
              </a:rPr>
              <a:t>	</a:t>
            </a:r>
          </a:p>
        </p:txBody>
      </p:sp>
      <p:sp>
        <p:nvSpPr>
          <p:cNvPr id="2" name="Date Placeholder 1"/>
          <p:cNvSpPr>
            <a:spLocks noGrp="1"/>
          </p:cNvSpPr>
          <p:nvPr>
            <p:ph type="dt" sz="half" idx="10"/>
          </p:nvPr>
        </p:nvSpPr>
        <p:spPr/>
        <p:txBody>
          <a:bodyPr/>
          <a:lstStyle/>
          <a:p>
            <a:fld id="{D47F36EB-4832-4368-8D3A-2ACD1D292E70}" type="datetime1">
              <a:rPr lang="en-US" smtClean="0">
                <a:solidFill>
                  <a:schemeClr val="tx1"/>
                </a:solidFill>
              </a:rPr>
              <a:t>9/18/2024</a:t>
            </a:fld>
            <a:endParaRPr lang="en-US">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a:p>
        </p:txBody>
      </p:sp>
      <p:pic>
        <p:nvPicPr>
          <p:cNvPr id="10" name="Picture 9">
            <a:extLst>
              <a:ext uri="{FF2B5EF4-FFF2-40B4-BE49-F238E27FC236}">
                <a16:creationId xmlns:a16="http://schemas.microsoft.com/office/drawing/2014/main" id="{6BEFD019-1EB7-DB4A-946C-17C635CE9D95}"/>
              </a:ext>
            </a:extLst>
          </p:cNvPr>
          <p:cNvPicPr>
            <a:picLocks noChangeAspect="1"/>
          </p:cNvPicPr>
          <p:nvPr/>
        </p:nvPicPr>
        <p:blipFill>
          <a:blip r:embed="rId3"/>
          <a:stretch>
            <a:fillRect/>
          </a:stretch>
        </p:blipFill>
        <p:spPr>
          <a:xfrm>
            <a:off x="-19722" y="0"/>
            <a:ext cx="1384300" cy="812800"/>
          </a:xfrm>
          <a:prstGeom prst="rect">
            <a:avLst/>
          </a:prstGeom>
        </p:spPr>
      </p:pic>
      <p:pic>
        <p:nvPicPr>
          <p:cNvPr id="3" name="Picture 2">
            <a:extLst>
              <a:ext uri="{FF2B5EF4-FFF2-40B4-BE49-F238E27FC236}">
                <a16:creationId xmlns:a16="http://schemas.microsoft.com/office/drawing/2014/main" id="{47AB95D6-9E69-E3A4-58AF-376CC6E6D98F}"/>
              </a:ext>
            </a:extLst>
          </p:cNvPr>
          <p:cNvPicPr>
            <a:picLocks noChangeAspect="1"/>
          </p:cNvPicPr>
          <p:nvPr/>
        </p:nvPicPr>
        <p:blipFill>
          <a:blip r:embed="rId4"/>
          <a:stretch>
            <a:fillRect/>
          </a:stretch>
        </p:blipFill>
        <p:spPr>
          <a:xfrm>
            <a:off x="73218" y="1069696"/>
            <a:ext cx="8974529" cy="376624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F1B7F73-F728-CAC7-59EA-83DC6A54C65F}"/>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92274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a:extLst>
              <a:ext uri="{FF2B5EF4-FFF2-40B4-BE49-F238E27FC236}">
                <a16:creationId xmlns:a16="http://schemas.microsoft.com/office/drawing/2014/main" id="{9F4EA900-12CD-331C-2E35-7217578461B1}"/>
              </a:ext>
            </a:extLst>
          </p:cNvPr>
          <p:cNvSpPr>
            <a:spLocks noGrp="1" noChangeArrowheads="1"/>
          </p:cNvSpPr>
          <p:nvPr>
            <p:ph type="title"/>
          </p:nvPr>
        </p:nvSpPr>
        <p:spPr>
          <a:xfrm>
            <a:off x="228600" y="389466"/>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0915" name="Rectangle 3">
            <a:extLst>
              <a:ext uri="{FF2B5EF4-FFF2-40B4-BE49-F238E27FC236}">
                <a16:creationId xmlns:a16="http://schemas.microsoft.com/office/drawing/2014/main" id="{CB317111-0EBD-C075-2C68-A543E4EB3B82}"/>
              </a:ext>
            </a:extLst>
          </p:cNvPr>
          <p:cNvSpPr>
            <a:spLocks noGrp="1" noChangeArrowheads="1"/>
          </p:cNvSpPr>
          <p:nvPr>
            <p:ph type="body" idx="1"/>
          </p:nvPr>
        </p:nvSpPr>
        <p:spPr>
          <a:xfrm>
            <a:off x="609600" y="1989666"/>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0916" name="Line 4">
            <a:extLst>
              <a:ext uri="{FF2B5EF4-FFF2-40B4-BE49-F238E27FC236}">
                <a16:creationId xmlns:a16="http://schemas.microsoft.com/office/drawing/2014/main" id="{9DA25F48-B187-ABF3-BE0E-221EE13CDBB0}"/>
              </a:ext>
            </a:extLst>
          </p:cNvPr>
          <p:cNvSpPr>
            <a:spLocks noChangeShapeType="1"/>
          </p:cNvSpPr>
          <p:nvPr/>
        </p:nvSpPr>
        <p:spPr bwMode="auto">
          <a:xfrm>
            <a:off x="381000" y="1303866"/>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0919" name="Text Box 7">
            <a:extLst>
              <a:ext uri="{FF2B5EF4-FFF2-40B4-BE49-F238E27FC236}">
                <a16:creationId xmlns:a16="http://schemas.microsoft.com/office/drawing/2014/main" id="{EE18B6C3-372F-5CC1-5DCD-FA8FD0800B47}"/>
              </a:ext>
            </a:extLst>
          </p:cNvPr>
          <p:cNvSpPr txBox="1">
            <a:spLocks noChangeArrowheads="1"/>
          </p:cNvSpPr>
          <p:nvPr/>
        </p:nvSpPr>
        <p:spPr bwMode="auto">
          <a:xfrm>
            <a:off x="381000" y="1913466"/>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accent1"/>
                </a:solidFill>
                <a:latin typeface="Times New Roman" panose="02020603050405020304" pitchFamily="18" charset="0"/>
                <a:ea typeface="新細明體" panose="02020500000000000000" pitchFamily="18" charset="-120"/>
              </a:rPr>
              <a:t>Definition</a:t>
            </a:r>
          </a:p>
        </p:txBody>
      </p:sp>
      <p:pic>
        <p:nvPicPr>
          <p:cNvPr id="550920" name="Picture 8">
            <a:extLst>
              <a:ext uri="{FF2B5EF4-FFF2-40B4-BE49-F238E27FC236}">
                <a16:creationId xmlns:a16="http://schemas.microsoft.com/office/drawing/2014/main" id="{31C7CEC9-6B24-5DD0-05CA-1A9A06E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46866"/>
            <a:ext cx="8534400"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50921" name="Ink 9">
                <a:extLst>
                  <a:ext uri="{FF2B5EF4-FFF2-40B4-BE49-F238E27FC236}">
                    <a16:creationId xmlns:a16="http://schemas.microsoft.com/office/drawing/2014/main" id="{10F63157-BDBA-669B-7A2F-9B66E725C61F}"/>
                  </a:ext>
                </a:extLst>
              </p14:cNvPr>
              <p14:cNvContentPartPr>
                <a14:cpLocks xmlns:a14="http://schemas.microsoft.com/office/drawing/2010/main" noRot="1" noChangeAspect="1" noEditPoints="1" noChangeArrowheads="1" noChangeShapeType="1"/>
              </p14:cNvContentPartPr>
              <p14:nvPr/>
            </p14:nvContentPartPr>
            <p14:xfrm>
              <a:off x="3581400" y="3496204"/>
              <a:ext cx="1535113" cy="465137"/>
            </p14:xfrm>
          </p:contentPart>
        </mc:Choice>
        <mc:Fallback>
          <p:pic>
            <p:nvPicPr>
              <p:cNvPr id="550921" name="Ink 9">
                <a:extLst>
                  <a:ext uri="{FF2B5EF4-FFF2-40B4-BE49-F238E27FC236}">
                    <a16:creationId xmlns:a16="http://schemas.microsoft.com/office/drawing/2014/main" id="{10F63157-BDBA-669B-7A2F-9B66E725C61F}"/>
                  </a:ext>
                </a:extLst>
              </p:cNvPr>
              <p:cNvPicPr>
                <a:picLocks noRot="1" noChangeAspect="1" noEditPoints="1" noChangeArrowheads="1" noChangeShapeType="1"/>
              </p:cNvPicPr>
              <p:nvPr/>
            </p:nvPicPr>
            <p:blipFill>
              <a:blip r:embed="rId4"/>
              <a:stretch>
                <a:fillRect/>
              </a:stretch>
            </p:blipFill>
            <p:spPr>
              <a:xfrm>
                <a:off x="3563886" y="3479003"/>
                <a:ext cx="1569425" cy="49883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50922" name="Ink 10">
                <a:extLst>
                  <a:ext uri="{FF2B5EF4-FFF2-40B4-BE49-F238E27FC236}">
                    <a16:creationId xmlns:a16="http://schemas.microsoft.com/office/drawing/2014/main" id="{5DEBFDFA-9A83-4D78-AEB6-4E729E298CA1}"/>
                  </a:ext>
                </a:extLst>
              </p14:cNvPr>
              <p14:cNvContentPartPr>
                <a14:cpLocks xmlns:a14="http://schemas.microsoft.com/office/drawing/2010/main" noRot="1" noChangeAspect="1" noEditPoints="1" noChangeArrowheads="1" noChangeShapeType="1"/>
              </p14:cNvContentPartPr>
              <p14:nvPr/>
            </p14:nvContentPartPr>
            <p14:xfrm>
              <a:off x="2463800" y="3791479"/>
              <a:ext cx="3886200" cy="2071687"/>
            </p14:xfrm>
          </p:contentPart>
        </mc:Choice>
        <mc:Fallback>
          <p:pic>
            <p:nvPicPr>
              <p:cNvPr id="550922" name="Ink 10">
                <a:extLst>
                  <a:ext uri="{FF2B5EF4-FFF2-40B4-BE49-F238E27FC236}">
                    <a16:creationId xmlns:a16="http://schemas.microsoft.com/office/drawing/2014/main" id="{5DEBFDFA-9A83-4D78-AEB6-4E729E298CA1}"/>
                  </a:ext>
                </a:extLst>
              </p:cNvPr>
              <p:cNvPicPr>
                <a:picLocks noRot="1" noChangeAspect="1" noEditPoints="1" noChangeArrowheads="1" noChangeShapeType="1"/>
              </p:cNvPicPr>
              <p:nvPr/>
            </p:nvPicPr>
            <p:blipFill>
              <a:blip r:embed="rId6"/>
              <a:stretch>
                <a:fillRect/>
              </a:stretch>
            </p:blipFill>
            <p:spPr>
              <a:xfrm>
                <a:off x="2446228" y="3773992"/>
                <a:ext cx="3920626" cy="2105947"/>
              </a:xfrm>
              <a:prstGeom prst="rect">
                <a:avLst/>
              </a:prstGeom>
            </p:spPr>
          </p:pic>
        </mc:Fallback>
      </mc:AlternateContent>
      <p:sp>
        <p:nvSpPr>
          <p:cNvPr id="2" name="Date Placeholder 1">
            <a:extLst>
              <a:ext uri="{FF2B5EF4-FFF2-40B4-BE49-F238E27FC236}">
                <a16:creationId xmlns:a16="http://schemas.microsoft.com/office/drawing/2014/main" id="{C26F92B0-587F-3074-A770-CB77F169A37D}"/>
              </a:ext>
            </a:extLst>
          </p:cNvPr>
          <p:cNvSpPr>
            <a:spLocks noGrp="1"/>
          </p:cNvSpPr>
          <p:nvPr>
            <p:ph type="dt" sz="half" idx="10"/>
          </p:nvPr>
        </p:nvSpPr>
        <p:spPr/>
        <p:txBody>
          <a:bodyPr/>
          <a:lstStyle/>
          <a:p>
            <a:fld id="{83FBA9D6-87FF-46CC-82C3-62F218A33EBA}" type="datetime1">
              <a:rPr lang="en-US" smtClean="0"/>
              <a:t>9/18/2024</a:t>
            </a:fld>
            <a:endParaRPr lang="en-US"/>
          </a:p>
        </p:txBody>
      </p:sp>
      <p:sp>
        <p:nvSpPr>
          <p:cNvPr id="3" name="Footer Placeholder 2">
            <a:extLst>
              <a:ext uri="{FF2B5EF4-FFF2-40B4-BE49-F238E27FC236}">
                <a16:creationId xmlns:a16="http://schemas.microsoft.com/office/drawing/2014/main" id="{8DAD99C4-4111-AA63-9900-C7CDC779FB13}"/>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266A7E68-7B87-B8B8-E36C-C67E65DA4CA0}"/>
              </a:ext>
            </a:extLst>
          </p:cNvPr>
          <p:cNvSpPr>
            <a:spLocks noGrp="1"/>
          </p:cNvSpPr>
          <p:nvPr>
            <p:ph type="sldNum" sz="quarter" idx="12"/>
          </p:nvPr>
        </p:nvSpPr>
        <p:spPr/>
        <p:txBody>
          <a:bodyPr/>
          <a:lstStyle/>
          <a:p>
            <a:fld id="{B6F15528-21DE-4FAA-801E-634DDDAF4B2B}" type="slidenum">
              <a:rPr lang="en-US" smtClean="0"/>
              <a:pPr/>
              <a:t>150</a:t>
            </a:fld>
            <a:endParaRPr lang="en-US"/>
          </a:p>
        </p:txBody>
      </p:sp>
      <p:pic>
        <p:nvPicPr>
          <p:cNvPr id="5" name="Picture 4" descr="A screenshot of a computer&#10;&#10;Description automatically generated">
            <a:extLst>
              <a:ext uri="{FF2B5EF4-FFF2-40B4-BE49-F238E27FC236}">
                <a16:creationId xmlns:a16="http://schemas.microsoft.com/office/drawing/2014/main" id="{CCAFDD72-7BE8-45FB-2AF9-C296EC72ABB9}"/>
              </a:ext>
            </a:extLst>
          </p:cNvPr>
          <p:cNvPicPr>
            <a:picLocks noChangeAspect="1"/>
          </p:cNvPicPr>
          <p:nvPr/>
        </p:nvPicPr>
        <p:blipFill rotWithShape="1">
          <a:blip r:embed="rId7"/>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4B186AC-377C-2FD5-D4F6-5F04A22667B8}"/>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a:extLst>
              <a:ext uri="{FF2B5EF4-FFF2-40B4-BE49-F238E27FC236}">
                <a16:creationId xmlns:a16="http://schemas.microsoft.com/office/drawing/2014/main" id="{E517ECC3-ECBB-B1F4-2FAA-76444EFC7F5E}"/>
              </a:ext>
            </a:extLst>
          </p:cNvPr>
          <p:cNvSpPr>
            <a:spLocks noGrp="1" noChangeArrowheads="1"/>
          </p:cNvSpPr>
          <p:nvPr>
            <p:ph type="title"/>
          </p:nvPr>
        </p:nvSpPr>
        <p:spPr>
          <a:xfrm>
            <a:off x="228600" y="609599"/>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1939" name="Rectangle 3">
            <a:extLst>
              <a:ext uri="{FF2B5EF4-FFF2-40B4-BE49-F238E27FC236}">
                <a16:creationId xmlns:a16="http://schemas.microsoft.com/office/drawing/2014/main" id="{0617A2CF-6FBF-4D56-22E5-7DE1CEA8915C}"/>
              </a:ext>
            </a:extLst>
          </p:cNvPr>
          <p:cNvSpPr>
            <a:spLocks noGrp="1" noChangeArrowheads="1"/>
          </p:cNvSpPr>
          <p:nvPr>
            <p:ph type="body" idx="1"/>
          </p:nvPr>
        </p:nvSpPr>
        <p:spPr>
          <a:xfrm>
            <a:off x="609600" y="2209799"/>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1940" name="Line 4">
            <a:extLst>
              <a:ext uri="{FF2B5EF4-FFF2-40B4-BE49-F238E27FC236}">
                <a16:creationId xmlns:a16="http://schemas.microsoft.com/office/drawing/2014/main" id="{0FA98F17-B41B-0BCE-59A7-73161EBF834C}"/>
              </a:ext>
            </a:extLst>
          </p:cNvPr>
          <p:cNvSpPr>
            <a:spLocks noChangeShapeType="1"/>
          </p:cNvSpPr>
          <p:nvPr/>
        </p:nvSpPr>
        <p:spPr bwMode="auto">
          <a:xfrm>
            <a:off x="381000" y="1523999"/>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551943" name="Picture 7">
            <a:extLst>
              <a:ext uri="{FF2B5EF4-FFF2-40B4-BE49-F238E27FC236}">
                <a16:creationId xmlns:a16="http://schemas.microsoft.com/office/drawing/2014/main" id="{250B4A72-0EC2-2F30-ED0C-43C5B628F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6999"/>
            <a:ext cx="91440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51944" name="Ink 8">
                <a:extLst>
                  <a:ext uri="{FF2B5EF4-FFF2-40B4-BE49-F238E27FC236}">
                    <a16:creationId xmlns:a16="http://schemas.microsoft.com/office/drawing/2014/main" id="{FEE2E083-F87F-C522-B500-092FDD53D4DD}"/>
                  </a:ext>
                </a:extLst>
              </p14:cNvPr>
              <p14:cNvContentPartPr>
                <a14:cpLocks xmlns:a14="http://schemas.microsoft.com/office/drawing/2010/main" noRot="1" noChangeAspect="1" noEditPoints="1" noChangeArrowheads="1" noChangeShapeType="1"/>
              </p14:cNvContentPartPr>
              <p14:nvPr/>
            </p14:nvContentPartPr>
            <p14:xfrm>
              <a:off x="1071563" y="4716462"/>
              <a:ext cx="3170237" cy="563562"/>
            </p14:xfrm>
          </p:contentPart>
        </mc:Choice>
        <mc:Fallback>
          <p:pic>
            <p:nvPicPr>
              <p:cNvPr id="551944" name="Ink 8">
                <a:extLst>
                  <a:ext uri="{FF2B5EF4-FFF2-40B4-BE49-F238E27FC236}">
                    <a16:creationId xmlns:a16="http://schemas.microsoft.com/office/drawing/2014/main" id="{FEE2E083-F87F-C522-B500-092FDD53D4DD}"/>
                  </a:ext>
                </a:extLst>
              </p:cNvPr>
              <p:cNvPicPr>
                <a:picLocks noRot="1" noChangeAspect="1" noEditPoints="1" noChangeArrowheads="1" noChangeShapeType="1"/>
              </p:cNvPicPr>
              <p:nvPr/>
            </p:nvPicPr>
            <p:blipFill>
              <a:blip r:embed="rId4"/>
              <a:stretch>
                <a:fillRect/>
              </a:stretch>
            </p:blipFill>
            <p:spPr>
              <a:xfrm>
                <a:off x="1053923" y="4698828"/>
                <a:ext cx="3204798" cy="598110"/>
              </a:xfrm>
              <a:prstGeom prst="rect">
                <a:avLst/>
              </a:prstGeom>
            </p:spPr>
          </p:pic>
        </mc:Fallback>
      </mc:AlternateContent>
      <p:sp>
        <p:nvSpPr>
          <p:cNvPr id="2" name="Date Placeholder 1">
            <a:extLst>
              <a:ext uri="{FF2B5EF4-FFF2-40B4-BE49-F238E27FC236}">
                <a16:creationId xmlns:a16="http://schemas.microsoft.com/office/drawing/2014/main" id="{AF85F4B3-8F90-587F-BBFB-67564EED3323}"/>
              </a:ext>
            </a:extLst>
          </p:cNvPr>
          <p:cNvSpPr>
            <a:spLocks noGrp="1"/>
          </p:cNvSpPr>
          <p:nvPr>
            <p:ph type="dt" sz="half" idx="10"/>
          </p:nvPr>
        </p:nvSpPr>
        <p:spPr/>
        <p:txBody>
          <a:bodyPr/>
          <a:lstStyle/>
          <a:p>
            <a:fld id="{D64FE4E8-6745-4AC3-B73C-84B66F13EB7A}" type="datetime1">
              <a:rPr lang="en-US" smtClean="0"/>
              <a:t>9/18/2024</a:t>
            </a:fld>
            <a:endParaRPr lang="en-US"/>
          </a:p>
        </p:txBody>
      </p:sp>
      <p:sp>
        <p:nvSpPr>
          <p:cNvPr id="3" name="Footer Placeholder 2">
            <a:extLst>
              <a:ext uri="{FF2B5EF4-FFF2-40B4-BE49-F238E27FC236}">
                <a16:creationId xmlns:a16="http://schemas.microsoft.com/office/drawing/2014/main" id="{8CD892FA-6E94-713D-A484-56D2A46070D1}"/>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C9B415C6-A2C8-58BC-550D-47CD03610057}"/>
              </a:ext>
            </a:extLst>
          </p:cNvPr>
          <p:cNvSpPr>
            <a:spLocks noGrp="1"/>
          </p:cNvSpPr>
          <p:nvPr>
            <p:ph type="sldNum" sz="quarter" idx="12"/>
          </p:nvPr>
        </p:nvSpPr>
        <p:spPr/>
        <p:txBody>
          <a:bodyPr/>
          <a:lstStyle/>
          <a:p>
            <a:fld id="{B6F15528-21DE-4FAA-801E-634DDDAF4B2B}" type="slidenum">
              <a:rPr lang="en-US" smtClean="0"/>
              <a:pPr/>
              <a:t>151</a:t>
            </a:fld>
            <a:endParaRPr lang="en-US"/>
          </a:p>
        </p:txBody>
      </p:sp>
      <p:pic>
        <p:nvPicPr>
          <p:cNvPr id="5" name="Picture 4" descr="A screenshot of a computer&#10;&#10;Description automatically generated">
            <a:extLst>
              <a:ext uri="{FF2B5EF4-FFF2-40B4-BE49-F238E27FC236}">
                <a16:creationId xmlns:a16="http://schemas.microsoft.com/office/drawing/2014/main" id="{AD6D8B41-2EEB-1AB0-328F-3EA55BF84759}"/>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85B5C30D-D65A-4EEF-4ACA-70EDEE69E25A}"/>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a:extLst>
              <a:ext uri="{FF2B5EF4-FFF2-40B4-BE49-F238E27FC236}">
                <a16:creationId xmlns:a16="http://schemas.microsoft.com/office/drawing/2014/main" id="{8907F0B4-D13E-F113-4EE5-C5C583E3FD61}"/>
              </a:ext>
            </a:extLst>
          </p:cNvPr>
          <p:cNvSpPr>
            <a:spLocks noGrp="1" noChangeArrowheads="1"/>
          </p:cNvSpPr>
          <p:nvPr>
            <p:ph type="title"/>
          </p:nvPr>
        </p:nvSpPr>
        <p:spPr>
          <a:xfrm>
            <a:off x="228600" y="571508"/>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2963" name="Rectangle 3">
            <a:extLst>
              <a:ext uri="{FF2B5EF4-FFF2-40B4-BE49-F238E27FC236}">
                <a16:creationId xmlns:a16="http://schemas.microsoft.com/office/drawing/2014/main" id="{B2CE78B9-3365-BD37-E147-B2CFFBD8AD80}"/>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2964" name="Line 4">
            <a:extLst>
              <a:ext uri="{FF2B5EF4-FFF2-40B4-BE49-F238E27FC236}">
                <a16:creationId xmlns:a16="http://schemas.microsoft.com/office/drawing/2014/main" id="{B79B771F-8700-1200-EB65-8A17E40E277D}"/>
              </a:ext>
            </a:extLst>
          </p:cNvPr>
          <p:cNvSpPr>
            <a:spLocks noChangeShapeType="1"/>
          </p:cNvSpPr>
          <p:nvPr/>
        </p:nvSpPr>
        <p:spPr bwMode="auto">
          <a:xfrm>
            <a:off x="381000" y="914400"/>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2966" name="Text Box 6">
            <a:extLst>
              <a:ext uri="{FF2B5EF4-FFF2-40B4-BE49-F238E27FC236}">
                <a16:creationId xmlns:a16="http://schemas.microsoft.com/office/drawing/2014/main" id="{65DEE1E1-2BC1-6931-E8BA-A2BDA6C61A8D}"/>
              </a:ext>
            </a:extLst>
          </p:cNvPr>
          <p:cNvSpPr txBox="1">
            <a:spLocks noChangeArrowheads="1"/>
          </p:cNvSpPr>
          <p:nvPr/>
        </p:nvSpPr>
        <p:spPr bwMode="auto">
          <a:xfrm>
            <a:off x="609600" y="15240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accent1"/>
                </a:solidFill>
                <a:latin typeface="Times New Roman" panose="02020603050405020304" pitchFamily="18" charset="0"/>
                <a:ea typeface="新細明體" panose="02020500000000000000" pitchFamily="18" charset="-120"/>
              </a:rPr>
              <a:t>Notation</a:t>
            </a:r>
          </a:p>
        </p:txBody>
      </p:sp>
      <p:pic>
        <p:nvPicPr>
          <p:cNvPr id="552967" name="Picture 7">
            <a:extLst>
              <a:ext uri="{FF2B5EF4-FFF2-40B4-BE49-F238E27FC236}">
                <a16:creationId xmlns:a16="http://schemas.microsoft.com/office/drawing/2014/main" id="{43FC2FD1-0BE1-9673-C68B-4D0F9FF82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6019800"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68" name="Picture 8">
            <a:extLst>
              <a:ext uri="{FF2B5EF4-FFF2-40B4-BE49-F238E27FC236}">
                <a16:creationId xmlns:a16="http://schemas.microsoft.com/office/drawing/2014/main" id="{1E290336-84AF-2BCE-23EE-E301EDFC3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267200"/>
            <a:ext cx="6629400" cy="149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552969" name="Ink 9">
                <a:extLst>
                  <a:ext uri="{FF2B5EF4-FFF2-40B4-BE49-F238E27FC236}">
                    <a16:creationId xmlns:a16="http://schemas.microsoft.com/office/drawing/2014/main" id="{2C09C429-F7B5-147E-F2B7-D83352025D12}"/>
                  </a:ext>
                </a:extLst>
              </p14:cNvPr>
              <p14:cNvContentPartPr>
                <a14:cpLocks xmlns:a14="http://schemas.microsoft.com/office/drawing/2010/main" noRot="1" noChangeAspect="1" noEditPoints="1" noChangeArrowheads="1" noChangeShapeType="1"/>
              </p14:cNvContentPartPr>
              <p14:nvPr/>
            </p14:nvContentPartPr>
            <p14:xfrm>
              <a:off x="2276475" y="3160713"/>
              <a:ext cx="1804988" cy="188912"/>
            </p14:xfrm>
          </p:contentPart>
        </mc:Choice>
        <mc:Fallback>
          <p:pic>
            <p:nvPicPr>
              <p:cNvPr id="552969" name="Ink 9">
                <a:extLst>
                  <a:ext uri="{FF2B5EF4-FFF2-40B4-BE49-F238E27FC236}">
                    <a16:creationId xmlns:a16="http://schemas.microsoft.com/office/drawing/2014/main" id="{2C09C429-F7B5-147E-F2B7-D83352025D12}"/>
                  </a:ext>
                </a:extLst>
              </p:cNvPr>
              <p:cNvPicPr>
                <a:picLocks noRot="1" noChangeAspect="1" noEditPoints="1" noChangeArrowheads="1" noChangeShapeType="1"/>
              </p:cNvPicPr>
              <p:nvPr/>
            </p:nvPicPr>
            <p:blipFill>
              <a:blip r:embed="rId5"/>
              <a:stretch>
                <a:fillRect/>
              </a:stretch>
            </p:blipFill>
            <p:spPr>
              <a:xfrm>
                <a:off x="2258828" y="3143346"/>
                <a:ext cx="1839561" cy="22293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52970" name="Ink 10">
                <a:extLst>
                  <a:ext uri="{FF2B5EF4-FFF2-40B4-BE49-F238E27FC236}">
                    <a16:creationId xmlns:a16="http://schemas.microsoft.com/office/drawing/2014/main" id="{7E966580-E9C6-420F-C594-785ABFBA4C35}"/>
                  </a:ext>
                </a:extLst>
              </p14:cNvPr>
              <p14:cNvContentPartPr>
                <a14:cpLocks xmlns:a14="http://schemas.microsoft.com/office/drawing/2010/main" noRot="1" noChangeAspect="1" noEditPoints="1" noChangeArrowheads="1" noChangeShapeType="1"/>
              </p14:cNvContentPartPr>
              <p14:nvPr/>
            </p14:nvContentPartPr>
            <p14:xfrm>
              <a:off x="5116513" y="3402013"/>
              <a:ext cx="1822450" cy="233362"/>
            </p14:xfrm>
          </p:contentPart>
        </mc:Choice>
        <mc:Fallback>
          <p:pic>
            <p:nvPicPr>
              <p:cNvPr id="552970" name="Ink 10">
                <a:extLst>
                  <a:ext uri="{FF2B5EF4-FFF2-40B4-BE49-F238E27FC236}">
                    <a16:creationId xmlns:a16="http://schemas.microsoft.com/office/drawing/2014/main" id="{7E966580-E9C6-420F-C594-785ABFBA4C35}"/>
                  </a:ext>
                </a:extLst>
              </p:cNvPr>
              <p:cNvPicPr>
                <a:picLocks noRot="1" noChangeAspect="1" noEditPoints="1" noChangeArrowheads="1" noChangeShapeType="1"/>
              </p:cNvPicPr>
              <p:nvPr/>
            </p:nvPicPr>
            <p:blipFill>
              <a:blip r:embed="rId7"/>
              <a:stretch>
                <a:fillRect/>
              </a:stretch>
            </p:blipFill>
            <p:spPr>
              <a:xfrm>
                <a:off x="5098868" y="3384367"/>
                <a:ext cx="1857019" cy="26793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52971" name="Ink 11">
                <a:extLst>
                  <a:ext uri="{FF2B5EF4-FFF2-40B4-BE49-F238E27FC236}">
                    <a16:creationId xmlns:a16="http://schemas.microsoft.com/office/drawing/2014/main" id="{20FD238A-3FD0-2DD3-659E-B2F230B4BCDE}"/>
                  </a:ext>
                </a:extLst>
              </p14:cNvPr>
              <p14:cNvContentPartPr>
                <a14:cpLocks xmlns:a14="http://schemas.microsoft.com/office/drawing/2010/main" noRot="1" noChangeAspect="1" noEditPoints="1" noChangeArrowheads="1" noChangeShapeType="1"/>
              </p14:cNvContentPartPr>
              <p14:nvPr/>
            </p14:nvContentPartPr>
            <p14:xfrm>
              <a:off x="1893888" y="5537200"/>
              <a:ext cx="320675" cy="1588"/>
            </p14:xfrm>
          </p:contentPart>
        </mc:Choice>
        <mc:Fallback>
          <p:pic>
            <p:nvPicPr>
              <p:cNvPr id="552971" name="Ink 11">
                <a:extLst>
                  <a:ext uri="{FF2B5EF4-FFF2-40B4-BE49-F238E27FC236}">
                    <a16:creationId xmlns:a16="http://schemas.microsoft.com/office/drawing/2014/main" id="{20FD238A-3FD0-2DD3-659E-B2F230B4BCDE}"/>
                  </a:ext>
                </a:extLst>
              </p:cNvPr>
              <p:cNvPicPr>
                <a:picLocks noRot="1" noChangeAspect="1" noEditPoints="1" noChangeArrowheads="1" noChangeShapeType="1"/>
              </p:cNvPicPr>
              <p:nvPr/>
            </p:nvPicPr>
            <p:blipFill>
              <a:blip r:embed="rId9"/>
              <a:stretch>
                <a:fillRect/>
              </a:stretch>
            </p:blipFill>
            <p:spPr>
              <a:xfrm>
                <a:off x="1876312" y="5459388"/>
                <a:ext cx="355110" cy="15403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52972" name="Ink 12">
                <a:extLst>
                  <a:ext uri="{FF2B5EF4-FFF2-40B4-BE49-F238E27FC236}">
                    <a16:creationId xmlns:a16="http://schemas.microsoft.com/office/drawing/2014/main" id="{62C131DD-B282-CF43-2262-40B1E06F2F73}"/>
                  </a:ext>
                </a:extLst>
              </p14:cNvPr>
              <p14:cNvContentPartPr>
                <a14:cpLocks xmlns:a14="http://schemas.microsoft.com/office/drawing/2010/main" noRot="1" noChangeAspect="1" noEditPoints="1" noChangeArrowheads="1" noChangeShapeType="1"/>
              </p14:cNvContentPartPr>
              <p14:nvPr/>
            </p14:nvContentPartPr>
            <p14:xfrm>
              <a:off x="4956175" y="5670550"/>
              <a:ext cx="527050" cy="1588"/>
            </p14:xfrm>
          </p:contentPart>
        </mc:Choice>
        <mc:Fallback>
          <p:pic>
            <p:nvPicPr>
              <p:cNvPr id="552972" name="Ink 12">
                <a:extLst>
                  <a:ext uri="{FF2B5EF4-FFF2-40B4-BE49-F238E27FC236}">
                    <a16:creationId xmlns:a16="http://schemas.microsoft.com/office/drawing/2014/main" id="{62C131DD-B282-CF43-2262-40B1E06F2F73}"/>
                  </a:ext>
                </a:extLst>
              </p:cNvPr>
              <p:cNvPicPr>
                <a:picLocks noRot="1" noChangeAspect="1" noEditPoints="1" noChangeArrowheads="1" noChangeShapeType="1"/>
              </p:cNvPicPr>
              <p:nvPr/>
            </p:nvPicPr>
            <p:blipFill>
              <a:blip r:embed="rId11"/>
              <a:stretch>
                <a:fillRect/>
              </a:stretch>
            </p:blipFill>
            <p:spPr>
              <a:xfrm>
                <a:off x="4938535" y="5592738"/>
                <a:ext cx="561611" cy="15403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52973" name="Ink 13">
                <a:extLst>
                  <a:ext uri="{FF2B5EF4-FFF2-40B4-BE49-F238E27FC236}">
                    <a16:creationId xmlns:a16="http://schemas.microsoft.com/office/drawing/2014/main" id="{93D2CB7D-9398-8EA9-795E-1CBE3E2AEAF6}"/>
                  </a:ext>
                </a:extLst>
              </p14:cNvPr>
              <p14:cNvContentPartPr>
                <a14:cpLocks xmlns:a14="http://schemas.microsoft.com/office/drawing/2010/main" noRot="1" noChangeAspect="1" noEditPoints="1" noChangeArrowheads="1" noChangeShapeType="1"/>
              </p14:cNvContentPartPr>
              <p14:nvPr/>
            </p14:nvContentPartPr>
            <p14:xfrm>
              <a:off x="6483350" y="5562600"/>
              <a:ext cx="1330325" cy="9525"/>
            </p14:xfrm>
          </p:contentPart>
        </mc:Choice>
        <mc:Fallback>
          <p:pic>
            <p:nvPicPr>
              <p:cNvPr id="552973" name="Ink 13">
                <a:extLst>
                  <a:ext uri="{FF2B5EF4-FFF2-40B4-BE49-F238E27FC236}">
                    <a16:creationId xmlns:a16="http://schemas.microsoft.com/office/drawing/2014/main" id="{93D2CB7D-9398-8EA9-795E-1CBE3E2AEAF6}"/>
                  </a:ext>
                </a:extLst>
              </p:cNvPr>
              <p:cNvPicPr>
                <a:picLocks noRot="1" noChangeAspect="1" noEditPoints="1" noChangeArrowheads="1" noChangeShapeType="1"/>
              </p:cNvPicPr>
              <p:nvPr/>
            </p:nvPicPr>
            <p:blipFill>
              <a:blip r:embed="rId13"/>
              <a:stretch>
                <a:fillRect/>
              </a:stretch>
            </p:blipFill>
            <p:spPr>
              <a:xfrm>
                <a:off x="6465718" y="5547042"/>
                <a:ext cx="1364870" cy="40005"/>
              </a:xfrm>
              <a:prstGeom prst="rect">
                <a:avLst/>
              </a:prstGeom>
            </p:spPr>
          </p:pic>
        </mc:Fallback>
      </mc:AlternateContent>
      <p:sp>
        <p:nvSpPr>
          <p:cNvPr id="2" name="Date Placeholder 1">
            <a:extLst>
              <a:ext uri="{FF2B5EF4-FFF2-40B4-BE49-F238E27FC236}">
                <a16:creationId xmlns:a16="http://schemas.microsoft.com/office/drawing/2014/main" id="{AAB6B6EC-8A28-830D-0FF6-46B50CDACA95}"/>
              </a:ext>
            </a:extLst>
          </p:cNvPr>
          <p:cNvSpPr>
            <a:spLocks noGrp="1"/>
          </p:cNvSpPr>
          <p:nvPr>
            <p:ph type="dt" sz="half" idx="10"/>
          </p:nvPr>
        </p:nvSpPr>
        <p:spPr/>
        <p:txBody>
          <a:bodyPr/>
          <a:lstStyle/>
          <a:p>
            <a:fld id="{A3FA7AD4-F12E-41AA-9666-7A880D075CEA}" type="datetime1">
              <a:rPr lang="en-US" smtClean="0"/>
              <a:t>9/18/2024</a:t>
            </a:fld>
            <a:endParaRPr lang="en-US"/>
          </a:p>
        </p:txBody>
      </p:sp>
      <p:sp>
        <p:nvSpPr>
          <p:cNvPr id="3" name="Footer Placeholder 2">
            <a:extLst>
              <a:ext uri="{FF2B5EF4-FFF2-40B4-BE49-F238E27FC236}">
                <a16:creationId xmlns:a16="http://schemas.microsoft.com/office/drawing/2014/main" id="{C17FED2D-CD36-57F7-DBE4-9108E9CF820A}"/>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A339455A-14CD-8AEE-34CD-430552DBD4B9}"/>
              </a:ext>
            </a:extLst>
          </p:cNvPr>
          <p:cNvSpPr>
            <a:spLocks noGrp="1"/>
          </p:cNvSpPr>
          <p:nvPr>
            <p:ph type="sldNum" sz="quarter" idx="12"/>
          </p:nvPr>
        </p:nvSpPr>
        <p:spPr/>
        <p:txBody>
          <a:bodyPr/>
          <a:lstStyle/>
          <a:p>
            <a:fld id="{B6F15528-21DE-4FAA-801E-634DDDAF4B2B}" type="slidenum">
              <a:rPr lang="en-US" smtClean="0"/>
              <a:pPr/>
              <a:t>152</a:t>
            </a:fld>
            <a:endParaRPr lang="en-US"/>
          </a:p>
        </p:txBody>
      </p:sp>
      <p:pic>
        <p:nvPicPr>
          <p:cNvPr id="5" name="Picture 4" descr="A screenshot of a computer&#10;&#10;Description automatically generated">
            <a:extLst>
              <a:ext uri="{FF2B5EF4-FFF2-40B4-BE49-F238E27FC236}">
                <a16:creationId xmlns:a16="http://schemas.microsoft.com/office/drawing/2014/main" id="{362E997A-8810-7A3E-AAED-AD5051C6E403}"/>
              </a:ext>
            </a:extLst>
          </p:cNvPr>
          <p:cNvPicPr>
            <a:picLocks noChangeAspect="1"/>
          </p:cNvPicPr>
          <p:nvPr/>
        </p:nvPicPr>
        <p:blipFill rotWithShape="1">
          <a:blip r:embed="rId1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8D5AB7FD-2DD5-CC9A-D20E-6E760B7EF3F9}"/>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83EEA316-EEF4-C425-5CC3-2E0805391406}"/>
              </a:ext>
            </a:extLst>
          </p:cNvPr>
          <p:cNvSpPr>
            <a:spLocks noGrp="1" noChangeArrowheads="1"/>
          </p:cNvSpPr>
          <p:nvPr>
            <p:ph type="title"/>
          </p:nvPr>
        </p:nvSpPr>
        <p:spPr>
          <a:xfrm>
            <a:off x="228600" y="555180"/>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3987" name="Rectangle 3">
            <a:extLst>
              <a:ext uri="{FF2B5EF4-FFF2-40B4-BE49-F238E27FC236}">
                <a16:creationId xmlns:a16="http://schemas.microsoft.com/office/drawing/2014/main" id="{6D00867A-F7A8-C851-B234-EE92242B0110}"/>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3988" name="Line 4">
            <a:extLst>
              <a:ext uri="{FF2B5EF4-FFF2-40B4-BE49-F238E27FC236}">
                <a16:creationId xmlns:a16="http://schemas.microsoft.com/office/drawing/2014/main" id="{04CFCFB4-BD37-8ECC-C8BD-10A1B5F0BF81}"/>
              </a:ext>
            </a:extLst>
          </p:cNvPr>
          <p:cNvSpPr>
            <a:spLocks noChangeShapeType="1"/>
          </p:cNvSpPr>
          <p:nvPr/>
        </p:nvSpPr>
        <p:spPr bwMode="auto">
          <a:xfrm>
            <a:off x="381000" y="979716"/>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989" name="Text Box 5">
            <a:extLst>
              <a:ext uri="{FF2B5EF4-FFF2-40B4-BE49-F238E27FC236}">
                <a16:creationId xmlns:a16="http://schemas.microsoft.com/office/drawing/2014/main" id="{70C05A8A-6CDF-E032-951D-4C6C229151D3}"/>
              </a:ext>
            </a:extLst>
          </p:cNvPr>
          <p:cNvSpPr txBox="1">
            <a:spLocks noChangeArrowheads="1"/>
          </p:cNvSpPr>
          <p:nvPr/>
        </p:nvSpPr>
        <p:spPr bwMode="auto">
          <a:xfrm>
            <a:off x="533400" y="11430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rgbClr val="990033"/>
                </a:solidFill>
                <a:latin typeface="Times New Roman" panose="02020603050405020304" pitchFamily="18" charset="0"/>
                <a:ea typeface="新細明體" panose="02020500000000000000" pitchFamily="18" charset="-120"/>
              </a:rPr>
              <a:t>Example 11-1</a:t>
            </a:r>
          </a:p>
        </p:txBody>
      </p:sp>
      <p:pic>
        <p:nvPicPr>
          <p:cNvPr id="553992" name="Picture 8">
            <a:extLst>
              <a:ext uri="{FF2B5EF4-FFF2-40B4-BE49-F238E27FC236}">
                <a16:creationId xmlns:a16="http://schemas.microsoft.com/office/drawing/2014/main" id="{A59AD47A-98AF-8D88-6F7E-CCAACA678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993" name="Picture 9">
            <a:extLst>
              <a:ext uri="{FF2B5EF4-FFF2-40B4-BE49-F238E27FC236}">
                <a16:creationId xmlns:a16="http://schemas.microsoft.com/office/drawing/2014/main" id="{95F61535-2B89-032B-267F-35F47A0C3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0650"/>
            <a:ext cx="9144000" cy="292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8E6B4015-5523-7A0B-F677-6DD5CC903A87}"/>
              </a:ext>
            </a:extLst>
          </p:cNvPr>
          <p:cNvSpPr>
            <a:spLocks noGrp="1"/>
          </p:cNvSpPr>
          <p:nvPr>
            <p:ph type="dt" sz="half" idx="10"/>
          </p:nvPr>
        </p:nvSpPr>
        <p:spPr/>
        <p:txBody>
          <a:bodyPr/>
          <a:lstStyle/>
          <a:p>
            <a:fld id="{FC456CF5-50C8-4806-9247-8A83F3B9CF32}" type="datetime1">
              <a:rPr lang="en-US" smtClean="0"/>
              <a:t>9/18/2024</a:t>
            </a:fld>
            <a:endParaRPr lang="en-US"/>
          </a:p>
        </p:txBody>
      </p:sp>
      <p:sp>
        <p:nvSpPr>
          <p:cNvPr id="3" name="Footer Placeholder 2">
            <a:extLst>
              <a:ext uri="{FF2B5EF4-FFF2-40B4-BE49-F238E27FC236}">
                <a16:creationId xmlns:a16="http://schemas.microsoft.com/office/drawing/2014/main" id="{C8F23DDE-897E-5B1C-DD60-8DED4ABEC339}"/>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2F8D8893-AC19-B277-1E55-671BAA97662E}"/>
              </a:ext>
            </a:extLst>
          </p:cNvPr>
          <p:cNvSpPr>
            <a:spLocks noGrp="1"/>
          </p:cNvSpPr>
          <p:nvPr>
            <p:ph type="sldNum" sz="quarter" idx="12"/>
          </p:nvPr>
        </p:nvSpPr>
        <p:spPr/>
        <p:txBody>
          <a:bodyPr/>
          <a:lstStyle/>
          <a:p>
            <a:fld id="{B6F15528-21DE-4FAA-801E-634DDDAF4B2B}" type="slidenum">
              <a:rPr lang="en-US" smtClean="0"/>
              <a:pPr/>
              <a:t>153</a:t>
            </a:fld>
            <a:endParaRPr lang="en-US"/>
          </a:p>
        </p:txBody>
      </p:sp>
      <p:pic>
        <p:nvPicPr>
          <p:cNvPr id="5" name="Picture 4" descr="A screenshot of a computer&#10;&#10;Description automatically generated">
            <a:extLst>
              <a:ext uri="{FF2B5EF4-FFF2-40B4-BE49-F238E27FC236}">
                <a16:creationId xmlns:a16="http://schemas.microsoft.com/office/drawing/2014/main" id="{EBD33E09-9FFB-8381-ED62-14B19892682E}"/>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53FA93B-A88B-B86F-861C-5A1D2BB72831}"/>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a:extLst>
              <a:ext uri="{FF2B5EF4-FFF2-40B4-BE49-F238E27FC236}">
                <a16:creationId xmlns:a16="http://schemas.microsoft.com/office/drawing/2014/main" id="{2BF2D5FD-1974-80D5-8893-6360CAB5B13A}"/>
              </a:ext>
            </a:extLst>
          </p:cNvPr>
          <p:cNvSpPr>
            <a:spLocks noGrp="1" noChangeArrowheads="1"/>
          </p:cNvSpPr>
          <p:nvPr>
            <p:ph type="title"/>
          </p:nvPr>
        </p:nvSpPr>
        <p:spPr>
          <a:xfrm>
            <a:off x="228600" y="555168"/>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5011" name="Rectangle 3">
            <a:extLst>
              <a:ext uri="{FF2B5EF4-FFF2-40B4-BE49-F238E27FC236}">
                <a16:creationId xmlns:a16="http://schemas.microsoft.com/office/drawing/2014/main" id="{932F97F5-C199-9892-14E1-7E96BB01C2E6}"/>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5012" name="Line 4">
            <a:extLst>
              <a:ext uri="{FF2B5EF4-FFF2-40B4-BE49-F238E27FC236}">
                <a16:creationId xmlns:a16="http://schemas.microsoft.com/office/drawing/2014/main" id="{43B546B3-0EE9-E3BC-449B-0E4FA52C320F}"/>
              </a:ext>
            </a:extLst>
          </p:cNvPr>
          <p:cNvSpPr>
            <a:spLocks noChangeShapeType="1"/>
          </p:cNvSpPr>
          <p:nvPr/>
        </p:nvSpPr>
        <p:spPr bwMode="auto">
          <a:xfrm>
            <a:off x="381000" y="914400"/>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5013" name="Text Box 5">
            <a:extLst>
              <a:ext uri="{FF2B5EF4-FFF2-40B4-BE49-F238E27FC236}">
                <a16:creationId xmlns:a16="http://schemas.microsoft.com/office/drawing/2014/main" id="{BC7562D8-74AD-833E-9AF4-449E95B89F56}"/>
              </a:ext>
            </a:extLst>
          </p:cNvPr>
          <p:cNvSpPr txBox="1">
            <a:spLocks noChangeArrowheads="1"/>
          </p:cNvSpPr>
          <p:nvPr/>
        </p:nvSpPr>
        <p:spPr bwMode="auto">
          <a:xfrm>
            <a:off x="533400" y="11430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rgbClr val="990033"/>
                </a:solidFill>
                <a:latin typeface="Times New Roman" panose="02020603050405020304" pitchFamily="18" charset="0"/>
                <a:ea typeface="新細明體" panose="02020500000000000000" pitchFamily="18" charset="-120"/>
              </a:rPr>
              <a:t>Example 11-1</a:t>
            </a:r>
          </a:p>
        </p:txBody>
      </p:sp>
      <p:pic>
        <p:nvPicPr>
          <p:cNvPr id="555016" name="Picture 8">
            <a:extLst>
              <a:ext uri="{FF2B5EF4-FFF2-40B4-BE49-F238E27FC236}">
                <a16:creationId xmlns:a16="http://schemas.microsoft.com/office/drawing/2014/main" id="{F36B6834-F9D8-3955-DF93-0A46D6398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55017" name="Ink 9">
                <a:extLst>
                  <a:ext uri="{FF2B5EF4-FFF2-40B4-BE49-F238E27FC236}">
                    <a16:creationId xmlns:a16="http://schemas.microsoft.com/office/drawing/2014/main" id="{3DAE11F8-39A4-837F-7360-C6931F9B8FB7}"/>
                  </a:ext>
                </a:extLst>
              </p14:cNvPr>
              <p14:cNvContentPartPr>
                <a14:cpLocks xmlns:a14="http://schemas.microsoft.com/office/drawing/2010/main" noRot="1" noChangeAspect="1" noEditPoints="1" noChangeArrowheads="1" noChangeShapeType="1"/>
              </p14:cNvContentPartPr>
              <p14:nvPr/>
            </p14:nvContentPartPr>
            <p14:xfrm>
              <a:off x="2840038" y="2455863"/>
              <a:ext cx="1143000" cy="812800"/>
            </p14:xfrm>
          </p:contentPart>
        </mc:Choice>
        <mc:Fallback>
          <p:pic>
            <p:nvPicPr>
              <p:cNvPr id="555017" name="Ink 9">
                <a:extLst>
                  <a:ext uri="{FF2B5EF4-FFF2-40B4-BE49-F238E27FC236}">
                    <a16:creationId xmlns:a16="http://schemas.microsoft.com/office/drawing/2014/main" id="{3DAE11F8-39A4-837F-7360-C6931F9B8FB7}"/>
                  </a:ext>
                </a:extLst>
              </p:cNvPr>
              <p:cNvPicPr>
                <a:picLocks noRot="1" noChangeAspect="1" noEditPoints="1" noChangeArrowheads="1" noChangeShapeType="1"/>
              </p:cNvPicPr>
              <p:nvPr/>
            </p:nvPicPr>
            <p:blipFill>
              <a:blip r:embed="rId4"/>
              <a:stretch>
                <a:fillRect/>
              </a:stretch>
            </p:blipFill>
            <p:spPr>
              <a:xfrm>
                <a:off x="2822714" y="2438441"/>
                <a:ext cx="1176940" cy="846933"/>
              </a:xfrm>
              <a:prstGeom prst="rect">
                <a:avLst/>
              </a:prstGeom>
            </p:spPr>
          </p:pic>
        </mc:Fallback>
      </mc:AlternateContent>
      <p:sp>
        <p:nvSpPr>
          <p:cNvPr id="2" name="Date Placeholder 1">
            <a:extLst>
              <a:ext uri="{FF2B5EF4-FFF2-40B4-BE49-F238E27FC236}">
                <a16:creationId xmlns:a16="http://schemas.microsoft.com/office/drawing/2014/main" id="{A95B1AD3-9BE1-8711-39AC-83869E57510E}"/>
              </a:ext>
            </a:extLst>
          </p:cNvPr>
          <p:cNvSpPr>
            <a:spLocks noGrp="1"/>
          </p:cNvSpPr>
          <p:nvPr>
            <p:ph type="dt" sz="half" idx="10"/>
          </p:nvPr>
        </p:nvSpPr>
        <p:spPr/>
        <p:txBody>
          <a:bodyPr/>
          <a:lstStyle/>
          <a:p>
            <a:fld id="{D5780D1A-E1E7-47DD-AC8C-EA56421BE839}" type="datetime1">
              <a:rPr lang="en-US" smtClean="0"/>
              <a:t>9/18/2024</a:t>
            </a:fld>
            <a:endParaRPr lang="en-US"/>
          </a:p>
        </p:txBody>
      </p:sp>
      <p:sp>
        <p:nvSpPr>
          <p:cNvPr id="3" name="Footer Placeholder 2">
            <a:extLst>
              <a:ext uri="{FF2B5EF4-FFF2-40B4-BE49-F238E27FC236}">
                <a16:creationId xmlns:a16="http://schemas.microsoft.com/office/drawing/2014/main" id="{680376FB-F40B-80CF-25A9-3FC7F381D2F7}"/>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159FA16D-5EBA-9D3E-DD3B-EB3F0EE06E2F}"/>
              </a:ext>
            </a:extLst>
          </p:cNvPr>
          <p:cNvSpPr>
            <a:spLocks noGrp="1"/>
          </p:cNvSpPr>
          <p:nvPr>
            <p:ph type="sldNum" sz="quarter" idx="12"/>
          </p:nvPr>
        </p:nvSpPr>
        <p:spPr/>
        <p:txBody>
          <a:bodyPr/>
          <a:lstStyle/>
          <a:p>
            <a:fld id="{B6F15528-21DE-4FAA-801E-634DDDAF4B2B}" type="slidenum">
              <a:rPr lang="en-US" smtClean="0"/>
              <a:pPr/>
              <a:t>154</a:t>
            </a:fld>
            <a:endParaRPr lang="en-US"/>
          </a:p>
        </p:txBody>
      </p:sp>
      <p:pic>
        <p:nvPicPr>
          <p:cNvPr id="5" name="Picture 4" descr="A screenshot of a computer&#10;&#10;Description automatically generated">
            <a:extLst>
              <a:ext uri="{FF2B5EF4-FFF2-40B4-BE49-F238E27FC236}">
                <a16:creationId xmlns:a16="http://schemas.microsoft.com/office/drawing/2014/main" id="{400D6929-B667-3045-B1F4-FB92CD9BA94E}"/>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99B1FA58-7AEA-26D9-E730-73C77BC9E393}"/>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a:extLst>
              <a:ext uri="{FF2B5EF4-FFF2-40B4-BE49-F238E27FC236}">
                <a16:creationId xmlns:a16="http://schemas.microsoft.com/office/drawing/2014/main" id="{47C28A1A-8EC2-5D40-8B96-244C3D6B3C2D}"/>
              </a:ext>
            </a:extLst>
          </p:cNvPr>
          <p:cNvSpPr>
            <a:spLocks noGrp="1" noChangeArrowheads="1"/>
          </p:cNvSpPr>
          <p:nvPr>
            <p:ph type="title"/>
          </p:nvPr>
        </p:nvSpPr>
        <p:spPr>
          <a:xfrm>
            <a:off x="228600" y="506187"/>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6035" name="Rectangle 3">
            <a:extLst>
              <a:ext uri="{FF2B5EF4-FFF2-40B4-BE49-F238E27FC236}">
                <a16:creationId xmlns:a16="http://schemas.microsoft.com/office/drawing/2014/main" id="{C3520844-8DF1-2119-F1A9-A16D940E8A5C}"/>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6036" name="Line 4">
            <a:extLst>
              <a:ext uri="{FF2B5EF4-FFF2-40B4-BE49-F238E27FC236}">
                <a16:creationId xmlns:a16="http://schemas.microsoft.com/office/drawing/2014/main" id="{5F93D618-41F7-9FB9-2434-BADDCAFFA99C}"/>
              </a:ext>
            </a:extLst>
          </p:cNvPr>
          <p:cNvSpPr>
            <a:spLocks noChangeShapeType="1"/>
          </p:cNvSpPr>
          <p:nvPr/>
        </p:nvSpPr>
        <p:spPr bwMode="auto">
          <a:xfrm>
            <a:off x="381000" y="914400"/>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6037" name="Text Box 5">
            <a:extLst>
              <a:ext uri="{FF2B5EF4-FFF2-40B4-BE49-F238E27FC236}">
                <a16:creationId xmlns:a16="http://schemas.microsoft.com/office/drawing/2014/main" id="{6D83DA82-0A28-EFB5-4B71-6B810AD928AE}"/>
              </a:ext>
            </a:extLst>
          </p:cNvPr>
          <p:cNvSpPr txBox="1">
            <a:spLocks noChangeArrowheads="1"/>
          </p:cNvSpPr>
          <p:nvPr/>
        </p:nvSpPr>
        <p:spPr bwMode="auto">
          <a:xfrm>
            <a:off x="533400" y="11430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rgbClr val="990033"/>
                </a:solidFill>
                <a:latin typeface="Times New Roman" panose="02020603050405020304" pitchFamily="18" charset="0"/>
                <a:ea typeface="新細明體" panose="02020500000000000000" pitchFamily="18" charset="-120"/>
              </a:rPr>
              <a:t>Example 11-1</a:t>
            </a:r>
          </a:p>
        </p:txBody>
      </p:sp>
      <p:sp>
        <p:nvSpPr>
          <p:cNvPr id="556040" name="Rectangle 8">
            <a:extLst>
              <a:ext uri="{FF2B5EF4-FFF2-40B4-BE49-F238E27FC236}">
                <a16:creationId xmlns:a16="http://schemas.microsoft.com/office/drawing/2014/main" id="{39D80E61-C81E-0F84-0278-53E2B668D9D0}"/>
              </a:ext>
            </a:extLst>
          </p:cNvPr>
          <p:cNvSpPr>
            <a:spLocks noChangeArrowheads="1"/>
          </p:cNvSpPr>
          <p:nvPr/>
        </p:nvSpPr>
        <p:spPr bwMode="auto">
          <a:xfrm>
            <a:off x="0" y="3429000"/>
            <a:ext cx="2895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11-4</a:t>
            </a:r>
            <a:r>
              <a:rPr lang="en-US" altLang="zh-TW" b="1">
                <a:ea typeface="新細明體" panose="02020500000000000000" pitchFamily="18" charset="-120"/>
              </a:rPr>
              <a:t> </a:t>
            </a:r>
            <a:r>
              <a:rPr lang="en-US" altLang="zh-TW">
                <a:ea typeface="新細明體" panose="02020500000000000000" pitchFamily="18" charset="-120"/>
              </a:rPr>
              <a:t>Scatter plot of oxygen purity y versus hydrocarbon level x and regression model </a:t>
            </a:r>
            <a:r>
              <a:rPr lang="en-US" altLang="zh-TW">
                <a:ea typeface="新細明體" panose="02020500000000000000" pitchFamily="18" charset="-120"/>
                <a:cs typeface="Arial" panose="020B0604020202020204" pitchFamily="34" charset="0"/>
              </a:rPr>
              <a:t>ŷ = 74.20 + 14.97x</a:t>
            </a:r>
            <a:r>
              <a:rPr lang="en-US" altLang="zh-TW">
                <a:ea typeface="新細明體" panose="02020500000000000000" pitchFamily="18" charset="-120"/>
                <a:sym typeface="Symbol" panose="05050102010706020507" pitchFamily="18" charset="2"/>
              </a:rPr>
              <a:t>.</a:t>
            </a:r>
            <a:r>
              <a:rPr lang="en-US" altLang="zh-TW">
                <a:ea typeface="新細明體" panose="02020500000000000000" pitchFamily="18" charset="-120"/>
              </a:rPr>
              <a:t>            </a:t>
            </a:r>
          </a:p>
        </p:txBody>
      </p:sp>
      <p:pic>
        <p:nvPicPr>
          <p:cNvPr id="556041" name="Picture 9">
            <a:extLst>
              <a:ext uri="{FF2B5EF4-FFF2-40B4-BE49-F238E27FC236}">
                <a16:creationId xmlns:a16="http://schemas.microsoft.com/office/drawing/2014/main" id="{6B476A60-BABA-130F-E916-8CBEE90DD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62150"/>
            <a:ext cx="56388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92FE63C7-D88A-6207-ECAE-E40EF044ADBA}"/>
              </a:ext>
            </a:extLst>
          </p:cNvPr>
          <p:cNvSpPr>
            <a:spLocks noGrp="1"/>
          </p:cNvSpPr>
          <p:nvPr>
            <p:ph type="dt" sz="half" idx="10"/>
          </p:nvPr>
        </p:nvSpPr>
        <p:spPr/>
        <p:txBody>
          <a:bodyPr/>
          <a:lstStyle/>
          <a:p>
            <a:fld id="{02C2EF46-763E-47BB-A55D-068B499C521A}" type="datetime1">
              <a:rPr lang="en-US" smtClean="0"/>
              <a:t>9/18/2024</a:t>
            </a:fld>
            <a:endParaRPr lang="en-US"/>
          </a:p>
        </p:txBody>
      </p:sp>
      <p:sp>
        <p:nvSpPr>
          <p:cNvPr id="3" name="Footer Placeholder 2">
            <a:extLst>
              <a:ext uri="{FF2B5EF4-FFF2-40B4-BE49-F238E27FC236}">
                <a16:creationId xmlns:a16="http://schemas.microsoft.com/office/drawing/2014/main" id="{B276E2E9-31F5-1C40-3867-93179AD995A0}"/>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F426902E-10D3-F936-FE74-0E2C57A6A1EE}"/>
              </a:ext>
            </a:extLst>
          </p:cNvPr>
          <p:cNvSpPr>
            <a:spLocks noGrp="1"/>
          </p:cNvSpPr>
          <p:nvPr>
            <p:ph type="sldNum" sz="quarter" idx="12"/>
          </p:nvPr>
        </p:nvSpPr>
        <p:spPr/>
        <p:txBody>
          <a:bodyPr/>
          <a:lstStyle/>
          <a:p>
            <a:fld id="{B6F15528-21DE-4FAA-801E-634DDDAF4B2B}" type="slidenum">
              <a:rPr lang="en-US" smtClean="0"/>
              <a:pPr/>
              <a:t>155</a:t>
            </a:fld>
            <a:endParaRPr lang="en-US"/>
          </a:p>
        </p:txBody>
      </p:sp>
      <p:pic>
        <p:nvPicPr>
          <p:cNvPr id="5" name="Picture 4" descr="A screenshot of a computer&#10;&#10;Description automatically generated">
            <a:extLst>
              <a:ext uri="{FF2B5EF4-FFF2-40B4-BE49-F238E27FC236}">
                <a16:creationId xmlns:a16="http://schemas.microsoft.com/office/drawing/2014/main" id="{26E3BA26-A75F-BD7B-6695-400FF1F687A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A8BB055-59E8-218E-3670-00754BFDA4BC}"/>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a:extLst>
              <a:ext uri="{FF2B5EF4-FFF2-40B4-BE49-F238E27FC236}">
                <a16:creationId xmlns:a16="http://schemas.microsoft.com/office/drawing/2014/main" id="{D26E34D2-0FAA-A0BD-E3F6-5FDA142571C1}"/>
              </a:ext>
            </a:extLst>
          </p:cNvPr>
          <p:cNvSpPr>
            <a:spLocks noGrp="1" noChangeArrowheads="1"/>
          </p:cNvSpPr>
          <p:nvPr>
            <p:ph type="title"/>
          </p:nvPr>
        </p:nvSpPr>
        <p:spPr>
          <a:xfrm>
            <a:off x="228600" y="500337"/>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7059" name="Rectangle 3">
            <a:extLst>
              <a:ext uri="{FF2B5EF4-FFF2-40B4-BE49-F238E27FC236}">
                <a16:creationId xmlns:a16="http://schemas.microsoft.com/office/drawing/2014/main" id="{E5A2EF7B-ABF4-0698-BCEB-10EA1DF99F6E}"/>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7060" name="Line 4">
            <a:extLst>
              <a:ext uri="{FF2B5EF4-FFF2-40B4-BE49-F238E27FC236}">
                <a16:creationId xmlns:a16="http://schemas.microsoft.com/office/drawing/2014/main" id="{70C04B7D-A3CA-B75C-AE09-57431B43AD4F}"/>
              </a:ext>
            </a:extLst>
          </p:cNvPr>
          <p:cNvSpPr>
            <a:spLocks noChangeShapeType="1"/>
          </p:cNvSpPr>
          <p:nvPr/>
        </p:nvSpPr>
        <p:spPr bwMode="auto">
          <a:xfrm>
            <a:off x="381000" y="914400"/>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7061" name="Text Box 5">
            <a:extLst>
              <a:ext uri="{FF2B5EF4-FFF2-40B4-BE49-F238E27FC236}">
                <a16:creationId xmlns:a16="http://schemas.microsoft.com/office/drawing/2014/main" id="{29D93F58-FF27-7AEA-991E-5AA9464F71FD}"/>
              </a:ext>
            </a:extLst>
          </p:cNvPr>
          <p:cNvSpPr txBox="1">
            <a:spLocks noChangeArrowheads="1"/>
          </p:cNvSpPr>
          <p:nvPr/>
        </p:nvSpPr>
        <p:spPr bwMode="auto">
          <a:xfrm>
            <a:off x="533400" y="11430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rgbClr val="990033"/>
                </a:solidFill>
                <a:latin typeface="Times New Roman" panose="02020603050405020304" pitchFamily="18" charset="0"/>
                <a:ea typeface="新細明體" panose="02020500000000000000" pitchFamily="18" charset="-120"/>
              </a:rPr>
              <a:t>Example 11-1</a:t>
            </a:r>
          </a:p>
        </p:txBody>
      </p:sp>
      <p:pic>
        <p:nvPicPr>
          <p:cNvPr id="557064" name="Picture 8">
            <a:extLst>
              <a:ext uri="{FF2B5EF4-FFF2-40B4-BE49-F238E27FC236}">
                <a16:creationId xmlns:a16="http://schemas.microsoft.com/office/drawing/2014/main" id="{B9FA7EF6-96BE-937D-B80B-952888B17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7000"/>
            <a:ext cx="9144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8B605A0A-213E-E038-57EC-9133041A8568}"/>
              </a:ext>
            </a:extLst>
          </p:cNvPr>
          <p:cNvSpPr>
            <a:spLocks noGrp="1"/>
          </p:cNvSpPr>
          <p:nvPr>
            <p:ph type="dt" sz="half" idx="10"/>
          </p:nvPr>
        </p:nvSpPr>
        <p:spPr/>
        <p:txBody>
          <a:bodyPr/>
          <a:lstStyle/>
          <a:p>
            <a:fld id="{AAE86BFE-6490-4ADD-A96E-EFA1B1713A5F}" type="datetime1">
              <a:rPr lang="en-US" smtClean="0"/>
              <a:t>9/18/2024</a:t>
            </a:fld>
            <a:endParaRPr lang="en-US"/>
          </a:p>
        </p:txBody>
      </p:sp>
      <p:sp>
        <p:nvSpPr>
          <p:cNvPr id="3" name="Footer Placeholder 2">
            <a:extLst>
              <a:ext uri="{FF2B5EF4-FFF2-40B4-BE49-F238E27FC236}">
                <a16:creationId xmlns:a16="http://schemas.microsoft.com/office/drawing/2014/main" id="{7AA39F99-FF9E-6D58-21A6-09AD8A255540}"/>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2D2DFD8E-25B4-91A7-25D5-159B07C73E82}"/>
              </a:ext>
            </a:extLst>
          </p:cNvPr>
          <p:cNvSpPr>
            <a:spLocks noGrp="1"/>
          </p:cNvSpPr>
          <p:nvPr>
            <p:ph type="sldNum" sz="quarter" idx="12"/>
          </p:nvPr>
        </p:nvSpPr>
        <p:spPr/>
        <p:txBody>
          <a:bodyPr/>
          <a:lstStyle/>
          <a:p>
            <a:fld id="{B6F15528-21DE-4FAA-801E-634DDDAF4B2B}" type="slidenum">
              <a:rPr lang="en-US" smtClean="0"/>
              <a:pPr/>
              <a:t>156</a:t>
            </a:fld>
            <a:endParaRPr lang="en-US"/>
          </a:p>
        </p:txBody>
      </p:sp>
      <p:pic>
        <p:nvPicPr>
          <p:cNvPr id="5" name="Picture 4" descr="A screenshot of a computer&#10;&#10;Description automatically generated">
            <a:extLst>
              <a:ext uri="{FF2B5EF4-FFF2-40B4-BE49-F238E27FC236}">
                <a16:creationId xmlns:a16="http://schemas.microsoft.com/office/drawing/2014/main" id="{421F6E92-7967-473F-FC88-78B5A381218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315B693F-C518-723C-F95C-B3CCB65C58A7}"/>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a:extLst>
              <a:ext uri="{FF2B5EF4-FFF2-40B4-BE49-F238E27FC236}">
                <a16:creationId xmlns:a16="http://schemas.microsoft.com/office/drawing/2014/main" id="{885C7478-7321-E14C-9311-46AB25FB91A8}"/>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pic>
        <p:nvPicPr>
          <p:cNvPr id="558089" name="Picture 9">
            <a:extLst>
              <a:ext uri="{FF2B5EF4-FFF2-40B4-BE49-F238E27FC236}">
                <a16:creationId xmlns:a16="http://schemas.microsoft.com/office/drawing/2014/main" id="{662959E2-B9F1-6C71-4FF3-1CF1171DA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454900" cy="563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58090" name="Ink 10">
                <a:extLst>
                  <a:ext uri="{FF2B5EF4-FFF2-40B4-BE49-F238E27FC236}">
                    <a16:creationId xmlns:a16="http://schemas.microsoft.com/office/drawing/2014/main" id="{0B6D3BF5-D6F0-7746-4CF4-048A45FF0F45}"/>
                  </a:ext>
                </a:extLst>
              </p14:cNvPr>
              <p14:cNvContentPartPr>
                <a14:cpLocks xmlns:a14="http://schemas.microsoft.com/office/drawing/2010/main" noRot="1" noChangeAspect="1" noEditPoints="1" noChangeArrowheads="1" noChangeShapeType="1"/>
              </p14:cNvContentPartPr>
              <p14:nvPr/>
            </p14:nvContentPartPr>
            <p14:xfrm>
              <a:off x="2598738" y="2633663"/>
              <a:ext cx="527050" cy="73025"/>
            </p14:xfrm>
          </p:contentPart>
        </mc:Choice>
        <mc:Fallback>
          <p:pic>
            <p:nvPicPr>
              <p:cNvPr id="558090" name="Ink 10">
                <a:extLst>
                  <a:ext uri="{FF2B5EF4-FFF2-40B4-BE49-F238E27FC236}">
                    <a16:creationId xmlns:a16="http://schemas.microsoft.com/office/drawing/2014/main" id="{0B6D3BF5-D6F0-7746-4CF4-048A45FF0F45}"/>
                  </a:ext>
                </a:extLst>
              </p:cNvPr>
              <p:cNvPicPr>
                <a:picLocks noRot="1" noChangeAspect="1" noEditPoints="1" noChangeArrowheads="1" noChangeShapeType="1"/>
              </p:cNvPicPr>
              <p:nvPr/>
            </p:nvPicPr>
            <p:blipFill>
              <a:blip r:embed="rId4"/>
              <a:stretch>
                <a:fillRect/>
              </a:stretch>
            </p:blipFill>
            <p:spPr>
              <a:xfrm>
                <a:off x="2581098" y="2616460"/>
                <a:ext cx="561611" cy="10672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58091" name="Ink 11">
                <a:extLst>
                  <a:ext uri="{FF2B5EF4-FFF2-40B4-BE49-F238E27FC236}">
                    <a16:creationId xmlns:a16="http://schemas.microsoft.com/office/drawing/2014/main" id="{53DA7196-DDB7-EDFE-3D5B-9819C04CD772}"/>
                  </a:ext>
                </a:extLst>
              </p14:cNvPr>
              <p14:cNvContentPartPr>
                <a14:cpLocks xmlns:a14="http://schemas.microsoft.com/office/drawing/2010/main" noRot="1" noChangeAspect="1" noEditPoints="1" noChangeArrowheads="1" noChangeShapeType="1"/>
              </p14:cNvContentPartPr>
              <p14:nvPr/>
            </p14:nvContentPartPr>
            <p14:xfrm>
              <a:off x="2393950" y="2170113"/>
              <a:ext cx="847725" cy="231775"/>
            </p14:xfrm>
          </p:contentPart>
        </mc:Choice>
        <mc:Fallback>
          <p:pic>
            <p:nvPicPr>
              <p:cNvPr id="558091" name="Ink 11">
                <a:extLst>
                  <a:ext uri="{FF2B5EF4-FFF2-40B4-BE49-F238E27FC236}">
                    <a16:creationId xmlns:a16="http://schemas.microsoft.com/office/drawing/2014/main" id="{53DA7196-DDB7-EDFE-3D5B-9819C04CD772}"/>
                  </a:ext>
                </a:extLst>
              </p:cNvPr>
              <p:cNvPicPr>
                <a:picLocks noRot="1" noChangeAspect="1" noEditPoints="1" noChangeArrowheads="1" noChangeShapeType="1"/>
              </p:cNvPicPr>
              <p:nvPr/>
            </p:nvPicPr>
            <p:blipFill>
              <a:blip r:embed="rId6"/>
              <a:stretch>
                <a:fillRect/>
              </a:stretch>
            </p:blipFill>
            <p:spPr>
              <a:xfrm>
                <a:off x="2376327" y="2153188"/>
                <a:ext cx="882253" cy="26493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58092" name="Ink 12">
                <a:extLst>
                  <a:ext uri="{FF2B5EF4-FFF2-40B4-BE49-F238E27FC236}">
                    <a16:creationId xmlns:a16="http://schemas.microsoft.com/office/drawing/2014/main" id="{6EB0A8DA-E76F-B1F8-AB5F-D665382BFB35}"/>
                  </a:ext>
                </a:extLst>
              </p14:cNvPr>
              <p14:cNvContentPartPr>
                <a14:cpLocks xmlns:a14="http://schemas.microsoft.com/office/drawing/2010/main" noRot="1" noChangeAspect="1" noEditPoints="1" noChangeArrowheads="1" noChangeShapeType="1"/>
              </p14:cNvContentPartPr>
              <p14:nvPr/>
            </p14:nvContentPartPr>
            <p14:xfrm>
              <a:off x="2714625" y="2990850"/>
              <a:ext cx="812800" cy="36513"/>
            </p14:xfrm>
          </p:contentPart>
        </mc:Choice>
        <mc:Fallback>
          <p:pic>
            <p:nvPicPr>
              <p:cNvPr id="558092" name="Ink 12">
                <a:extLst>
                  <a:ext uri="{FF2B5EF4-FFF2-40B4-BE49-F238E27FC236}">
                    <a16:creationId xmlns:a16="http://schemas.microsoft.com/office/drawing/2014/main" id="{6EB0A8DA-E76F-B1F8-AB5F-D665382BFB35}"/>
                  </a:ext>
                </a:extLst>
              </p:cNvPr>
              <p:cNvPicPr>
                <a:picLocks noRot="1" noChangeAspect="1" noEditPoints="1" noChangeArrowheads="1" noChangeShapeType="1"/>
              </p:cNvPicPr>
              <p:nvPr/>
            </p:nvPicPr>
            <p:blipFill>
              <a:blip r:embed="rId8"/>
              <a:stretch>
                <a:fillRect/>
              </a:stretch>
            </p:blipFill>
            <p:spPr>
              <a:xfrm>
                <a:off x="2696987" y="2972959"/>
                <a:ext cx="847357" cy="7156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58093" name="Ink 13">
                <a:extLst>
                  <a:ext uri="{FF2B5EF4-FFF2-40B4-BE49-F238E27FC236}">
                    <a16:creationId xmlns:a16="http://schemas.microsoft.com/office/drawing/2014/main" id="{092D7459-F23F-51B6-147C-AA3BBEE1E8F8}"/>
                  </a:ext>
                </a:extLst>
              </p14:cNvPr>
              <p14:cNvContentPartPr>
                <a14:cpLocks xmlns:a14="http://schemas.microsoft.com/office/drawing/2010/main" noRot="1" noChangeAspect="1" noEditPoints="1" noChangeArrowheads="1" noChangeShapeType="1"/>
              </p14:cNvContentPartPr>
              <p14:nvPr/>
            </p14:nvContentPartPr>
            <p14:xfrm>
              <a:off x="4589463" y="1893888"/>
              <a:ext cx="2322512" cy="2000250"/>
            </p14:xfrm>
          </p:contentPart>
        </mc:Choice>
        <mc:Fallback>
          <p:pic>
            <p:nvPicPr>
              <p:cNvPr id="558093" name="Ink 13">
                <a:extLst>
                  <a:ext uri="{FF2B5EF4-FFF2-40B4-BE49-F238E27FC236}">
                    <a16:creationId xmlns:a16="http://schemas.microsoft.com/office/drawing/2014/main" id="{092D7459-F23F-51B6-147C-AA3BBEE1E8F8}"/>
                  </a:ext>
                </a:extLst>
              </p:cNvPr>
              <p:cNvPicPr>
                <a:picLocks noRot="1" noChangeAspect="1" noEditPoints="1" noChangeArrowheads="1" noChangeShapeType="1"/>
              </p:cNvPicPr>
              <p:nvPr/>
            </p:nvPicPr>
            <p:blipFill>
              <a:blip r:embed="rId10"/>
              <a:stretch>
                <a:fillRect/>
              </a:stretch>
            </p:blipFill>
            <p:spPr>
              <a:xfrm>
                <a:off x="4571819" y="1876250"/>
                <a:ext cx="2357080" cy="203480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58094" name="Ink 14">
                <a:extLst>
                  <a:ext uri="{FF2B5EF4-FFF2-40B4-BE49-F238E27FC236}">
                    <a16:creationId xmlns:a16="http://schemas.microsoft.com/office/drawing/2014/main" id="{588EB218-90E5-8E83-1FAC-A6870799551C}"/>
                  </a:ext>
                </a:extLst>
              </p14:cNvPr>
              <p14:cNvContentPartPr>
                <a14:cpLocks xmlns:a14="http://schemas.microsoft.com/office/drawing/2010/main" noRot="1" noChangeAspect="1" noEditPoints="1" noChangeArrowheads="1" noChangeShapeType="1"/>
              </p14:cNvContentPartPr>
              <p14:nvPr/>
            </p14:nvContentPartPr>
            <p14:xfrm>
              <a:off x="2295525" y="5268913"/>
              <a:ext cx="384175" cy="53975"/>
            </p14:xfrm>
          </p:contentPart>
        </mc:Choice>
        <mc:Fallback>
          <p:pic>
            <p:nvPicPr>
              <p:cNvPr id="558094" name="Ink 14">
                <a:extLst>
                  <a:ext uri="{FF2B5EF4-FFF2-40B4-BE49-F238E27FC236}">
                    <a16:creationId xmlns:a16="http://schemas.microsoft.com/office/drawing/2014/main" id="{588EB218-90E5-8E83-1FAC-A6870799551C}"/>
                  </a:ext>
                </a:extLst>
              </p:cNvPr>
              <p:cNvPicPr>
                <a:picLocks noRot="1" noChangeAspect="1" noEditPoints="1" noChangeArrowheads="1" noChangeShapeType="1"/>
              </p:cNvPicPr>
              <p:nvPr/>
            </p:nvPicPr>
            <p:blipFill>
              <a:blip r:embed="rId12"/>
              <a:stretch>
                <a:fillRect/>
              </a:stretch>
            </p:blipFill>
            <p:spPr>
              <a:xfrm>
                <a:off x="2277882" y="5251281"/>
                <a:ext cx="418740" cy="8851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58095" name="Ink 15">
                <a:extLst>
                  <a:ext uri="{FF2B5EF4-FFF2-40B4-BE49-F238E27FC236}">
                    <a16:creationId xmlns:a16="http://schemas.microsoft.com/office/drawing/2014/main" id="{861EDFF3-797B-C0D6-166C-B3AFAB57E650}"/>
                  </a:ext>
                </a:extLst>
              </p14:cNvPr>
              <p14:cNvContentPartPr>
                <a14:cpLocks xmlns:a14="http://schemas.microsoft.com/office/drawing/2010/main" noRot="1" noChangeAspect="1" noEditPoints="1" noChangeArrowheads="1" noChangeShapeType="1"/>
              </p14:cNvContentPartPr>
              <p14:nvPr/>
            </p14:nvContentPartPr>
            <p14:xfrm>
              <a:off x="3660775" y="5268913"/>
              <a:ext cx="214313" cy="1587"/>
            </p14:xfrm>
          </p:contentPart>
        </mc:Choice>
        <mc:Fallback>
          <p:pic>
            <p:nvPicPr>
              <p:cNvPr id="558095" name="Ink 15">
                <a:extLst>
                  <a:ext uri="{FF2B5EF4-FFF2-40B4-BE49-F238E27FC236}">
                    <a16:creationId xmlns:a16="http://schemas.microsoft.com/office/drawing/2014/main" id="{861EDFF3-797B-C0D6-166C-B3AFAB57E650}"/>
                  </a:ext>
                </a:extLst>
              </p:cNvPr>
              <p:cNvPicPr>
                <a:picLocks noRot="1" noChangeAspect="1" noEditPoints="1" noChangeArrowheads="1" noChangeShapeType="1"/>
              </p:cNvPicPr>
              <p:nvPr/>
            </p:nvPicPr>
            <p:blipFill>
              <a:blip r:embed="rId14"/>
              <a:stretch>
                <a:fillRect/>
              </a:stretch>
            </p:blipFill>
            <p:spPr>
              <a:xfrm>
                <a:off x="3643155" y="5191150"/>
                <a:ext cx="248833" cy="153939"/>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58096" name="Ink 16">
                <a:extLst>
                  <a:ext uri="{FF2B5EF4-FFF2-40B4-BE49-F238E27FC236}">
                    <a16:creationId xmlns:a16="http://schemas.microsoft.com/office/drawing/2014/main" id="{C1F6E03E-5A0C-5132-B296-0F2703540813}"/>
                  </a:ext>
                </a:extLst>
              </p14:cNvPr>
              <p14:cNvContentPartPr>
                <a14:cpLocks xmlns:a14="http://schemas.microsoft.com/office/drawing/2010/main" noRot="1" noChangeAspect="1" noEditPoints="1" noChangeArrowheads="1" noChangeShapeType="1"/>
              </p14:cNvContentPartPr>
              <p14:nvPr/>
            </p14:nvContentPartPr>
            <p14:xfrm>
              <a:off x="509588" y="1465263"/>
              <a:ext cx="6008687" cy="1231900"/>
            </p14:xfrm>
          </p:contentPart>
        </mc:Choice>
        <mc:Fallback>
          <p:pic>
            <p:nvPicPr>
              <p:cNvPr id="558096" name="Ink 16">
                <a:extLst>
                  <a:ext uri="{FF2B5EF4-FFF2-40B4-BE49-F238E27FC236}">
                    <a16:creationId xmlns:a16="http://schemas.microsoft.com/office/drawing/2014/main" id="{C1F6E03E-5A0C-5132-B296-0F2703540813}"/>
                  </a:ext>
                </a:extLst>
              </p:cNvPr>
              <p:cNvPicPr>
                <a:picLocks noRot="1" noChangeAspect="1" noEditPoints="1" noChangeArrowheads="1" noChangeShapeType="1"/>
              </p:cNvPicPr>
              <p:nvPr/>
            </p:nvPicPr>
            <p:blipFill>
              <a:blip r:embed="rId16"/>
              <a:stretch>
                <a:fillRect/>
              </a:stretch>
            </p:blipFill>
            <p:spPr>
              <a:xfrm>
                <a:off x="491947" y="1448070"/>
                <a:ext cx="6043249" cy="1265583"/>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58097" name="Ink 17">
                <a:extLst>
                  <a:ext uri="{FF2B5EF4-FFF2-40B4-BE49-F238E27FC236}">
                    <a16:creationId xmlns:a16="http://schemas.microsoft.com/office/drawing/2014/main" id="{01C9884F-409D-ED19-EFF7-CCA64220B7FA}"/>
                  </a:ext>
                </a:extLst>
              </p14:cNvPr>
              <p14:cNvContentPartPr>
                <a14:cpLocks xmlns:a14="http://schemas.microsoft.com/office/drawing/2010/main" noRot="1" noChangeAspect="1" noEditPoints="1" noChangeArrowheads="1" noChangeShapeType="1"/>
              </p14:cNvContentPartPr>
              <p14:nvPr/>
            </p14:nvContentPartPr>
            <p14:xfrm>
              <a:off x="696913" y="3152775"/>
              <a:ext cx="7412037" cy="1222375"/>
            </p14:xfrm>
          </p:contentPart>
        </mc:Choice>
        <mc:Fallback>
          <p:pic>
            <p:nvPicPr>
              <p:cNvPr id="558097" name="Ink 17">
                <a:extLst>
                  <a:ext uri="{FF2B5EF4-FFF2-40B4-BE49-F238E27FC236}">
                    <a16:creationId xmlns:a16="http://schemas.microsoft.com/office/drawing/2014/main" id="{01C9884F-409D-ED19-EFF7-CCA64220B7FA}"/>
                  </a:ext>
                </a:extLst>
              </p:cNvPr>
              <p:cNvPicPr>
                <a:picLocks noRot="1" noChangeAspect="1" noEditPoints="1" noChangeArrowheads="1" noChangeShapeType="1"/>
              </p:cNvPicPr>
              <p:nvPr/>
            </p:nvPicPr>
            <p:blipFill>
              <a:blip r:embed="rId18"/>
              <a:stretch>
                <a:fillRect/>
              </a:stretch>
            </p:blipFill>
            <p:spPr>
              <a:xfrm>
                <a:off x="679288" y="3135184"/>
                <a:ext cx="7446567" cy="1256838"/>
              </a:xfrm>
              <a:prstGeom prst="rect">
                <a:avLst/>
              </a:prstGeom>
            </p:spPr>
          </p:pic>
        </mc:Fallback>
      </mc:AlternateContent>
      <p:sp>
        <p:nvSpPr>
          <p:cNvPr id="2" name="Date Placeholder 1">
            <a:extLst>
              <a:ext uri="{FF2B5EF4-FFF2-40B4-BE49-F238E27FC236}">
                <a16:creationId xmlns:a16="http://schemas.microsoft.com/office/drawing/2014/main" id="{A8B7C405-EABB-63D4-86A3-53C20CF3EABD}"/>
              </a:ext>
            </a:extLst>
          </p:cNvPr>
          <p:cNvSpPr>
            <a:spLocks noGrp="1"/>
          </p:cNvSpPr>
          <p:nvPr>
            <p:ph type="dt" sz="half" idx="10"/>
          </p:nvPr>
        </p:nvSpPr>
        <p:spPr/>
        <p:txBody>
          <a:bodyPr/>
          <a:lstStyle/>
          <a:p>
            <a:fld id="{024A4A45-A89E-4D45-A7D5-A9031E45CA4A}" type="datetime1">
              <a:rPr lang="en-US" smtClean="0"/>
              <a:t>9/18/2024</a:t>
            </a:fld>
            <a:endParaRPr lang="en-US"/>
          </a:p>
        </p:txBody>
      </p:sp>
      <p:sp>
        <p:nvSpPr>
          <p:cNvPr id="3" name="Footer Placeholder 2">
            <a:extLst>
              <a:ext uri="{FF2B5EF4-FFF2-40B4-BE49-F238E27FC236}">
                <a16:creationId xmlns:a16="http://schemas.microsoft.com/office/drawing/2014/main" id="{D2B1D256-C801-356B-C77A-E75CC9B0DD93}"/>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ACD240EE-6092-7C7B-2C1F-E924481EFCB7}"/>
              </a:ext>
            </a:extLst>
          </p:cNvPr>
          <p:cNvSpPr>
            <a:spLocks noGrp="1"/>
          </p:cNvSpPr>
          <p:nvPr>
            <p:ph type="sldNum" sz="quarter" idx="12"/>
          </p:nvPr>
        </p:nvSpPr>
        <p:spPr/>
        <p:txBody>
          <a:bodyPr/>
          <a:lstStyle/>
          <a:p>
            <a:fld id="{B6F15528-21DE-4FAA-801E-634DDDAF4B2B}" type="slidenum">
              <a:rPr lang="en-US" smtClean="0"/>
              <a:pPr/>
              <a:t>157</a:t>
            </a:fld>
            <a:endParaRPr lang="en-US"/>
          </a:p>
        </p:txBody>
      </p:sp>
      <p:pic>
        <p:nvPicPr>
          <p:cNvPr id="5" name="Picture 4" descr="A screenshot of a computer&#10;&#10;Description automatically generated">
            <a:extLst>
              <a:ext uri="{FF2B5EF4-FFF2-40B4-BE49-F238E27FC236}">
                <a16:creationId xmlns:a16="http://schemas.microsoft.com/office/drawing/2014/main" id="{1DEBA1E3-1D0C-03CB-071F-09ADE0089F75}"/>
              </a:ext>
            </a:extLst>
          </p:cNvPr>
          <p:cNvPicPr>
            <a:picLocks noChangeAspect="1"/>
          </p:cNvPicPr>
          <p:nvPr/>
        </p:nvPicPr>
        <p:blipFill rotWithShape="1">
          <a:blip r:embed="rId19"/>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4171A2AD-0004-D690-EF65-B740291B2FAB}"/>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a:extLst>
              <a:ext uri="{FF2B5EF4-FFF2-40B4-BE49-F238E27FC236}">
                <a16:creationId xmlns:a16="http://schemas.microsoft.com/office/drawing/2014/main" id="{7AF07B16-C9E2-06EF-CE4E-EC7C914F1A17}"/>
              </a:ext>
            </a:extLst>
          </p:cNvPr>
          <p:cNvSpPr>
            <a:spLocks noGrp="1" noChangeArrowheads="1"/>
          </p:cNvSpPr>
          <p:nvPr>
            <p:ph type="title"/>
          </p:nvPr>
        </p:nvSpPr>
        <p:spPr>
          <a:xfrm>
            <a:off x="228600" y="423331"/>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59107" name="Rectangle 3">
            <a:extLst>
              <a:ext uri="{FF2B5EF4-FFF2-40B4-BE49-F238E27FC236}">
                <a16:creationId xmlns:a16="http://schemas.microsoft.com/office/drawing/2014/main" id="{E5783F60-C161-9B95-5EC4-CBD710B00C9D}"/>
              </a:ext>
            </a:extLst>
          </p:cNvPr>
          <p:cNvSpPr>
            <a:spLocks noGrp="1" noChangeArrowheads="1"/>
          </p:cNvSpPr>
          <p:nvPr>
            <p:ph type="body" idx="1"/>
          </p:nvPr>
        </p:nvSpPr>
        <p:spPr>
          <a:xfrm>
            <a:off x="609600" y="2023531"/>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59108" name="Line 4">
            <a:extLst>
              <a:ext uri="{FF2B5EF4-FFF2-40B4-BE49-F238E27FC236}">
                <a16:creationId xmlns:a16="http://schemas.microsoft.com/office/drawing/2014/main" id="{E7368240-5727-5FAD-240D-56167BA49CDE}"/>
              </a:ext>
            </a:extLst>
          </p:cNvPr>
          <p:cNvSpPr>
            <a:spLocks noChangeShapeType="1"/>
          </p:cNvSpPr>
          <p:nvPr/>
        </p:nvSpPr>
        <p:spPr bwMode="auto">
          <a:xfrm>
            <a:off x="381000" y="1337731"/>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9109" name="Text Box 5">
            <a:extLst>
              <a:ext uri="{FF2B5EF4-FFF2-40B4-BE49-F238E27FC236}">
                <a16:creationId xmlns:a16="http://schemas.microsoft.com/office/drawing/2014/main" id="{1B010FD8-2474-544A-96B5-43C349E2E971}"/>
              </a:ext>
            </a:extLst>
          </p:cNvPr>
          <p:cNvSpPr txBox="1">
            <a:spLocks noChangeArrowheads="1"/>
          </p:cNvSpPr>
          <p:nvPr/>
        </p:nvSpPr>
        <p:spPr bwMode="auto">
          <a:xfrm>
            <a:off x="533400" y="1566331"/>
            <a:ext cx="739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3200" b="1" u="sng">
                <a:solidFill>
                  <a:srgbClr val="009900"/>
                </a:solidFill>
                <a:latin typeface="Times New Roman" panose="02020603050405020304" pitchFamily="18" charset="0"/>
                <a:ea typeface="新細明體" panose="02020500000000000000" pitchFamily="18" charset="-120"/>
              </a:rPr>
              <a:t>Estimating </a:t>
            </a:r>
            <a:r>
              <a:rPr lang="en-US" altLang="zh-TW" sz="3200" b="1" u="sng">
                <a:solidFill>
                  <a:srgbClr val="009900"/>
                </a:solidFill>
                <a:latin typeface="Times New Roman" panose="02020603050405020304" pitchFamily="18" charset="0"/>
                <a:ea typeface="新細明體" panose="02020500000000000000" pitchFamily="18" charset="-120"/>
                <a:sym typeface="Symbol" panose="05050102010706020507" pitchFamily="18" charset="2"/>
              </a:rPr>
              <a:t></a:t>
            </a:r>
            <a:r>
              <a:rPr lang="en-US" altLang="zh-TW" sz="3200" b="1" u="sng" baseline="30000">
                <a:solidFill>
                  <a:srgbClr val="009900"/>
                </a:solidFill>
                <a:latin typeface="Times New Roman" panose="02020603050405020304" pitchFamily="18" charset="0"/>
                <a:ea typeface="新細明體" panose="02020500000000000000" pitchFamily="18" charset="-120"/>
                <a:sym typeface="Symbol" panose="05050102010706020507" pitchFamily="18" charset="2"/>
              </a:rPr>
              <a:t>2</a:t>
            </a:r>
            <a:endParaRPr lang="en-US" altLang="zh-TW" sz="3200" b="1" u="sng">
              <a:solidFill>
                <a:srgbClr val="009900"/>
              </a:solidFill>
              <a:latin typeface="Times New Roman" panose="02020603050405020304" pitchFamily="18" charset="0"/>
              <a:ea typeface="新細明體" panose="02020500000000000000" pitchFamily="18" charset="-120"/>
            </a:endParaRPr>
          </a:p>
        </p:txBody>
      </p:sp>
      <p:sp>
        <p:nvSpPr>
          <p:cNvPr id="559111" name="Text Box 7">
            <a:extLst>
              <a:ext uri="{FF2B5EF4-FFF2-40B4-BE49-F238E27FC236}">
                <a16:creationId xmlns:a16="http://schemas.microsoft.com/office/drawing/2014/main" id="{0B5DAA1F-7CC0-2F56-3869-E8647F388BC7}"/>
              </a:ext>
            </a:extLst>
          </p:cNvPr>
          <p:cNvSpPr txBox="1">
            <a:spLocks noChangeArrowheads="1"/>
          </p:cNvSpPr>
          <p:nvPr/>
        </p:nvSpPr>
        <p:spPr bwMode="auto">
          <a:xfrm>
            <a:off x="609600" y="2175931"/>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The error sum of squares is</a:t>
            </a:r>
          </a:p>
        </p:txBody>
      </p:sp>
      <p:pic>
        <p:nvPicPr>
          <p:cNvPr id="559112" name="Picture 8">
            <a:extLst>
              <a:ext uri="{FF2B5EF4-FFF2-40B4-BE49-F238E27FC236}">
                <a16:creationId xmlns:a16="http://schemas.microsoft.com/office/drawing/2014/main" id="{7E220836-3289-AFD5-4772-EE71433D3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242731"/>
            <a:ext cx="3952875"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9113" name="Text Box 9">
            <a:extLst>
              <a:ext uri="{FF2B5EF4-FFF2-40B4-BE49-F238E27FC236}">
                <a16:creationId xmlns:a16="http://schemas.microsoft.com/office/drawing/2014/main" id="{222293E2-1E77-DB48-6A51-76181EFF3A00}"/>
              </a:ext>
            </a:extLst>
          </p:cNvPr>
          <p:cNvSpPr txBox="1">
            <a:spLocks noChangeArrowheads="1"/>
          </p:cNvSpPr>
          <p:nvPr/>
        </p:nvSpPr>
        <p:spPr bwMode="auto">
          <a:xfrm>
            <a:off x="685800" y="4614331"/>
            <a:ext cx="7086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It can be shown that the expected value of the error sum of squares is E(SS</a:t>
            </a:r>
            <a:r>
              <a:rPr lang="en-US" altLang="zh-TW" sz="2800" baseline="-25000">
                <a:solidFill>
                  <a:schemeClr val="tx1"/>
                </a:solidFill>
                <a:latin typeface="Times New Roman" panose="02020603050405020304" pitchFamily="18" charset="0"/>
                <a:ea typeface="新細明體" panose="02020500000000000000" pitchFamily="18" charset="-120"/>
              </a:rPr>
              <a:t>E</a:t>
            </a:r>
            <a:r>
              <a:rPr lang="en-US" altLang="zh-TW" sz="2800">
                <a:solidFill>
                  <a:schemeClr val="tx1"/>
                </a:solidFill>
                <a:latin typeface="Times New Roman" panose="02020603050405020304" pitchFamily="18" charset="0"/>
                <a:ea typeface="新細明體" panose="02020500000000000000" pitchFamily="18" charset="-120"/>
              </a:rPr>
              <a:t>) = (</a:t>
            </a:r>
            <a:r>
              <a:rPr lang="en-US" altLang="zh-TW" sz="2800" i="1">
                <a:solidFill>
                  <a:schemeClr val="tx1"/>
                </a:solidFill>
                <a:latin typeface="Times New Roman" panose="02020603050405020304" pitchFamily="18" charset="0"/>
                <a:ea typeface="新細明體" panose="02020500000000000000" pitchFamily="18" charset="-120"/>
              </a:rPr>
              <a:t>n</a:t>
            </a:r>
            <a:r>
              <a:rPr lang="en-US" altLang="zh-TW" sz="2800">
                <a:solidFill>
                  <a:schemeClr val="tx1"/>
                </a:solidFill>
                <a:latin typeface="Times New Roman" panose="02020603050405020304" pitchFamily="18" charset="0"/>
                <a:ea typeface="新細明體" panose="02020500000000000000" pitchFamily="18" charset="-120"/>
              </a:rPr>
              <a:t> – 2)</a:t>
            </a:r>
            <a:r>
              <a:rPr lang="en-US" altLang="zh-TW" sz="2800" b="1">
                <a:solidFill>
                  <a:schemeClr val="tx1"/>
                </a:solidFill>
                <a:latin typeface="Times New Roman" panose="02020603050405020304" pitchFamily="18" charset="0"/>
                <a:ea typeface="新細明體" panose="02020500000000000000" pitchFamily="18" charset="-120"/>
                <a:sym typeface="Symbol" panose="05050102010706020507" pitchFamily="18" charset="2"/>
              </a:rPr>
              <a:t></a:t>
            </a:r>
            <a:r>
              <a:rPr lang="en-US" altLang="zh-TW" sz="2800" b="1" baseline="30000">
                <a:solidFill>
                  <a:schemeClr val="tx1"/>
                </a:solidFill>
                <a:latin typeface="Times New Roman" panose="02020603050405020304" pitchFamily="18" charset="0"/>
                <a:ea typeface="新細明體" panose="02020500000000000000" pitchFamily="18" charset="-120"/>
                <a:sym typeface="Symbol" panose="05050102010706020507" pitchFamily="18" charset="2"/>
              </a:rPr>
              <a:t>2</a:t>
            </a:r>
            <a:r>
              <a:rPr lang="en-US" altLang="zh-TW" sz="2800">
                <a:solidFill>
                  <a:schemeClr val="tx1"/>
                </a:solidFill>
                <a:latin typeface="Times New Roman" panose="02020603050405020304" pitchFamily="18" charset="0"/>
                <a:ea typeface="新細明體" panose="02020500000000000000" pitchFamily="18" charset="-120"/>
                <a:sym typeface="Symbol" panose="05050102010706020507" pitchFamily="18" charset="2"/>
              </a:rPr>
              <a:t>.</a:t>
            </a:r>
          </a:p>
        </p:txBody>
      </p:sp>
      <p:sp>
        <p:nvSpPr>
          <p:cNvPr id="2" name="Date Placeholder 1">
            <a:extLst>
              <a:ext uri="{FF2B5EF4-FFF2-40B4-BE49-F238E27FC236}">
                <a16:creationId xmlns:a16="http://schemas.microsoft.com/office/drawing/2014/main" id="{009FF2B2-0403-430F-1EC3-ABE59AA9F9CF}"/>
              </a:ext>
            </a:extLst>
          </p:cNvPr>
          <p:cNvSpPr>
            <a:spLocks noGrp="1"/>
          </p:cNvSpPr>
          <p:nvPr>
            <p:ph type="dt" sz="half" idx="10"/>
          </p:nvPr>
        </p:nvSpPr>
        <p:spPr/>
        <p:txBody>
          <a:bodyPr/>
          <a:lstStyle/>
          <a:p>
            <a:fld id="{84F0E5BF-A4E1-4971-AF4E-792191EAB064}" type="datetime1">
              <a:rPr lang="en-US" smtClean="0"/>
              <a:t>9/18/2024</a:t>
            </a:fld>
            <a:endParaRPr lang="en-US"/>
          </a:p>
        </p:txBody>
      </p:sp>
      <p:sp>
        <p:nvSpPr>
          <p:cNvPr id="3" name="Footer Placeholder 2">
            <a:extLst>
              <a:ext uri="{FF2B5EF4-FFF2-40B4-BE49-F238E27FC236}">
                <a16:creationId xmlns:a16="http://schemas.microsoft.com/office/drawing/2014/main" id="{AA11AF35-92E7-A7A5-AD21-5A419818C2A9}"/>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1F8BCFE3-213B-27F8-56CA-502280B662C0}"/>
              </a:ext>
            </a:extLst>
          </p:cNvPr>
          <p:cNvSpPr>
            <a:spLocks noGrp="1"/>
          </p:cNvSpPr>
          <p:nvPr>
            <p:ph type="sldNum" sz="quarter" idx="12"/>
          </p:nvPr>
        </p:nvSpPr>
        <p:spPr/>
        <p:txBody>
          <a:bodyPr/>
          <a:lstStyle/>
          <a:p>
            <a:fld id="{B6F15528-21DE-4FAA-801E-634DDDAF4B2B}" type="slidenum">
              <a:rPr lang="en-US" smtClean="0"/>
              <a:pPr/>
              <a:t>158</a:t>
            </a:fld>
            <a:endParaRPr lang="en-US"/>
          </a:p>
        </p:txBody>
      </p:sp>
      <p:pic>
        <p:nvPicPr>
          <p:cNvPr id="5" name="Picture 4" descr="A screenshot of a computer&#10;&#10;Description automatically generated">
            <a:extLst>
              <a:ext uri="{FF2B5EF4-FFF2-40B4-BE49-F238E27FC236}">
                <a16:creationId xmlns:a16="http://schemas.microsoft.com/office/drawing/2014/main" id="{F300F196-110D-A81A-6442-56CE8B14F3D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3C8752F-73E9-5986-71A0-1DE34BD6FCE8}"/>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a:extLst>
              <a:ext uri="{FF2B5EF4-FFF2-40B4-BE49-F238E27FC236}">
                <a16:creationId xmlns:a16="http://schemas.microsoft.com/office/drawing/2014/main" id="{FF1AFE11-6430-12B2-E337-28F8B78F6625}"/>
              </a:ext>
            </a:extLst>
          </p:cNvPr>
          <p:cNvSpPr>
            <a:spLocks noGrp="1" noChangeArrowheads="1"/>
          </p:cNvSpPr>
          <p:nvPr>
            <p:ph type="title"/>
          </p:nvPr>
        </p:nvSpPr>
        <p:spPr>
          <a:xfrm>
            <a:off x="228600" y="524932"/>
            <a:ext cx="7772400" cy="1143000"/>
          </a:xfrm>
        </p:spPr>
        <p:txBody>
          <a:bodyPr/>
          <a:lstStyle/>
          <a:p>
            <a:pPr algn="l"/>
            <a:r>
              <a:rPr lang="en-US" altLang="zh-TW" sz="3600" b="1">
                <a:solidFill>
                  <a:schemeClr val="tx1"/>
                </a:solidFill>
                <a:ea typeface="新細明體" panose="02020500000000000000" pitchFamily="18" charset="-120"/>
              </a:rPr>
              <a:t>11-2 Simple Linear Regression </a:t>
            </a:r>
            <a:endParaRPr lang="en-US" altLang="zh-TW" sz="3600">
              <a:solidFill>
                <a:schemeClr val="tx1"/>
              </a:solidFill>
              <a:ea typeface="新細明體" panose="02020500000000000000" pitchFamily="18" charset="-120"/>
            </a:endParaRPr>
          </a:p>
        </p:txBody>
      </p:sp>
      <p:sp>
        <p:nvSpPr>
          <p:cNvPr id="560131" name="Rectangle 3">
            <a:extLst>
              <a:ext uri="{FF2B5EF4-FFF2-40B4-BE49-F238E27FC236}">
                <a16:creationId xmlns:a16="http://schemas.microsoft.com/office/drawing/2014/main" id="{28E8DA54-5424-C60F-5C87-EDCC00985ADA}"/>
              </a:ext>
            </a:extLst>
          </p:cNvPr>
          <p:cNvSpPr>
            <a:spLocks noGrp="1" noChangeArrowheads="1"/>
          </p:cNvSpPr>
          <p:nvPr>
            <p:ph type="body" idx="1"/>
          </p:nvPr>
        </p:nvSpPr>
        <p:spPr>
          <a:xfrm>
            <a:off x="609600" y="2125132"/>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0132" name="Line 4">
            <a:extLst>
              <a:ext uri="{FF2B5EF4-FFF2-40B4-BE49-F238E27FC236}">
                <a16:creationId xmlns:a16="http://schemas.microsoft.com/office/drawing/2014/main" id="{CEAE882A-C82C-D931-6B61-AD941B6EEA00}"/>
              </a:ext>
            </a:extLst>
          </p:cNvPr>
          <p:cNvSpPr>
            <a:spLocks noChangeShapeType="1"/>
          </p:cNvSpPr>
          <p:nvPr/>
        </p:nvSpPr>
        <p:spPr bwMode="auto">
          <a:xfrm>
            <a:off x="381000" y="1439332"/>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0133" name="Text Box 5">
            <a:extLst>
              <a:ext uri="{FF2B5EF4-FFF2-40B4-BE49-F238E27FC236}">
                <a16:creationId xmlns:a16="http://schemas.microsoft.com/office/drawing/2014/main" id="{D0926659-DAFB-11AB-CBB5-BE82C7E2E5FE}"/>
              </a:ext>
            </a:extLst>
          </p:cNvPr>
          <p:cNvSpPr txBox="1">
            <a:spLocks noChangeArrowheads="1"/>
          </p:cNvSpPr>
          <p:nvPr/>
        </p:nvSpPr>
        <p:spPr bwMode="auto">
          <a:xfrm>
            <a:off x="533400" y="1667932"/>
            <a:ext cx="739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3200" b="1" u="sng">
                <a:solidFill>
                  <a:srgbClr val="009900"/>
                </a:solidFill>
                <a:latin typeface="Times New Roman" panose="02020603050405020304" pitchFamily="18" charset="0"/>
                <a:ea typeface="新細明體" panose="02020500000000000000" pitchFamily="18" charset="-120"/>
              </a:rPr>
              <a:t>Estimating </a:t>
            </a:r>
            <a:r>
              <a:rPr lang="en-US" altLang="zh-TW" sz="3200" b="1" u="sng">
                <a:solidFill>
                  <a:srgbClr val="009900"/>
                </a:solidFill>
                <a:latin typeface="Times New Roman" panose="02020603050405020304" pitchFamily="18" charset="0"/>
                <a:ea typeface="新細明體" panose="02020500000000000000" pitchFamily="18" charset="-120"/>
                <a:sym typeface="Symbol" panose="05050102010706020507" pitchFamily="18" charset="2"/>
              </a:rPr>
              <a:t></a:t>
            </a:r>
            <a:r>
              <a:rPr lang="en-US" altLang="zh-TW" sz="3200" b="1" u="sng" baseline="30000">
                <a:solidFill>
                  <a:srgbClr val="009900"/>
                </a:solidFill>
                <a:latin typeface="Times New Roman" panose="02020603050405020304" pitchFamily="18" charset="0"/>
                <a:ea typeface="新細明體" panose="02020500000000000000" pitchFamily="18" charset="-120"/>
                <a:sym typeface="Symbol" panose="05050102010706020507" pitchFamily="18" charset="2"/>
              </a:rPr>
              <a:t>2</a:t>
            </a:r>
            <a:endParaRPr lang="en-US" altLang="zh-TW" sz="3200" b="1" u="sng">
              <a:solidFill>
                <a:srgbClr val="009900"/>
              </a:solidFill>
              <a:latin typeface="Times New Roman" panose="02020603050405020304" pitchFamily="18" charset="0"/>
              <a:ea typeface="新細明體" panose="02020500000000000000" pitchFamily="18" charset="-120"/>
            </a:endParaRPr>
          </a:p>
        </p:txBody>
      </p:sp>
      <p:sp>
        <p:nvSpPr>
          <p:cNvPr id="560136" name="Text Box 8">
            <a:extLst>
              <a:ext uri="{FF2B5EF4-FFF2-40B4-BE49-F238E27FC236}">
                <a16:creationId xmlns:a16="http://schemas.microsoft.com/office/drawing/2014/main" id="{121F08B0-DCE8-F551-8E3A-AD291EE62054}"/>
              </a:ext>
            </a:extLst>
          </p:cNvPr>
          <p:cNvSpPr txBox="1">
            <a:spLocks noChangeArrowheads="1"/>
          </p:cNvSpPr>
          <p:nvPr/>
        </p:nvSpPr>
        <p:spPr bwMode="auto">
          <a:xfrm>
            <a:off x="609600" y="2353732"/>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sym typeface="Symbol" panose="05050102010706020507" pitchFamily="18" charset="2"/>
              </a:rPr>
              <a:t>An </a:t>
            </a:r>
            <a:r>
              <a:rPr lang="en-US" altLang="zh-TW" sz="2800" b="1">
                <a:solidFill>
                  <a:srgbClr val="FF0000"/>
                </a:solidFill>
                <a:latin typeface="Times New Roman" panose="02020603050405020304" pitchFamily="18" charset="0"/>
                <a:ea typeface="新細明體" panose="02020500000000000000" pitchFamily="18" charset="-120"/>
                <a:sym typeface="Symbol" panose="05050102010706020507" pitchFamily="18" charset="2"/>
              </a:rPr>
              <a:t>unbiased estimator</a:t>
            </a:r>
            <a:r>
              <a:rPr lang="en-US" altLang="zh-TW" sz="2800">
                <a:solidFill>
                  <a:schemeClr val="tx1"/>
                </a:solidFill>
                <a:latin typeface="Times New Roman" panose="02020603050405020304" pitchFamily="18" charset="0"/>
                <a:ea typeface="新細明體" panose="02020500000000000000" pitchFamily="18" charset="-120"/>
                <a:sym typeface="Symbol" panose="05050102010706020507" pitchFamily="18" charset="2"/>
              </a:rPr>
              <a:t> of </a:t>
            </a:r>
            <a:r>
              <a:rPr lang="en-US" altLang="zh-TW" sz="2800" baseline="30000">
                <a:solidFill>
                  <a:schemeClr val="tx1"/>
                </a:solidFill>
                <a:latin typeface="Times New Roman" panose="02020603050405020304" pitchFamily="18" charset="0"/>
                <a:ea typeface="新細明體" panose="02020500000000000000" pitchFamily="18" charset="-120"/>
                <a:sym typeface="Symbol" panose="05050102010706020507" pitchFamily="18" charset="2"/>
              </a:rPr>
              <a:t>2 </a:t>
            </a:r>
            <a:r>
              <a:rPr lang="en-US" altLang="zh-TW" sz="2800">
                <a:solidFill>
                  <a:schemeClr val="tx1"/>
                </a:solidFill>
                <a:latin typeface="Times New Roman" panose="02020603050405020304" pitchFamily="18" charset="0"/>
                <a:ea typeface="新細明體" panose="02020500000000000000" pitchFamily="18" charset="-120"/>
                <a:sym typeface="Symbol" panose="05050102010706020507" pitchFamily="18" charset="2"/>
              </a:rPr>
              <a:t>is</a:t>
            </a:r>
            <a:endParaRPr lang="en-US" altLang="zh-TW" sz="2800" baseline="30000">
              <a:solidFill>
                <a:schemeClr val="tx1"/>
              </a:solidFill>
              <a:latin typeface="Times New Roman" panose="02020603050405020304" pitchFamily="18" charset="0"/>
              <a:ea typeface="新細明體" panose="02020500000000000000" pitchFamily="18" charset="-120"/>
              <a:sym typeface="Symbol" panose="05050102010706020507" pitchFamily="18" charset="2"/>
            </a:endParaRPr>
          </a:p>
        </p:txBody>
      </p:sp>
      <p:sp>
        <p:nvSpPr>
          <p:cNvPr id="560138" name="Text Box 10">
            <a:extLst>
              <a:ext uri="{FF2B5EF4-FFF2-40B4-BE49-F238E27FC236}">
                <a16:creationId xmlns:a16="http://schemas.microsoft.com/office/drawing/2014/main" id="{7299B5EA-4E6B-91F1-AD30-2D27F86D0D92}"/>
              </a:ext>
            </a:extLst>
          </p:cNvPr>
          <p:cNvSpPr txBox="1">
            <a:spLocks noChangeArrowheads="1"/>
          </p:cNvSpPr>
          <p:nvPr/>
        </p:nvSpPr>
        <p:spPr bwMode="auto">
          <a:xfrm>
            <a:off x="609600" y="4563532"/>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where SS</a:t>
            </a:r>
            <a:r>
              <a:rPr lang="en-US" altLang="zh-TW" sz="2800" baseline="-25000">
                <a:solidFill>
                  <a:schemeClr val="tx1"/>
                </a:solidFill>
                <a:latin typeface="Times New Roman" panose="02020603050405020304" pitchFamily="18" charset="0"/>
                <a:ea typeface="新細明體" panose="02020500000000000000" pitchFamily="18" charset="-120"/>
              </a:rPr>
              <a:t>E</a:t>
            </a:r>
            <a:r>
              <a:rPr lang="en-US" altLang="zh-TW" sz="2800">
                <a:solidFill>
                  <a:schemeClr val="tx1"/>
                </a:solidFill>
                <a:latin typeface="Times New Roman" panose="02020603050405020304" pitchFamily="18" charset="0"/>
                <a:ea typeface="新細明體" panose="02020500000000000000" pitchFamily="18" charset="-120"/>
              </a:rPr>
              <a:t> can be easily computed using</a:t>
            </a:r>
          </a:p>
        </p:txBody>
      </p:sp>
      <p:pic>
        <p:nvPicPr>
          <p:cNvPr id="560140" name="Picture 12">
            <a:extLst>
              <a:ext uri="{FF2B5EF4-FFF2-40B4-BE49-F238E27FC236}">
                <a16:creationId xmlns:a16="http://schemas.microsoft.com/office/drawing/2014/main" id="{6EB88928-8389-7341-6A58-B433C2327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39532"/>
            <a:ext cx="769620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0141" name="Picture 13">
            <a:extLst>
              <a:ext uri="{FF2B5EF4-FFF2-40B4-BE49-F238E27FC236}">
                <a16:creationId xmlns:a16="http://schemas.microsoft.com/office/drawing/2014/main" id="{980AFBEC-B1BE-9B21-EB3A-F82C22DC8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173132"/>
            <a:ext cx="7848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F4B4001F-AAE3-3D5F-8ACD-FF6C4C168102}"/>
              </a:ext>
            </a:extLst>
          </p:cNvPr>
          <p:cNvSpPr>
            <a:spLocks noGrp="1"/>
          </p:cNvSpPr>
          <p:nvPr>
            <p:ph type="dt" sz="half" idx="10"/>
          </p:nvPr>
        </p:nvSpPr>
        <p:spPr/>
        <p:txBody>
          <a:bodyPr/>
          <a:lstStyle/>
          <a:p>
            <a:fld id="{D373C6B9-12BC-4561-9637-E51B027DDAB6}" type="datetime1">
              <a:rPr lang="en-US" smtClean="0"/>
              <a:t>9/18/2024</a:t>
            </a:fld>
            <a:endParaRPr lang="en-US"/>
          </a:p>
        </p:txBody>
      </p:sp>
      <p:sp>
        <p:nvSpPr>
          <p:cNvPr id="3" name="Footer Placeholder 2">
            <a:extLst>
              <a:ext uri="{FF2B5EF4-FFF2-40B4-BE49-F238E27FC236}">
                <a16:creationId xmlns:a16="http://schemas.microsoft.com/office/drawing/2014/main" id="{4DD03770-16B5-814B-2C22-08CD8270D01E}"/>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6D6573F8-15AE-16B2-5BF5-BF097ADD1A20}"/>
              </a:ext>
            </a:extLst>
          </p:cNvPr>
          <p:cNvSpPr>
            <a:spLocks noGrp="1"/>
          </p:cNvSpPr>
          <p:nvPr>
            <p:ph type="sldNum" sz="quarter" idx="12"/>
          </p:nvPr>
        </p:nvSpPr>
        <p:spPr/>
        <p:txBody>
          <a:bodyPr/>
          <a:lstStyle/>
          <a:p>
            <a:fld id="{B6F15528-21DE-4FAA-801E-634DDDAF4B2B}" type="slidenum">
              <a:rPr lang="en-US" smtClean="0"/>
              <a:pPr/>
              <a:t>159</a:t>
            </a:fld>
            <a:endParaRPr lang="en-US"/>
          </a:p>
        </p:txBody>
      </p:sp>
      <p:pic>
        <p:nvPicPr>
          <p:cNvPr id="5" name="Picture 4" descr="A screenshot of a computer&#10;&#10;Description automatically generated">
            <a:extLst>
              <a:ext uri="{FF2B5EF4-FFF2-40B4-BE49-F238E27FC236}">
                <a16:creationId xmlns:a16="http://schemas.microsoft.com/office/drawing/2014/main" id="{58E0A1BE-DA36-A2A1-C2F7-8F6B07A0FD5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27627D49-DEB4-E59F-F9DA-83795ED6018F}"/>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A9079-40A6-3586-0188-BE197C216826}"/>
              </a:ext>
            </a:extLst>
          </p:cNvPr>
          <p:cNvSpPr>
            <a:spLocks noGrp="1"/>
          </p:cNvSpPr>
          <p:nvPr>
            <p:ph type="dt" sz="half" idx="10"/>
          </p:nvPr>
        </p:nvSpPr>
        <p:spPr/>
        <p:txBody>
          <a:bodyPr/>
          <a:lstStyle/>
          <a:p>
            <a:fld id="{4351B961-8663-453A-A67F-F2CBE05E6416}" type="datetime1">
              <a:rPr lang="en-US" smtClean="0"/>
              <a:t>9/18/2024</a:t>
            </a:fld>
            <a:endParaRPr lang="en-US"/>
          </a:p>
        </p:txBody>
      </p:sp>
      <p:sp>
        <p:nvSpPr>
          <p:cNvPr id="3" name="Footer Placeholder 2">
            <a:extLst>
              <a:ext uri="{FF2B5EF4-FFF2-40B4-BE49-F238E27FC236}">
                <a16:creationId xmlns:a16="http://schemas.microsoft.com/office/drawing/2014/main" id="{FEDA6916-D751-108B-462E-31B950E5DA5B}"/>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6B86181E-91DF-5F84-0C89-326B8EE19F76}"/>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5" name="Title 1">
            <a:extLst>
              <a:ext uri="{FF2B5EF4-FFF2-40B4-BE49-F238E27FC236}">
                <a16:creationId xmlns:a16="http://schemas.microsoft.com/office/drawing/2014/main" id="{C06D7BF1-4137-89EF-0144-98006280540C}"/>
              </a:ext>
            </a:extLst>
          </p:cNvPr>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a:solidFill>
                  <a:schemeClr val="tx1"/>
                </a:solidFill>
              </a:rPr>
              <a:t>Program Specific Outcomes (PSOs)</a:t>
            </a:r>
          </a:p>
        </p:txBody>
      </p:sp>
      <p:sp>
        <p:nvSpPr>
          <p:cNvPr id="7" name="TextBox 6">
            <a:extLst>
              <a:ext uri="{FF2B5EF4-FFF2-40B4-BE49-F238E27FC236}">
                <a16:creationId xmlns:a16="http://schemas.microsoft.com/office/drawing/2014/main" id="{DDBF29FD-3724-9CD2-F159-8A84D7FE960A}"/>
              </a:ext>
            </a:extLst>
          </p:cNvPr>
          <p:cNvSpPr txBox="1"/>
          <p:nvPr/>
        </p:nvSpPr>
        <p:spPr>
          <a:xfrm>
            <a:off x="304800" y="1154811"/>
            <a:ext cx="8598568" cy="4524315"/>
          </a:xfrm>
          <a:prstGeom prst="rect">
            <a:avLst/>
          </a:prstGeom>
          <a:noFill/>
        </p:spPr>
        <p:txBody>
          <a:bodyPr wrap="square">
            <a:spAutoFit/>
          </a:bodyPr>
          <a:lstStyle/>
          <a:p>
            <a:pPr algn="just"/>
            <a:r>
              <a:rPr lang="en-US" sz="2400" b="1"/>
              <a:t>PSO’s</a:t>
            </a:r>
          </a:p>
          <a:p>
            <a:pPr algn="just"/>
            <a:r>
              <a:rPr lang="en-US" sz="2400" b="1"/>
              <a:t>At the end of the program, the student will be able to-</a:t>
            </a:r>
          </a:p>
          <a:p>
            <a:pPr algn="just"/>
            <a:endParaRPr lang="en-US" sz="2400"/>
          </a:p>
          <a:p>
            <a:pPr algn="just"/>
            <a:r>
              <a:rPr lang="en-US" sz="2400"/>
              <a:t>PSO 1: </a:t>
            </a:r>
            <a:r>
              <a:rPr lang="en-US" sz="2400" err="1"/>
              <a:t>Analyse</a:t>
            </a:r>
            <a:r>
              <a:rPr lang="en-US" sz="2400"/>
              <a:t>, design and develop solutions by applying fundamental concepts of Data Science</a:t>
            </a:r>
          </a:p>
          <a:p>
            <a:pPr algn="just"/>
            <a:endParaRPr lang="en-US" sz="2400"/>
          </a:p>
          <a:p>
            <a:pPr algn="just"/>
            <a:r>
              <a:rPr lang="en-US" sz="2400"/>
              <a:t>PSO  2: Apply technical knowledge while using modern tools and technologies for solving complex problems. </a:t>
            </a:r>
          </a:p>
          <a:p>
            <a:pPr algn="just"/>
            <a:endParaRPr lang="en-US" sz="2400"/>
          </a:p>
          <a:p>
            <a:pPr algn="just"/>
            <a:r>
              <a:rPr lang="en-US" sz="2400"/>
              <a:t>PSO  3: Collaborate different fields of science and technology with right attitude, to work as an individual or as a team, demonstrating professional ethics for the well-being of society</a:t>
            </a:r>
          </a:p>
        </p:txBody>
      </p:sp>
      <p:pic>
        <p:nvPicPr>
          <p:cNvPr id="6" name="Picture 5" descr="A screenshot of a computer&#10;&#10;Description automatically generated">
            <a:extLst>
              <a:ext uri="{FF2B5EF4-FFF2-40B4-BE49-F238E27FC236}">
                <a16:creationId xmlns:a16="http://schemas.microsoft.com/office/drawing/2014/main" id="{873F86BD-A3D1-80B7-3DA6-BB4BAE255E1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33961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a:extLst>
              <a:ext uri="{FF2B5EF4-FFF2-40B4-BE49-F238E27FC236}">
                <a16:creationId xmlns:a16="http://schemas.microsoft.com/office/drawing/2014/main" id="{3D14A92E-3449-B074-2464-7DC4766D3490}"/>
              </a:ext>
            </a:extLst>
          </p:cNvPr>
          <p:cNvSpPr>
            <a:spLocks noGrp="1" noChangeArrowheads="1"/>
          </p:cNvSpPr>
          <p:nvPr>
            <p:ph type="title"/>
          </p:nvPr>
        </p:nvSpPr>
        <p:spPr>
          <a:xfrm>
            <a:off x="228600" y="372531"/>
            <a:ext cx="8915400" cy="1143000"/>
          </a:xfrm>
        </p:spPr>
        <p:txBody>
          <a:bodyPr>
            <a:normAutofit fontScale="90000"/>
          </a:bodyPr>
          <a:lstStyle/>
          <a:p>
            <a:pPr algn="l"/>
            <a:r>
              <a:rPr lang="en-US" altLang="zh-TW" sz="3600" b="1">
                <a:solidFill>
                  <a:schemeClr val="tx1"/>
                </a:solidFill>
                <a:ea typeface="新細明體" panose="02020500000000000000" pitchFamily="18" charset="-120"/>
              </a:rPr>
              <a:t>11-3 Properties of the Least Squares Estimators </a:t>
            </a:r>
            <a:endParaRPr lang="en-US" altLang="zh-TW" sz="3600">
              <a:solidFill>
                <a:schemeClr val="tx1"/>
              </a:solidFill>
              <a:ea typeface="新細明體" panose="02020500000000000000" pitchFamily="18" charset="-120"/>
            </a:endParaRPr>
          </a:p>
        </p:txBody>
      </p:sp>
      <p:sp>
        <p:nvSpPr>
          <p:cNvPr id="561155" name="Rectangle 3">
            <a:extLst>
              <a:ext uri="{FF2B5EF4-FFF2-40B4-BE49-F238E27FC236}">
                <a16:creationId xmlns:a16="http://schemas.microsoft.com/office/drawing/2014/main" id="{56276449-16E2-456C-4E79-2E9ABF1D5C12}"/>
              </a:ext>
            </a:extLst>
          </p:cNvPr>
          <p:cNvSpPr>
            <a:spLocks noGrp="1" noChangeArrowheads="1"/>
          </p:cNvSpPr>
          <p:nvPr>
            <p:ph type="body" idx="1"/>
          </p:nvPr>
        </p:nvSpPr>
        <p:spPr>
          <a:xfrm>
            <a:off x="609600" y="1972731"/>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1156" name="Line 4">
            <a:extLst>
              <a:ext uri="{FF2B5EF4-FFF2-40B4-BE49-F238E27FC236}">
                <a16:creationId xmlns:a16="http://schemas.microsoft.com/office/drawing/2014/main" id="{640C484A-9821-F3F1-9CB4-8ABC769BB48D}"/>
              </a:ext>
            </a:extLst>
          </p:cNvPr>
          <p:cNvSpPr>
            <a:spLocks noChangeShapeType="1"/>
          </p:cNvSpPr>
          <p:nvPr/>
        </p:nvSpPr>
        <p:spPr bwMode="auto">
          <a:xfrm>
            <a:off x="381000" y="1515531"/>
            <a:ext cx="723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561162" name="Picture 10">
            <a:extLst>
              <a:ext uri="{FF2B5EF4-FFF2-40B4-BE49-F238E27FC236}">
                <a16:creationId xmlns:a16="http://schemas.microsoft.com/office/drawing/2014/main" id="{F5C18006-ADD7-A34C-932A-3950B7588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963331"/>
            <a:ext cx="21336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1163" name="Picture 11">
            <a:extLst>
              <a:ext uri="{FF2B5EF4-FFF2-40B4-BE49-F238E27FC236}">
                <a16:creationId xmlns:a16="http://schemas.microsoft.com/office/drawing/2014/main" id="{07645E5A-DF6E-2228-0B24-13ECAD5F7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58531"/>
            <a:ext cx="2700338" cy="159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1164" name="Picture 12">
            <a:extLst>
              <a:ext uri="{FF2B5EF4-FFF2-40B4-BE49-F238E27FC236}">
                <a16:creationId xmlns:a16="http://schemas.microsoft.com/office/drawing/2014/main" id="{199023B4-286D-5B53-E698-BE229CA02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792131"/>
            <a:ext cx="6629400"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1165" name="Text Box 13">
            <a:extLst>
              <a:ext uri="{FF2B5EF4-FFF2-40B4-BE49-F238E27FC236}">
                <a16:creationId xmlns:a16="http://schemas.microsoft.com/office/drawing/2014/main" id="{A196DD61-D71B-457C-00E9-0FBE00C1A0EE}"/>
              </a:ext>
            </a:extLst>
          </p:cNvPr>
          <p:cNvSpPr txBox="1">
            <a:spLocks noChangeArrowheads="1"/>
          </p:cNvSpPr>
          <p:nvPr/>
        </p:nvSpPr>
        <p:spPr bwMode="auto">
          <a:xfrm>
            <a:off x="685800" y="2125131"/>
            <a:ext cx="541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sz="2800">
                <a:solidFill>
                  <a:schemeClr val="tx1"/>
                </a:solidFill>
                <a:latin typeface="Times New Roman" panose="02020603050405020304" pitchFamily="18" charset="0"/>
                <a:ea typeface="新細明體" panose="02020500000000000000" pitchFamily="18" charset="-120"/>
              </a:rPr>
              <a:t> </a:t>
            </a:r>
            <a:r>
              <a:rPr lang="en-US" altLang="zh-TW" sz="2800">
                <a:solidFill>
                  <a:schemeClr val="tx1"/>
                </a:solidFill>
                <a:latin typeface="Times New Roman" panose="02020603050405020304" pitchFamily="18" charset="0"/>
                <a:ea typeface="新細明體" panose="02020500000000000000" pitchFamily="18" charset="-120"/>
              </a:rPr>
              <a:t>Slope Properties</a:t>
            </a:r>
          </a:p>
        </p:txBody>
      </p:sp>
      <p:sp>
        <p:nvSpPr>
          <p:cNvPr id="561166" name="Text Box 14">
            <a:extLst>
              <a:ext uri="{FF2B5EF4-FFF2-40B4-BE49-F238E27FC236}">
                <a16:creationId xmlns:a16="http://schemas.microsoft.com/office/drawing/2014/main" id="{9E629FA0-13DA-AD86-D1E8-DE4FA7F5F4A3}"/>
              </a:ext>
            </a:extLst>
          </p:cNvPr>
          <p:cNvSpPr txBox="1">
            <a:spLocks noChangeArrowheads="1"/>
          </p:cNvSpPr>
          <p:nvPr/>
        </p:nvSpPr>
        <p:spPr bwMode="auto">
          <a:xfrm>
            <a:off x="762000" y="4258731"/>
            <a:ext cx="541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TW" altLang="en-US" sz="2800">
                <a:solidFill>
                  <a:schemeClr val="tx1"/>
                </a:solidFill>
                <a:latin typeface="Times New Roman" panose="02020603050405020304" pitchFamily="18" charset="0"/>
                <a:ea typeface="新細明體" panose="02020500000000000000" pitchFamily="18" charset="-120"/>
              </a:rPr>
              <a:t> </a:t>
            </a:r>
            <a:r>
              <a:rPr lang="en-US" altLang="zh-TW" sz="2800">
                <a:solidFill>
                  <a:schemeClr val="tx1"/>
                </a:solidFill>
                <a:latin typeface="Times New Roman" panose="02020603050405020304" pitchFamily="18" charset="0"/>
                <a:ea typeface="新細明體" panose="02020500000000000000" pitchFamily="18" charset="-120"/>
              </a:rPr>
              <a:t>Intercept Properties</a:t>
            </a:r>
          </a:p>
        </p:txBody>
      </p:sp>
      <p:sp>
        <p:nvSpPr>
          <p:cNvPr id="2" name="Date Placeholder 1">
            <a:extLst>
              <a:ext uri="{FF2B5EF4-FFF2-40B4-BE49-F238E27FC236}">
                <a16:creationId xmlns:a16="http://schemas.microsoft.com/office/drawing/2014/main" id="{E6E36D45-8593-2F9D-B594-10D0AE59DFFB}"/>
              </a:ext>
            </a:extLst>
          </p:cNvPr>
          <p:cNvSpPr>
            <a:spLocks noGrp="1"/>
          </p:cNvSpPr>
          <p:nvPr>
            <p:ph type="dt" sz="half" idx="10"/>
          </p:nvPr>
        </p:nvSpPr>
        <p:spPr/>
        <p:txBody>
          <a:bodyPr/>
          <a:lstStyle/>
          <a:p>
            <a:fld id="{9F532B13-E0E0-42BF-AA6F-8F931DD66BB5}" type="datetime1">
              <a:rPr lang="en-US" smtClean="0"/>
              <a:t>9/18/2024</a:t>
            </a:fld>
            <a:endParaRPr lang="en-US"/>
          </a:p>
        </p:txBody>
      </p:sp>
      <p:sp>
        <p:nvSpPr>
          <p:cNvPr id="3" name="Footer Placeholder 2">
            <a:extLst>
              <a:ext uri="{FF2B5EF4-FFF2-40B4-BE49-F238E27FC236}">
                <a16:creationId xmlns:a16="http://schemas.microsoft.com/office/drawing/2014/main" id="{F93EC7E7-436D-A693-B832-DE7B7BB6C71D}"/>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0752CD1D-0A11-246E-858C-D0CB32DEC76D}"/>
              </a:ext>
            </a:extLst>
          </p:cNvPr>
          <p:cNvSpPr>
            <a:spLocks noGrp="1"/>
          </p:cNvSpPr>
          <p:nvPr>
            <p:ph type="sldNum" sz="quarter" idx="12"/>
          </p:nvPr>
        </p:nvSpPr>
        <p:spPr/>
        <p:txBody>
          <a:bodyPr/>
          <a:lstStyle/>
          <a:p>
            <a:fld id="{B6F15528-21DE-4FAA-801E-634DDDAF4B2B}" type="slidenum">
              <a:rPr lang="en-US" smtClean="0"/>
              <a:pPr/>
              <a:t>160</a:t>
            </a:fld>
            <a:endParaRPr lang="en-US"/>
          </a:p>
        </p:txBody>
      </p:sp>
      <p:pic>
        <p:nvPicPr>
          <p:cNvPr id="5" name="Picture 4" descr="A screenshot of a computer&#10;&#10;Description automatically generated">
            <a:extLst>
              <a:ext uri="{FF2B5EF4-FFF2-40B4-BE49-F238E27FC236}">
                <a16:creationId xmlns:a16="http://schemas.microsoft.com/office/drawing/2014/main" id="{E6232EFA-2651-B287-6505-186774DEAFCC}"/>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FB61374D-5050-FB5F-4748-D19464C772B5}"/>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BABF91D5-AA50-7D21-B3A1-BEEBE7C37D86}"/>
              </a:ext>
            </a:extLst>
          </p:cNvPr>
          <p:cNvSpPr>
            <a:spLocks noGrp="1" noChangeArrowheads="1"/>
          </p:cNvSpPr>
          <p:nvPr>
            <p:ph type="title"/>
          </p:nvPr>
        </p:nvSpPr>
        <p:spPr>
          <a:xfrm>
            <a:off x="228600" y="389465"/>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2179" name="Rectangle 3">
            <a:extLst>
              <a:ext uri="{FF2B5EF4-FFF2-40B4-BE49-F238E27FC236}">
                <a16:creationId xmlns:a16="http://schemas.microsoft.com/office/drawing/2014/main" id="{373CAA0A-C208-703D-F0E5-B69C5D6E5C6E}"/>
              </a:ext>
            </a:extLst>
          </p:cNvPr>
          <p:cNvSpPr>
            <a:spLocks noGrp="1" noChangeArrowheads="1"/>
          </p:cNvSpPr>
          <p:nvPr>
            <p:ph type="body" idx="1"/>
          </p:nvPr>
        </p:nvSpPr>
        <p:spPr>
          <a:xfrm>
            <a:off x="609600" y="1989665"/>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2180" name="Line 4">
            <a:extLst>
              <a:ext uri="{FF2B5EF4-FFF2-40B4-BE49-F238E27FC236}">
                <a16:creationId xmlns:a16="http://schemas.microsoft.com/office/drawing/2014/main" id="{B3219E17-58A8-9312-38B2-90AA180A1866}"/>
              </a:ext>
            </a:extLst>
          </p:cNvPr>
          <p:cNvSpPr>
            <a:spLocks noChangeShapeType="1"/>
          </p:cNvSpPr>
          <p:nvPr/>
        </p:nvSpPr>
        <p:spPr bwMode="auto">
          <a:xfrm>
            <a:off x="381000" y="1532465"/>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2184" name="Text Box 8">
            <a:extLst>
              <a:ext uri="{FF2B5EF4-FFF2-40B4-BE49-F238E27FC236}">
                <a16:creationId xmlns:a16="http://schemas.microsoft.com/office/drawing/2014/main" id="{9DB7221D-CE34-CD06-4361-BE2E8DC9A7FA}"/>
              </a:ext>
            </a:extLst>
          </p:cNvPr>
          <p:cNvSpPr txBox="1">
            <a:spLocks noChangeArrowheads="1"/>
          </p:cNvSpPr>
          <p:nvPr/>
        </p:nvSpPr>
        <p:spPr bwMode="auto">
          <a:xfrm>
            <a:off x="457200" y="1913465"/>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11-4.1 Use of </a:t>
            </a:r>
            <a:r>
              <a:rPr lang="en-US" altLang="zh-TW" sz="2800" b="1" i="1">
                <a:solidFill>
                  <a:srgbClr val="009900"/>
                </a:solidFill>
                <a:latin typeface="Times New Roman" panose="02020603050405020304" pitchFamily="18" charset="0"/>
                <a:ea typeface="新細明體" panose="02020500000000000000" pitchFamily="18" charset="-120"/>
              </a:rPr>
              <a:t>t</a:t>
            </a:r>
            <a:r>
              <a:rPr lang="en-US" altLang="zh-TW" sz="2800" b="1">
                <a:solidFill>
                  <a:srgbClr val="009900"/>
                </a:solidFill>
                <a:latin typeface="Times New Roman" panose="02020603050405020304" pitchFamily="18" charset="0"/>
                <a:ea typeface="新細明體" panose="02020500000000000000" pitchFamily="18" charset="-120"/>
              </a:rPr>
              <a:t>-Tests</a:t>
            </a:r>
          </a:p>
        </p:txBody>
      </p:sp>
      <p:sp>
        <p:nvSpPr>
          <p:cNvPr id="562187" name="Text Box 11">
            <a:extLst>
              <a:ext uri="{FF2B5EF4-FFF2-40B4-BE49-F238E27FC236}">
                <a16:creationId xmlns:a16="http://schemas.microsoft.com/office/drawing/2014/main" id="{D29C2D5F-86B2-6EFB-9F0E-04BFCE20CE12}"/>
              </a:ext>
            </a:extLst>
          </p:cNvPr>
          <p:cNvSpPr txBox="1">
            <a:spLocks noChangeArrowheads="1"/>
          </p:cNvSpPr>
          <p:nvPr/>
        </p:nvSpPr>
        <p:spPr bwMode="auto">
          <a:xfrm>
            <a:off x="609600" y="2599265"/>
            <a:ext cx="419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Suppose we wish to test</a:t>
            </a:r>
          </a:p>
        </p:txBody>
      </p:sp>
      <p:pic>
        <p:nvPicPr>
          <p:cNvPr id="562188" name="Picture 12">
            <a:extLst>
              <a:ext uri="{FF2B5EF4-FFF2-40B4-BE49-F238E27FC236}">
                <a16:creationId xmlns:a16="http://schemas.microsoft.com/office/drawing/2014/main" id="{D1FD36F4-2EB2-8E73-C1DA-9DD6B0FDD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361265"/>
            <a:ext cx="2286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2189" name="Text Box 13">
            <a:extLst>
              <a:ext uri="{FF2B5EF4-FFF2-40B4-BE49-F238E27FC236}">
                <a16:creationId xmlns:a16="http://schemas.microsoft.com/office/drawing/2014/main" id="{F7B1B252-0E3D-E6E5-8F8E-FC4369A9E247}"/>
              </a:ext>
            </a:extLst>
          </p:cNvPr>
          <p:cNvSpPr txBox="1">
            <a:spLocks noChangeArrowheads="1"/>
          </p:cNvSpPr>
          <p:nvPr/>
        </p:nvSpPr>
        <p:spPr bwMode="auto">
          <a:xfrm>
            <a:off x="685800" y="4732865"/>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An appropriate test statistic would be</a:t>
            </a:r>
          </a:p>
        </p:txBody>
      </p:sp>
      <p:pic>
        <p:nvPicPr>
          <p:cNvPr id="562190" name="Picture 14">
            <a:extLst>
              <a:ext uri="{FF2B5EF4-FFF2-40B4-BE49-F238E27FC236}">
                <a16:creationId xmlns:a16="http://schemas.microsoft.com/office/drawing/2014/main" id="{744AC4C8-EE9B-ED39-B00A-0D96D57FE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418665"/>
            <a:ext cx="2743200" cy="14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A8F04A6E-67D9-90B6-2FBE-88C9745595E5}"/>
              </a:ext>
            </a:extLst>
          </p:cNvPr>
          <p:cNvSpPr>
            <a:spLocks noGrp="1"/>
          </p:cNvSpPr>
          <p:nvPr>
            <p:ph type="dt" sz="half" idx="10"/>
          </p:nvPr>
        </p:nvSpPr>
        <p:spPr/>
        <p:txBody>
          <a:bodyPr/>
          <a:lstStyle/>
          <a:p>
            <a:fld id="{79A0715F-8664-4BD4-A2B8-42F90BE3F34D}" type="datetime1">
              <a:rPr lang="en-US" smtClean="0"/>
              <a:t>9/18/2024</a:t>
            </a:fld>
            <a:endParaRPr lang="en-US"/>
          </a:p>
        </p:txBody>
      </p:sp>
      <p:sp>
        <p:nvSpPr>
          <p:cNvPr id="3" name="Footer Placeholder 2">
            <a:extLst>
              <a:ext uri="{FF2B5EF4-FFF2-40B4-BE49-F238E27FC236}">
                <a16:creationId xmlns:a16="http://schemas.microsoft.com/office/drawing/2014/main" id="{B2A9B175-5428-BF93-D6E1-F62C1A756E44}"/>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5B241C92-11D9-818C-4219-CF307FEB6B41}"/>
              </a:ext>
            </a:extLst>
          </p:cNvPr>
          <p:cNvSpPr>
            <a:spLocks noGrp="1"/>
          </p:cNvSpPr>
          <p:nvPr>
            <p:ph type="sldNum" sz="quarter" idx="12"/>
          </p:nvPr>
        </p:nvSpPr>
        <p:spPr/>
        <p:txBody>
          <a:bodyPr/>
          <a:lstStyle/>
          <a:p>
            <a:fld id="{B6F15528-21DE-4FAA-801E-634DDDAF4B2B}" type="slidenum">
              <a:rPr lang="en-US" smtClean="0"/>
              <a:pPr/>
              <a:t>161</a:t>
            </a:fld>
            <a:endParaRPr lang="en-US"/>
          </a:p>
        </p:txBody>
      </p:sp>
      <p:pic>
        <p:nvPicPr>
          <p:cNvPr id="5" name="Picture 4" descr="A screenshot of a computer&#10;&#10;Description automatically generated">
            <a:extLst>
              <a:ext uri="{FF2B5EF4-FFF2-40B4-BE49-F238E27FC236}">
                <a16:creationId xmlns:a16="http://schemas.microsoft.com/office/drawing/2014/main" id="{E8857E39-611B-B38B-9274-FAF77175609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EA9DD599-D600-FAC7-C3AA-A51245488B15}"/>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a:extLst>
              <a:ext uri="{FF2B5EF4-FFF2-40B4-BE49-F238E27FC236}">
                <a16:creationId xmlns:a16="http://schemas.microsoft.com/office/drawing/2014/main" id="{0DAF395C-B971-688A-35F1-8470A5C05482}"/>
              </a:ext>
            </a:extLst>
          </p:cNvPr>
          <p:cNvSpPr>
            <a:spLocks noGrp="1" noChangeArrowheads="1"/>
          </p:cNvSpPr>
          <p:nvPr>
            <p:ph type="title"/>
          </p:nvPr>
        </p:nvSpPr>
        <p:spPr>
          <a:xfrm>
            <a:off x="228600" y="609599"/>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3203" name="Rectangle 3">
            <a:extLst>
              <a:ext uri="{FF2B5EF4-FFF2-40B4-BE49-F238E27FC236}">
                <a16:creationId xmlns:a16="http://schemas.microsoft.com/office/drawing/2014/main" id="{E893B11C-8498-A282-4D80-66F852E9327D}"/>
              </a:ext>
            </a:extLst>
          </p:cNvPr>
          <p:cNvSpPr>
            <a:spLocks noGrp="1" noChangeArrowheads="1"/>
          </p:cNvSpPr>
          <p:nvPr>
            <p:ph type="body" idx="1"/>
          </p:nvPr>
        </p:nvSpPr>
        <p:spPr>
          <a:xfrm>
            <a:off x="609600" y="2209799"/>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3204" name="Line 4">
            <a:extLst>
              <a:ext uri="{FF2B5EF4-FFF2-40B4-BE49-F238E27FC236}">
                <a16:creationId xmlns:a16="http://schemas.microsoft.com/office/drawing/2014/main" id="{6B73D3D2-788D-676D-41C0-B80C205DA9EC}"/>
              </a:ext>
            </a:extLst>
          </p:cNvPr>
          <p:cNvSpPr>
            <a:spLocks noChangeShapeType="1"/>
          </p:cNvSpPr>
          <p:nvPr/>
        </p:nvSpPr>
        <p:spPr bwMode="auto">
          <a:xfrm>
            <a:off x="381000" y="1752599"/>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3205" name="Text Box 5">
            <a:extLst>
              <a:ext uri="{FF2B5EF4-FFF2-40B4-BE49-F238E27FC236}">
                <a16:creationId xmlns:a16="http://schemas.microsoft.com/office/drawing/2014/main" id="{8AF689F6-48C1-9F2A-6108-38B28C35F108}"/>
              </a:ext>
            </a:extLst>
          </p:cNvPr>
          <p:cNvSpPr txBox="1">
            <a:spLocks noChangeArrowheads="1"/>
          </p:cNvSpPr>
          <p:nvPr/>
        </p:nvSpPr>
        <p:spPr bwMode="auto">
          <a:xfrm>
            <a:off x="457200" y="2133599"/>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11-4.1 Use of </a:t>
            </a:r>
            <a:r>
              <a:rPr lang="en-US" altLang="zh-TW" sz="2800" b="1" i="1">
                <a:solidFill>
                  <a:srgbClr val="009900"/>
                </a:solidFill>
                <a:latin typeface="Times New Roman" panose="02020603050405020304" pitchFamily="18" charset="0"/>
                <a:ea typeface="新細明體" panose="02020500000000000000" pitchFamily="18" charset="-120"/>
              </a:rPr>
              <a:t>t</a:t>
            </a:r>
            <a:r>
              <a:rPr lang="en-US" altLang="zh-TW" sz="2800" b="1">
                <a:solidFill>
                  <a:srgbClr val="009900"/>
                </a:solidFill>
                <a:latin typeface="Times New Roman" panose="02020603050405020304" pitchFamily="18" charset="0"/>
                <a:ea typeface="新細明體" panose="02020500000000000000" pitchFamily="18" charset="-120"/>
              </a:rPr>
              <a:t>-Tests</a:t>
            </a:r>
          </a:p>
        </p:txBody>
      </p:sp>
      <p:sp>
        <p:nvSpPr>
          <p:cNvPr id="563206" name="Text Box 6">
            <a:extLst>
              <a:ext uri="{FF2B5EF4-FFF2-40B4-BE49-F238E27FC236}">
                <a16:creationId xmlns:a16="http://schemas.microsoft.com/office/drawing/2014/main" id="{9301799B-7CF5-5397-63A6-B2A8A0D326EE}"/>
              </a:ext>
            </a:extLst>
          </p:cNvPr>
          <p:cNvSpPr txBox="1">
            <a:spLocks noChangeArrowheads="1"/>
          </p:cNvSpPr>
          <p:nvPr/>
        </p:nvSpPr>
        <p:spPr bwMode="auto">
          <a:xfrm>
            <a:off x="533400" y="4952999"/>
            <a:ext cx="678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We would reject the null hypothesis if</a:t>
            </a:r>
          </a:p>
        </p:txBody>
      </p:sp>
      <p:pic>
        <p:nvPicPr>
          <p:cNvPr id="563210" name="Picture 10">
            <a:extLst>
              <a:ext uri="{FF2B5EF4-FFF2-40B4-BE49-F238E27FC236}">
                <a16:creationId xmlns:a16="http://schemas.microsoft.com/office/drawing/2014/main" id="{476D4E3F-A967-E850-DD06-DCDC72B5E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5638799"/>
            <a:ext cx="29337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11" name="Text Box 11">
            <a:extLst>
              <a:ext uri="{FF2B5EF4-FFF2-40B4-BE49-F238E27FC236}">
                <a16:creationId xmlns:a16="http://schemas.microsoft.com/office/drawing/2014/main" id="{15DAEDF9-6E33-092A-0166-7B461BF6044C}"/>
              </a:ext>
            </a:extLst>
          </p:cNvPr>
          <p:cNvSpPr txBox="1">
            <a:spLocks noChangeArrowheads="1"/>
          </p:cNvSpPr>
          <p:nvPr/>
        </p:nvSpPr>
        <p:spPr bwMode="auto">
          <a:xfrm>
            <a:off x="457200" y="2819399"/>
            <a:ext cx="716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The test statistic could also be written as</a:t>
            </a:r>
            <a:r>
              <a:rPr lang="en-US" altLang="zh-TW">
                <a:solidFill>
                  <a:schemeClr val="tx1"/>
                </a:solidFill>
                <a:latin typeface="Times New Roman" panose="02020603050405020304" pitchFamily="18" charset="0"/>
                <a:ea typeface="新細明體" panose="02020500000000000000" pitchFamily="18" charset="-120"/>
              </a:rPr>
              <a:t>:</a:t>
            </a:r>
          </a:p>
        </p:txBody>
      </p:sp>
      <p:pic>
        <p:nvPicPr>
          <p:cNvPr id="563212" name="Picture 12">
            <a:extLst>
              <a:ext uri="{FF2B5EF4-FFF2-40B4-BE49-F238E27FC236}">
                <a16:creationId xmlns:a16="http://schemas.microsoft.com/office/drawing/2014/main" id="{3D16E6FA-6E6F-2E7F-7354-BBDFF82FF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352799"/>
            <a:ext cx="2819400" cy="155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60C2DD12-6B3A-FDA0-27EF-854A2A4E038B}"/>
              </a:ext>
            </a:extLst>
          </p:cNvPr>
          <p:cNvSpPr>
            <a:spLocks noGrp="1"/>
          </p:cNvSpPr>
          <p:nvPr>
            <p:ph type="dt" sz="half" idx="10"/>
          </p:nvPr>
        </p:nvSpPr>
        <p:spPr/>
        <p:txBody>
          <a:bodyPr/>
          <a:lstStyle/>
          <a:p>
            <a:fld id="{F68AD060-F229-4376-8340-5C003875B7F0}" type="datetime1">
              <a:rPr lang="en-US" smtClean="0"/>
              <a:t>9/18/2024</a:t>
            </a:fld>
            <a:endParaRPr lang="en-US"/>
          </a:p>
        </p:txBody>
      </p:sp>
      <p:sp>
        <p:nvSpPr>
          <p:cNvPr id="3" name="Footer Placeholder 2">
            <a:extLst>
              <a:ext uri="{FF2B5EF4-FFF2-40B4-BE49-F238E27FC236}">
                <a16:creationId xmlns:a16="http://schemas.microsoft.com/office/drawing/2014/main" id="{1919A604-479A-93EB-1323-59CDCB8D81FA}"/>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F0920FF1-97F9-F3A0-32E7-FAA21382E664}"/>
              </a:ext>
            </a:extLst>
          </p:cNvPr>
          <p:cNvSpPr>
            <a:spLocks noGrp="1"/>
          </p:cNvSpPr>
          <p:nvPr>
            <p:ph type="sldNum" sz="quarter" idx="12"/>
          </p:nvPr>
        </p:nvSpPr>
        <p:spPr/>
        <p:txBody>
          <a:bodyPr/>
          <a:lstStyle/>
          <a:p>
            <a:fld id="{B6F15528-21DE-4FAA-801E-634DDDAF4B2B}" type="slidenum">
              <a:rPr lang="en-US" smtClean="0"/>
              <a:pPr/>
              <a:t>162</a:t>
            </a:fld>
            <a:endParaRPr lang="en-US"/>
          </a:p>
        </p:txBody>
      </p:sp>
      <p:pic>
        <p:nvPicPr>
          <p:cNvPr id="5" name="Picture 4" descr="A screenshot of a computer&#10;&#10;Description automatically generated">
            <a:extLst>
              <a:ext uri="{FF2B5EF4-FFF2-40B4-BE49-F238E27FC236}">
                <a16:creationId xmlns:a16="http://schemas.microsoft.com/office/drawing/2014/main" id="{EAC78002-1DB6-E290-DBE5-CE809550DC2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9C8CBAA9-109A-C000-1ABF-81BF76E96C01}"/>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a:extLst>
              <a:ext uri="{FF2B5EF4-FFF2-40B4-BE49-F238E27FC236}">
                <a16:creationId xmlns:a16="http://schemas.microsoft.com/office/drawing/2014/main" id="{33A859FF-4A3A-7E82-31A9-84D5AFB7D48E}"/>
              </a:ext>
            </a:extLst>
          </p:cNvPr>
          <p:cNvSpPr>
            <a:spLocks noGrp="1" noChangeArrowheads="1"/>
          </p:cNvSpPr>
          <p:nvPr>
            <p:ph type="title"/>
          </p:nvPr>
        </p:nvSpPr>
        <p:spPr>
          <a:xfrm>
            <a:off x="228600" y="423331"/>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4227" name="Rectangle 3">
            <a:extLst>
              <a:ext uri="{FF2B5EF4-FFF2-40B4-BE49-F238E27FC236}">
                <a16:creationId xmlns:a16="http://schemas.microsoft.com/office/drawing/2014/main" id="{68F31C7F-B546-B6DF-6B19-1CC305800E74}"/>
              </a:ext>
            </a:extLst>
          </p:cNvPr>
          <p:cNvSpPr>
            <a:spLocks noGrp="1" noChangeArrowheads="1"/>
          </p:cNvSpPr>
          <p:nvPr>
            <p:ph type="body" idx="1"/>
          </p:nvPr>
        </p:nvSpPr>
        <p:spPr>
          <a:xfrm>
            <a:off x="609600" y="2023531"/>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4228" name="Line 4">
            <a:extLst>
              <a:ext uri="{FF2B5EF4-FFF2-40B4-BE49-F238E27FC236}">
                <a16:creationId xmlns:a16="http://schemas.microsoft.com/office/drawing/2014/main" id="{E6660C65-094F-1148-AB43-4AC8FE678A2B}"/>
              </a:ext>
            </a:extLst>
          </p:cNvPr>
          <p:cNvSpPr>
            <a:spLocks noChangeShapeType="1"/>
          </p:cNvSpPr>
          <p:nvPr/>
        </p:nvSpPr>
        <p:spPr bwMode="auto">
          <a:xfrm>
            <a:off x="381000" y="1566331"/>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4229" name="Text Box 5">
            <a:extLst>
              <a:ext uri="{FF2B5EF4-FFF2-40B4-BE49-F238E27FC236}">
                <a16:creationId xmlns:a16="http://schemas.microsoft.com/office/drawing/2014/main" id="{E516455F-2F24-4842-9AE2-85E5EE7352FC}"/>
              </a:ext>
            </a:extLst>
          </p:cNvPr>
          <p:cNvSpPr txBox="1">
            <a:spLocks noChangeArrowheads="1"/>
          </p:cNvSpPr>
          <p:nvPr/>
        </p:nvSpPr>
        <p:spPr bwMode="auto">
          <a:xfrm>
            <a:off x="457200" y="1947331"/>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11-4.1 Use of </a:t>
            </a:r>
            <a:r>
              <a:rPr lang="en-US" altLang="zh-TW" sz="2800" b="1" i="1">
                <a:solidFill>
                  <a:srgbClr val="009900"/>
                </a:solidFill>
                <a:latin typeface="Times New Roman" panose="02020603050405020304" pitchFamily="18" charset="0"/>
                <a:ea typeface="新細明體" panose="02020500000000000000" pitchFamily="18" charset="-120"/>
              </a:rPr>
              <a:t>t</a:t>
            </a:r>
            <a:r>
              <a:rPr lang="en-US" altLang="zh-TW" sz="2800" b="1">
                <a:solidFill>
                  <a:srgbClr val="009900"/>
                </a:solidFill>
                <a:latin typeface="Times New Roman" panose="02020603050405020304" pitchFamily="18" charset="0"/>
                <a:ea typeface="新細明體" panose="02020500000000000000" pitchFamily="18" charset="-120"/>
              </a:rPr>
              <a:t>-Tests</a:t>
            </a:r>
          </a:p>
        </p:txBody>
      </p:sp>
      <p:sp>
        <p:nvSpPr>
          <p:cNvPr id="564230" name="Text Box 6">
            <a:extLst>
              <a:ext uri="{FF2B5EF4-FFF2-40B4-BE49-F238E27FC236}">
                <a16:creationId xmlns:a16="http://schemas.microsoft.com/office/drawing/2014/main" id="{071A4E80-9894-35F3-14BA-2472645781AE}"/>
              </a:ext>
            </a:extLst>
          </p:cNvPr>
          <p:cNvSpPr txBox="1">
            <a:spLocks noChangeArrowheads="1"/>
          </p:cNvSpPr>
          <p:nvPr/>
        </p:nvSpPr>
        <p:spPr bwMode="auto">
          <a:xfrm>
            <a:off x="609600" y="2633131"/>
            <a:ext cx="419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Suppose we wish to test</a:t>
            </a:r>
          </a:p>
        </p:txBody>
      </p:sp>
      <p:sp>
        <p:nvSpPr>
          <p:cNvPr id="564232" name="Text Box 8">
            <a:extLst>
              <a:ext uri="{FF2B5EF4-FFF2-40B4-BE49-F238E27FC236}">
                <a16:creationId xmlns:a16="http://schemas.microsoft.com/office/drawing/2014/main" id="{8AAA0FAA-53D4-FD78-21A5-E17433B992BB}"/>
              </a:ext>
            </a:extLst>
          </p:cNvPr>
          <p:cNvSpPr txBox="1">
            <a:spLocks noChangeArrowheads="1"/>
          </p:cNvSpPr>
          <p:nvPr/>
        </p:nvSpPr>
        <p:spPr bwMode="auto">
          <a:xfrm>
            <a:off x="685800" y="4766731"/>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An appropriate test statistic would be</a:t>
            </a:r>
          </a:p>
        </p:txBody>
      </p:sp>
      <p:pic>
        <p:nvPicPr>
          <p:cNvPr id="564234" name="Picture 10">
            <a:extLst>
              <a:ext uri="{FF2B5EF4-FFF2-40B4-BE49-F238E27FC236}">
                <a16:creationId xmlns:a16="http://schemas.microsoft.com/office/drawing/2014/main" id="{96493510-9834-2DC7-C4F8-ACFDE9773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242731"/>
            <a:ext cx="25908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4235" name="Picture 11">
            <a:extLst>
              <a:ext uri="{FF2B5EF4-FFF2-40B4-BE49-F238E27FC236}">
                <a16:creationId xmlns:a16="http://schemas.microsoft.com/office/drawing/2014/main" id="{FA586085-84AF-4266-4F64-78DC5532D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452531"/>
            <a:ext cx="53340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2804E545-DCC2-F2CC-8E82-77B81AEC578E}"/>
              </a:ext>
            </a:extLst>
          </p:cNvPr>
          <p:cNvSpPr>
            <a:spLocks noGrp="1"/>
          </p:cNvSpPr>
          <p:nvPr>
            <p:ph type="dt" sz="half" idx="10"/>
          </p:nvPr>
        </p:nvSpPr>
        <p:spPr/>
        <p:txBody>
          <a:bodyPr/>
          <a:lstStyle/>
          <a:p>
            <a:fld id="{4C9D0E96-5EB6-4D76-8F16-790536C59E04}" type="datetime1">
              <a:rPr lang="en-US" smtClean="0"/>
              <a:t>9/18/2024</a:t>
            </a:fld>
            <a:endParaRPr lang="en-US"/>
          </a:p>
        </p:txBody>
      </p:sp>
      <p:sp>
        <p:nvSpPr>
          <p:cNvPr id="3" name="Footer Placeholder 2">
            <a:extLst>
              <a:ext uri="{FF2B5EF4-FFF2-40B4-BE49-F238E27FC236}">
                <a16:creationId xmlns:a16="http://schemas.microsoft.com/office/drawing/2014/main" id="{C28EFE0B-C740-8F34-08F1-CA1FA65B6346}"/>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7FC69304-D6C5-F756-98C9-B6378D79C23D}"/>
              </a:ext>
            </a:extLst>
          </p:cNvPr>
          <p:cNvSpPr>
            <a:spLocks noGrp="1"/>
          </p:cNvSpPr>
          <p:nvPr>
            <p:ph type="sldNum" sz="quarter" idx="12"/>
          </p:nvPr>
        </p:nvSpPr>
        <p:spPr/>
        <p:txBody>
          <a:bodyPr/>
          <a:lstStyle/>
          <a:p>
            <a:fld id="{B6F15528-21DE-4FAA-801E-634DDDAF4B2B}" type="slidenum">
              <a:rPr lang="en-US" smtClean="0"/>
              <a:pPr/>
              <a:t>163</a:t>
            </a:fld>
            <a:endParaRPr lang="en-US"/>
          </a:p>
        </p:txBody>
      </p:sp>
      <p:pic>
        <p:nvPicPr>
          <p:cNvPr id="5" name="Picture 4" descr="A screenshot of a computer&#10;&#10;Description automatically generated">
            <a:extLst>
              <a:ext uri="{FF2B5EF4-FFF2-40B4-BE49-F238E27FC236}">
                <a16:creationId xmlns:a16="http://schemas.microsoft.com/office/drawing/2014/main" id="{EAF4ED8C-6D27-689F-3957-BC88EFDE441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277598A-567F-C3A4-3EC6-FEA7D0E4E346}"/>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a:extLst>
              <a:ext uri="{FF2B5EF4-FFF2-40B4-BE49-F238E27FC236}">
                <a16:creationId xmlns:a16="http://schemas.microsoft.com/office/drawing/2014/main" id="{B8AB5118-CD44-0C80-F9D2-0BFB2A9314C2}"/>
              </a:ext>
            </a:extLst>
          </p:cNvPr>
          <p:cNvSpPr>
            <a:spLocks noGrp="1" noChangeArrowheads="1"/>
          </p:cNvSpPr>
          <p:nvPr>
            <p:ph type="title"/>
          </p:nvPr>
        </p:nvSpPr>
        <p:spPr>
          <a:xfrm>
            <a:off x="228600" y="776378"/>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5251" name="Rectangle 3">
            <a:extLst>
              <a:ext uri="{FF2B5EF4-FFF2-40B4-BE49-F238E27FC236}">
                <a16:creationId xmlns:a16="http://schemas.microsoft.com/office/drawing/2014/main" id="{7BE37B91-28DD-C4BA-548A-93BFF841B28C}"/>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5252" name="Line 4">
            <a:extLst>
              <a:ext uri="{FF2B5EF4-FFF2-40B4-BE49-F238E27FC236}">
                <a16:creationId xmlns:a16="http://schemas.microsoft.com/office/drawing/2014/main" id="{1B56D7B9-FE81-35D0-2EED-54EDDBAB5008}"/>
              </a:ext>
            </a:extLst>
          </p:cNvPr>
          <p:cNvSpPr>
            <a:spLocks noChangeShapeType="1"/>
          </p:cNvSpPr>
          <p:nvPr/>
        </p:nvSpPr>
        <p:spPr bwMode="auto">
          <a:xfrm>
            <a:off x="381000" y="1143000"/>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5253" name="Text Box 5">
            <a:extLst>
              <a:ext uri="{FF2B5EF4-FFF2-40B4-BE49-F238E27FC236}">
                <a16:creationId xmlns:a16="http://schemas.microsoft.com/office/drawing/2014/main" id="{DC97C547-550D-2479-E5D0-6C978B32CD4E}"/>
              </a:ext>
            </a:extLst>
          </p:cNvPr>
          <p:cNvSpPr txBox="1">
            <a:spLocks noChangeArrowheads="1"/>
          </p:cNvSpPr>
          <p:nvPr/>
        </p:nvSpPr>
        <p:spPr bwMode="auto">
          <a:xfrm>
            <a:off x="457200" y="1524000"/>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11-4.1 Use of </a:t>
            </a:r>
            <a:r>
              <a:rPr lang="en-US" altLang="zh-TW" sz="2800" b="1" i="1">
                <a:solidFill>
                  <a:srgbClr val="009900"/>
                </a:solidFill>
                <a:latin typeface="Times New Roman" panose="02020603050405020304" pitchFamily="18" charset="0"/>
                <a:ea typeface="新細明體" panose="02020500000000000000" pitchFamily="18" charset="-120"/>
              </a:rPr>
              <a:t>t</a:t>
            </a:r>
            <a:r>
              <a:rPr lang="en-US" altLang="zh-TW" sz="2800" b="1">
                <a:solidFill>
                  <a:srgbClr val="009900"/>
                </a:solidFill>
                <a:latin typeface="Times New Roman" panose="02020603050405020304" pitchFamily="18" charset="0"/>
                <a:ea typeface="新細明體" panose="02020500000000000000" pitchFamily="18" charset="-120"/>
              </a:rPr>
              <a:t>-Tests</a:t>
            </a:r>
          </a:p>
        </p:txBody>
      </p:sp>
      <p:sp>
        <p:nvSpPr>
          <p:cNvPr id="565254" name="Text Box 6">
            <a:extLst>
              <a:ext uri="{FF2B5EF4-FFF2-40B4-BE49-F238E27FC236}">
                <a16:creationId xmlns:a16="http://schemas.microsoft.com/office/drawing/2014/main" id="{8AAF18B6-85EC-F40D-7FA2-3DC2BBDBAC2B}"/>
              </a:ext>
            </a:extLst>
          </p:cNvPr>
          <p:cNvSpPr txBox="1">
            <a:spLocks noChangeArrowheads="1"/>
          </p:cNvSpPr>
          <p:nvPr/>
        </p:nvSpPr>
        <p:spPr bwMode="auto">
          <a:xfrm>
            <a:off x="762000" y="2286000"/>
            <a:ext cx="678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We would reject the null hypothesis if</a:t>
            </a:r>
          </a:p>
        </p:txBody>
      </p:sp>
      <p:pic>
        <p:nvPicPr>
          <p:cNvPr id="565255" name="Picture 7">
            <a:extLst>
              <a:ext uri="{FF2B5EF4-FFF2-40B4-BE49-F238E27FC236}">
                <a16:creationId xmlns:a16="http://schemas.microsoft.com/office/drawing/2014/main" id="{FCE12588-3DF2-0920-969D-02B8DDB2E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048000"/>
            <a:ext cx="29337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9515E878-EAFB-20D5-901F-6E6843672CBE}"/>
              </a:ext>
            </a:extLst>
          </p:cNvPr>
          <p:cNvSpPr>
            <a:spLocks noGrp="1"/>
          </p:cNvSpPr>
          <p:nvPr>
            <p:ph type="dt" sz="half" idx="10"/>
          </p:nvPr>
        </p:nvSpPr>
        <p:spPr/>
        <p:txBody>
          <a:bodyPr/>
          <a:lstStyle/>
          <a:p>
            <a:fld id="{C8898F5E-AEB5-446A-B61F-599B26C43B47}" type="datetime1">
              <a:rPr lang="en-US" smtClean="0"/>
              <a:t>9/18/2024</a:t>
            </a:fld>
            <a:endParaRPr lang="en-US"/>
          </a:p>
        </p:txBody>
      </p:sp>
      <p:sp>
        <p:nvSpPr>
          <p:cNvPr id="3" name="Footer Placeholder 2">
            <a:extLst>
              <a:ext uri="{FF2B5EF4-FFF2-40B4-BE49-F238E27FC236}">
                <a16:creationId xmlns:a16="http://schemas.microsoft.com/office/drawing/2014/main" id="{17DB7902-0BB0-6E1E-3EA9-171597173BC3}"/>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2C806F99-38B5-796C-AF24-4428AD07D1CF}"/>
              </a:ext>
            </a:extLst>
          </p:cNvPr>
          <p:cNvSpPr>
            <a:spLocks noGrp="1"/>
          </p:cNvSpPr>
          <p:nvPr>
            <p:ph type="sldNum" sz="quarter" idx="12"/>
          </p:nvPr>
        </p:nvSpPr>
        <p:spPr/>
        <p:txBody>
          <a:bodyPr/>
          <a:lstStyle/>
          <a:p>
            <a:fld id="{B6F15528-21DE-4FAA-801E-634DDDAF4B2B}" type="slidenum">
              <a:rPr lang="en-US" smtClean="0"/>
              <a:pPr/>
              <a:t>164</a:t>
            </a:fld>
            <a:endParaRPr lang="en-US"/>
          </a:p>
        </p:txBody>
      </p:sp>
      <p:pic>
        <p:nvPicPr>
          <p:cNvPr id="5" name="Picture 4" descr="A screenshot of a computer&#10;&#10;Description automatically generated">
            <a:extLst>
              <a:ext uri="{FF2B5EF4-FFF2-40B4-BE49-F238E27FC236}">
                <a16:creationId xmlns:a16="http://schemas.microsoft.com/office/drawing/2014/main" id="{F697A4A7-F21C-BDF7-625D-57AAB4E2348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1CAE3396-4963-B897-5E53-35D37936A68F}"/>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a:extLst>
              <a:ext uri="{FF2B5EF4-FFF2-40B4-BE49-F238E27FC236}">
                <a16:creationId xmlns:a16="http://schemas.microsoft.com/office/drawing/2014/main" id="{14C17AC7-95E5-F9E0-21E3-8CFF7C0F4743}"/>
              </a:ext>
            </a:extLst>
          </p:cNvPr>
          <p:cNvSpPr>
            <a:spLocks noGrp="1" noChangeArrowheads="1"/>
          </p:cNvSpPr>
          <p:nvPr>
            <p:ph type="title"/>
          </p:nvPr>
        </p:nvSpPr>
        <p:spPr>
          <a:xfrm>
            <a:off x="228600" y="389465"/>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6275" name="Rectangle 3">
            <a:extLst>
              <a:ext uri="{FF2B5EF4-FFF2-40B4-BE49-F238E27FC236}">
                <a16:creationId xmlns:a16="http://schemas.microsoft.com/office/drawing/2014/main" id="{4D2C0AD3-FA1F-9F16-7E29-0456E7641214}"/>
              </a:ext>
            </a:extLst>
          </p:cNvPr>
          <p:cNvSpPr>
            <a:spLocks noGrp="1" noChangeArrowheads="1"/>
          </p:cNvSpPr>
          <p:nvPr>
            <p:ph type="body" idx="1"/>
          </p:nvPr>
        </p:nvSpPr>
        <p:spPr>
          <a:xfrm>
            <a:off x="609600" y="1989665"/>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6276" name="Line 4">
            <a:extLst>
              <a:ext uri="{FF2B5EF4-FFF2-40B4-BE49-F238E27FC236}">
                <a16:creationId xmlns:a16="http://schemas.microsoft.com/office/drawing/2014/main" id="{B0966C36-2A0C-54E1-7D18-78EAB1584446}"/>
              </a:ext>
            </a:extLst>
          </p:cNvPr>
          <p:cNvSpPr>
            <a:spLocks noChangeShapeType="1"/>
          </p:cNvSpPr>
          <p:nvPr/>
        </p:nvSpPr>
        <p:spPr bwMode="auto">
          <a:xfrm>
            <a:off x="381000" y="1532465"/>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6277" name="Text Box 5">
            <a:extLst>
              <a:ext uri="{FF2B5EF4-FFF2-40B4-BE49-F238E27FC236}">
                <a16:creationId xmlns:a16="http://schemas.microsoft.com/office/drawing/2014/main" id="{79F2FA84-DBA0-B344-FEEB-BA8B9FA098AA}"/>
              </a:ext>
            </a:extLst>
          </p:cNvPr>
          <p:cNvSpPr txBox="1">
            <a:spLocks noChangeArrowheads="1"/>
          </p:cNvSpPr>
          <p:nvPr/>
        </p:nvSpPr>
        <p:spPr bwMode="auto">
          <a:xfrm>
            <a:off x="457200" y="1913465"/>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11-4.1 Use of </a:t>
            </a:r>
            <a:r>
              <a:rPr lang="en-US" altLang="zh-TW" sz="2800" b="1" i="1">
                <a:solidFill>
                  <a:srgbClr val="009900"/>
                </a:solidFill>
                <a:latin typeface="Times New Roman" panose="02020603050405020304" pitchFamily="18" charset="0"/>
                <a:ea typeface="新細明體" panose="02020500000000000000" pitchFamily="18" charset="-120"/>
              </a:rPr>
              <a:t>t</a:t>
            </a:r>
            <a:r>
              <a:rPr lang="en-US" altLang="zh-TW" sz="2800" b="1">
                <a:solidFill>
                  <a:srgbClr val="009900"/>
                </a:solidFill>
                <a:latin typeface="Times New Roman" panose="02020603050405020304" pitchFamily="18" charset="0"/>
                <a:ea typeface="新細明體" panose="02020500000000000000" pitchFamily="18" charset="-120"/>
              </a:rPr>
              <a:t>-Tests</a:t>
            </a:r>
          </a:p>
        </p:txBody>
      </p:sp>
      <p:sp>
        <p:nvSpPr>
          <p:cNvPr id="566278" name="Text Box 6">
            <a:extLst>
              <a:ext uri="{FF2B5EF4-FFF2-40B4-BE49-F238E27FC236}">
                <a16:creationId xmlns:a16="http://schemas.microsoft.com/office/drawing/2014/main" id="{6B0EA8AD-ADC4-9807-DE73-BBFA778F1A10}"/>
              </a:ext>
            </a:extLst>
          </p:cNvPr>
          <p:cNvSpPr txBox="1">
            <a:spLocks noChangeArrowheads="1"/>
          </p:cNvSpPr>
          <p:nvPr/>
        </p:nvSpPr>
        <p:spPr bwMode="auto">
          <a:xfrm>
            <a:off x="609600" y="2446865"/>
            <a:ext cx="807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An important special case of the hypotheses of Equation 11-18 is</a:t>
            </a:r>
          </a:p>
        </p:txBody>
      </p:sp>
      <p:sp>
        <p:nvSpPr>
          <p:cNvPr id="566280" name="Text Box 8">
            <a:extLst>
              <a:ext uri="{FF2B5EF4-FFF2-40B4-BE49-F238E27FC236}">
                <a16:creationId xmlns:a16="http://schemas.microsoft.com/office/drawing/2014/main" id="{4A379CD0-ADB5-8EBC-A52C-B452678CF002}"/>
              </a:ext>
            </a:extLst>
          </p:cNvPr>
          <p:cNvSpPr txBox="1">
            <a:spLocks noChangeArrowheads="1"/>
          </p:cNvSpPr>
          <p:nvPr/>
        </p:nvSpPr>
        <p:spPr bwMode="auto">
          <a:xfrm>
            <a:off x="685800" y="4732865"/>
            <a:ext cx="845820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These hypotheses relate to the </a:t>
            </a:r>
            <a:r>
              <a:rPr lang="en-US" altLang="zh-TW" sz="2800" b="1">
                <a:solidFill>
                  <a:schemeClr val="accent2"/>
                </a:solidFill>
                <a:latin typeface="Times New Roman" panose="02020603050405020304" pitchFamily="18" charset="0"/>
                <a:ea typeface="新細明體" panose="02020500000000000000" pitchFamily="18" charset="-120"/>
              </a:rPr>
              <a:t>significance of regression</a:t>
            </a:r>
            <a:r>
              <a:rPr lang="en-US" altLang="zh-TW" sz="2800">
                <a:solidFill>
                  <a:schemeClr val="tx1"/>
                </a:solidFill>
                <a:latin typeface="Times New Roman" panose="02020603050405020304" pitchFamily="18" charset="0"/>
                <a:ea typeface="新細明體" panose="02020500000000000000" pitchFamily="18" charset="-120"/>
              </a:rPr>
              <a:t>.</a:t>
            </a:r>
          </a:p>
          <a:p>
            <a:r>
              <a:rPr lang="en-US" altLang="zh-TW" sz="2800" i="1">
                <a:solidFill>
                  <a:schemeClr val="tx1"/>
                </a:solidFill>
                <a:latin typeface="Times New Roman" panose="02020603050405020304" pitchFamily="18" charset="0"/>
                <a:ea typeface="新細明體" panose="02020500000000000000" pitchFamily="18" charset="-120"/>
              </a:rPr>
              <a:t>Failure</a:t>
            </a:r>
            <a:r>
              <a:rPr lang="en-US" altLang="zh-TW" sz="2800">
                <a:solidFill>
                  <a:schemeClr val="tx1"/>
                </a:solidFill>
                <a:latin typeface="Times New Roman" panose="02020603050405020304" pitchFamily="18" charset="0"/>
                <a:ea typeface="新細明體" panose="02020500000000000000" pitchFamily="18" charset="-120"/>
              </a:rPr>
              <a:t> to reject H</a:t>
            </a:r>
            <a:r>
              <a:rPr lang="en-US" altLang="zh-TW" sz="2800" baseline="-25000">
                <a:solidFill>
                  <a:schemeClr val="tx1"/>
                </a:solidFill>
                <a:latin typeface="Times New Roman" panose="02020603050405020304" pitchFamily="18" charset="0"/>
                <a:ea typeface="新細明體" panose="02020500000000000000" pitchFamily="18" charset="-120"/>
              </a:rPr>
              <a:t>0</a:t>
            </a:r>
            <a:r>
              <a:rPr lang="en-US" altLang="zh-TW" sz="2800">
                <a:solidFill>
                  <a:schemeClr val="tx1"/>
                </a:solidFill>
                <a:latin typeface="Times New Roman" panose="02020603050405020304" pitchFamily="18" charset="0"/>
                <a:ea typeface="新細明體" panose="02020500000000000000" pitchFamily="18" charset="-120"/>
              </a:rPr>
              <a:t> is equivalent to concluding that there is no linear relationship between </a:t>
            </a:r>
            <a:r>
              <a:rPr lang="en-US" altLang="zh-TW" sz="2800" i="1">
                <a:solidFill>
                  <a:schemeClr val="tx1"/>
                </a:solidFill>
                <a:latin typeface="Times New Roman" panose="02020603050405020304" pitchFamily="18" charset="0"/>
                <a:ea typeface="新細明體" panose="02020500000000000000" pitchFamily="18" charset="-120"/>
              </a:rPr>
              <a:t>x</a:t>
            </a:r>
            <a:r>
              <a:rPr lang="en-US" altLang="zh-TW" sz="2800">
                <a:solidFill>
                  <a:schemeClr val="tx1"/>
                </a:solidFill>
                <a:latin typeface="Times New Roman" panose="02020603050405020304" pitchFamily="18" charset="0"/>
                <a:ea typeface="新細明體" panose="02020500000000000000" pitchFamily="18" charset="-120"/>
              </a:rPr>
              <a:t> and </a:t>
            </a:r>
            <a:r>
              <a:rPr lang="en-US" altLang="zh-TW" sz="2800" i="1">
                <a:solidFill>
                  <a:schemeClr val="tx1"/>
                </a:solidFill>
                <a:latin typeface="Times New Roman" panose="02020603050405020304" pitchFamily="18" charset="0"/>
                <a:ea typeface="新細明體" panose="02020500000000000000" pitchFamily="18" charset="-120"/>
              </a:rPr>
              <a:t>Y</a:t>
            </a:r>
            <a:r>
              <a:rPr lang="en-US" altLang="zh-TW" sz="2800">
                <a:solidFill>
                  <a:schemeClr val="tx1"/>
                </a:solidFill>
                <a:latin typeface="Times New Roman" panose="02020603050405020304" pitchFamily="18" charset="0"/>
                <a:ea typeface="新細明體" panose="02020500000000000000" pitchFamily="18" charset="-120"/>
              </a:rPr>
              <a:t>.</a:t>
            </a:r>
          </a:p>
        </p:txBody>
      </p:sp>
      <p:pic>
        <p:nvPicPr>
          <p:cNvPr id="566282" name="Picture 10">
            <a:extLst>
              <a:ext uri="{FF2B5EF4-FFF2-40B4-BE49-F238E27FC236}">
                <a16:creationId xmlns:a16="http://schemas.microsoft.com/office/drawing/2014/main" id="{1E8B68DC-A5C5-B867-C7AB-3A2872A81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285065"/>
            <a:ext cx="19812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66283" name="Ink 11">
                <a:extLst>
                  <a:ext uri="{FF2B5EF4-FFF2-40B4-BE49-F238E27FC236}">
                    <a16:creationId xmlns:a16="http://schemas.microsoft.com/office/drawing/2014/main" id="{A37C4574-E616-6C2D-FD09-CAB9D830E2C6}"/>
                  </a:ext>
                </a:extLst>
              </p14:cNvPr>
              <p14:cNvContentPartPr>
                <a14:cpLocks xmlns:a14="http://schemas.microsoft.com/office/drawing/2010/main" noRot="1" noChangeAspect="1" noEditPoints="1" noChangeArrowheads="1" noChangeShapeType="1"/>
              </p14:cNvContentPartPr>
              <p14:nvPr/>
            </p14:nvContentPartPr>
            <p14:xfrm>
              <a:off x="5037138" y="5166253"/>
              <a:ext cx="3767137" cy="9525"/>
            </p14:xfrm>
          </p:contentPart>
        </mc:Choice>
        <mc:Fallback>
          <p:pic>
            <p:nvPicPr>
              <p:cNvPr id="566283" name="Ink 11">
                <a:extLst>
                  <a:ext uri="{FF2B5EF4-FFF2-40B4-BE49-F238E27FC236}">
                    <a16:creationId xmlns:a16="http://schemas.microsoft.com/office/drawing/2014/main" id="{A37C4574-E616-6C2D-FD09-CAB9D830E2C6}"/>
                  </a:ext>
                </a:extLst>
              </p:cNvPr>
              <p:cNvPicPr>
                <a:picLocks noRot="1" noChangeAspect="1" noEditPoints="1" noChangeArrowheads="1" noChangeShapeType="1"/>
              </p:cNvPicPr>
              <p:nvPr/>
            </p:nvPicPr>
            <p:blipFill>
              <a:blip r:embed="rId4"/>
              <a:stretch>
                <a:fillRect/>
              </a:stretch>
            </p:blipFill>
            <p:spPr>
              <a:xfrm>
                <a:off x="5019504" y="5147584"/>
                <a:ext cx="3801685" cy="4610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66284" name="Ink 12">
                <a:extLst>
                  <a:ext uri="{FF2B5EF4-FFF2-40B4-BE49-F238E27FC236}">
                    <a16:creationId xmlns:a16="http://schemas.microsoft.com/office/drawing/2014/main" id="{5356C079-2EBC-FA3F-0631-C2D4703BC32A}"/>
                  </a:ext>
                </a:extLst>
              </p14:cNvPr>
              <p14:cNvContentPartPr>
                <a14:cpLocks xmlns:a14="http://schemas.microsoft.com/office/drawing/2010/main" noRot="1" noChangeAspect="1" noEditPoints="1" noChangeArrowheads="1" noChangeShapeType="1"/>
              </p14:cNvContentPartPr>
              <p14:nvPr/>
            </p14:nvContentPartPr>
            <p14:xfrm>
              <a:off x="901700" y="5836178"/>
              <a:ext cx="2500313" cy="71437"/>
            </p14:xfrm>
          </p:contentPart>
        </mc:Choice>
        <mc:Fallback>
          <p:pic>
            <p:nvPicPr>
              <p:cNvPr id="566284" name="Ink 12">
                <a:extLst>
                  <a:ext uri="{FF2B5EF4-FFF2-40B4-BE49-F238E27FC236}">
                    <a16:creationId xmlns:a16="http://schemas.microsoft.com/office/drawing/2014/main" id="{5356C079-2EBC-FA3F-0631-C2D4703BC32A}"/>
                  </a:ext>
                </a:extLst>
              </p:cNvPr>
              <p:cNvPicPr>
                <a:picLocks noRot="1" noChangeAspect="1" noEditPoints="1" noChangeArrowheads="1" noChangeShapeType="1"/>
              </p:cNvPicPr>
              <p:nvPr/>
            </p:nvPicPr>
            <p:blipFill>
              <a:blip r:embed="rId6"/>
              <a:stretch>
                <a:fillRect/>
              </a:stretch>
            </p:blipFill>
            <p:spPr>
              <a:xfrm>
                <a:off x="884064" y="5819430"/>
                <a:ext cx="2534865" cy="10425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66285" name="Ink 13">
                <a:extLst>
                  <a:ext uri="{FF2B5EF4-FFF2-40B4-BE49-F238E27FC236}">
                    <a16:creationId xmlns:a16="http://schemas.microsoft.com/office/drawing/2014/main" id="{8B02E2CD-94E1-F096-5E96-FC8480779BDA}"/>
                  </a:ext>
                </a:extLst>
              </p14:cNvPr>
              <p14:cNvContentPartPr>
                <a14:cpLocks xmlns:a14="http://schemas.microsoft.com/office/drawing/2010/main" noRot="1" noChangeAspect="1" noEditPoints="1" noChangeArrowheads="1" noChangeShapeType="1"/>
              </p14:cNvContentPartPr>
              <p14:nvPr/>
            </p14:nvContentPartPr>
            <p14:xfrm>
              <a:off x="1250950" y="6247340"/>
              <a:ext cx="5035550" cy="9525"/>
            </p14:xfrm>
          </p:contentPart>
        </mc:Choice>
        <mc:Fallback>
          <p:pic>
            <p:nvPicPr>
              <p:cNvPr id="566285" name="Ink 13">
                <a:extLst>
                  <a:ext uri="{FF2B5EF4-FFF2-40B4-BE49-F238E27FC236}">
                    <a16:creationId xmlns:a16="http://schemas.microsoft.com/office/drawing/2014/main" id="{8B02E2CD-94E1-F096-5E96-FC8480779BDA}"/>
                  </a:ext>
                </a:extLst>
              </p:cNvPr>
              <p:cNvPicPr>
                <a:picLocks noRot="1" noChangeAspect="1" noEditPoints="1" noChangeArrowheads="1" noChangeShapeType="1"/>
              </p:cNvPicPr>
              <p:nvPr/>
            </p:nvPicPr>
            <p:blipFill>
              <a:blip r:embed="rId8"/>
              <a:stretch>
                <a:fillRect/>
              </a:stretch>
            </p:blipFill>
            <p:spPr>
              <a:xfrm>
                <a:off x="1233310" y="6237410"/>
                <a:ext cx="5070109" cy="28980"/>
              </a:xfrm>
              <a:prstGeom prst="rect">
                <a:avLst/>
              </a:prstGeom>
            </p:spPr>
          </p:pic>
        </mc:Fallback>
      </mc:AlternateContent>
      <p:sp>
        <p:nvSpPr>
          <p:cNvPr id="2" name="Date Placeholder 1">
            <a:extLst>
              <a:ext uri="{FF2B5EF4-FFF2-40B4-BE49-F238E27FC236}">
                <a16:creationId xmlns:a16="http://schemas.microsoft.com/office/drawing/2014/main" id="{549657A8-3B22-7E98-90AE-9273FB6E0DED}"/>
              </a:ext>
            </a:extLst>
          </p:cNvPr>
          <p:cNvSpPr>
            <a:spLocks noGrp="1"/>
          </p:cNvSpPr>
          <p:nvPr>
            <p:ph type="dt" sz="half" idx="10"/>
          </p:nvPr>
        </p:nvSpPr>
        <p:spPr/>
        <p:txBody>
          <a:bodyPr/>
          <a:lstStyle/>
          <a:p>
            <a:fld id="{C01AA5F2-B56F-4277-BB08-2F0293890CF6}" type="datetime1">
              <a:rPr lang="en-US" smtClean="0"/>
              <a:t>9/18/2024</a:t>
            </a:fld>
            <a:endParaRPr lang="en-US"/>
          </a:p>
        </p:txBody>
      </p:sp>
      <p:sp>
        <p:nvSpPr>
          <p:cNvPr id="3" name="Footer Placeholder 2">
            <a:extLst>
              <a:ext uri="{FF2B5EF4-FFF2-40B4-BE49-F238E27FC236}">
                <a16:creationId xmlns:a16="http://schemas.microsoft.com/office/drawing/2014/main" id="{9B79ACE8-C0EF-8297-7633-E1824312633B}"/>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8132C393-73E3-90DB-044E-38DA57C8B3CB}"/>
              </a:ext>
            </a:extLst>
          </p:cNvPr>
          <p:cNvSpPr>
            <a:spLocks noGrp="1"/>
          </p:cNvSpPr>
          <p:nvPr>
            <p:ph type="sldNum" sz="quarter" idx="12"/>
          </p:nvPr>
        </p:nvSpPr>
        <p:spPr/>
        <p:txBody>
          <a:bodyPr/>
          <a:lstStyle/>
          <a:p>
            <a:fld id="{B6F15528-21DE-4FAA-801E-634DDDAF4B2B}" type="slidenum">
              <a:rPr lang="en-US" smtClean="0"/>
              <a:pPr/>
              <a:t>165</a:t>
            </a:fld>
            <a:endParaRPr lang="en-US"/>
          </a:p>
        </p:txBody>
      </p:sp>
      <p:pic>
        <p:nvPicPr>
          <p:cNvPr id="5" name="Picture 4" descr="A screenshot of a computer&#10;&#10;Description automatically generated">
            <a:extLst>
              <a:ext uri="{FF2B5EF4-FFF2-40B4-BE49-F238E27FC236}">
                <a16:creationId xmlns:a16="http://schemas.microsoft.com/office/drawing/2014/main" id="{68BA845F-EC23-CBE5-1FB0-4FF1AA5B9883}"/>
              </a:ext>
            </a:extLst>
          </p:cNvPr>
          <p:cNvPicPr>
            <a:picLocks noChangeAspect="1"/>
          </p:cNvPicPr>
          <p:nvPr/>
        </p:nvPicPr>
        <p:blipFill rotWithShape="1">
          <a:blip r:embed="rId9"/>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C7773578-2F2D-A69E-6FF6-941891FF2937}"/>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a:extLst>
              <a:ext uri="{FF2B5EF4-FFF2-40B4-BE49-F238E27FC236}">
                <a16:creationId xmlns:a16="http://schemas.microsoft.com/office/drawing/2014/main" id="{3D2A3255-7ECA-7F8C-29AF-4B3AEADE6293}"/>
              </a:ext>
            </a:extLst>
          </p:cNvPr>
          <p:cNvSpPr>
            <a:spLocks noGrp="1" noChangeArrowheads="1"/>
          </p:cNvSpPr>
          <p:nvPr>
            <p:ph type="title"/>
          </p:nvPr>
        </p:nvSpPr>
        <p:spPr>
          <a:xfrm>
            <a:off x="228600" y="406398"/>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7299" name="Rectangle 3">
            <a:extLst>
              <a:ext uri="{FF2B5EF4-FFF2-40B4-BE49-F238E27FC236}">
                <a16:creationId xmlns:a16="http://schemas.microsoft.com/office/drawing/2014/main" id="{A3F11918-A9A1-89D3-6138-4C13603EB206}"/>
              </a:ext>
            </a:extLst>
          </p:cNvPr>
          <p:cNvSpPr>
            <a:spLocks noGrp="1" noChangeArrowheads="1"/>
          </p:cNvSpPr>
          <p:nvPr>
            <p:ph type="body" idx="1"/>
          </p:nvPr>
        </p:nvSpPr>
        <p:spPr>
          <a:xfrm>
            <a:off x="609600" y="2006598"/>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7300" name="Line 4">
            <a:extLst>
              <a:ext uri="{FF2B5EF4-FFF2-40B4-BE49-F238E27FC236}">
                <a16:creationId xmlns:a16="http://schemas.microsoft.com/office/drawing/2014/main" id="{7D62AD66-5A4C-87E0-7A6F-455BDD972737}"/>
              </a:ext>
            </a:extLst>
          </p:cNvPr>
          <p:cNvSpPr>
            <a:spLocks noChangeShapeType="1"/>
          </p:cNvSpPr>
          <p:nvPr/>
        </p:nvSpPr>
        <p:spPr bwMode="auto">
          <a:xfrm>
            <a:off x="381000" y="1549398"/>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06" name="Rectangle 10">
            <a:extLst>
              <a:ext uri="{FF2B5EF4-FFF2-40B4-BE49-F238E27FC236}">
                <a16:creationId xmlns:a16="http://schemas.microsoft.com/office/drawing/2014/main" id="{0DFE2B5C-0269-72C4-C873-D3E337FBC942}"/>
              </a:ext>
            </a:extLst>
          </p:cNvPr>
          <p:cNvSpPr>
            <a:spLocks noChangeArrowheads="1"/>
          </p:cNvSpPr>
          <p:nvPr/>
        </p:nvSpPr>
        <p:spPr bwMode="auto">
          <a:xfrm>
            <a:off x="838200" y="5664198"/>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11-5</a:t>
            </a:r>
            <a:r>
              <a:rPr lang="en-US" altLang="zh-TW" b="1">
                <a:ea typeface="新細明體" panose="02020500000000000000" pitchFamily="18" charset="-120"/>
              </a:rPr>
              <a:t> </a:t>
            </a:r>
            <a:r>
              <a:rPr lang="en-US" altLang="zh-TW">
                <a:ea typeface="新細明體" panose="02020500000000000000" pitchFamily="18" charset="-120"/>
              </a:rPr>
              <a:t>The hypothesis H</a:t>
            </a:r>
            <a:r>
              <a:rPr lang="en-US" altLang="zh-TW" baseline="-25000">
                <a:ea typeface="新細明體" panose="02020500000000000000" pitchFamily="18" charset="-120"/>
              </a:rPr>
              <a:t>0</a:t>
            </a:r>
            <a:r>
              <a:rPr lang="en-US" altLang="zh-TW">
                <a:ea typeface="新細明體" panose="02020500000000000000" pitchFamily="18" charset="-120"/>
              </a:rPr>
              <a:t>: </a:t>
            </a:r>
            <a:r>
              <a:rPr lang="en-US" altLang="zh-TW">
                <a:ea typeface="新細明體" panose="02020500000000000000" pitchFamily="18" charset="-120"/>
                <a:sym typeface="Symbol" panose="05050102010706020507" pitchFamily="18" charset="2"/>
              </a:rPr>
              <a:t></a:t>
            </a:r>
            <a:r>
              <a:rPr lang="en-US" altLang="zh-TW" baseline="-25000">
                <a:ea typeface="新細明體" panose="02020500000000000000" pitchFamily="18" charset="-120"/>
                <a:sym typeface="Symbol" panose="05050102010706020507" pitchFamily="18" charset="2"/>
              </a:rPr>
              <a:t>1</a:t>
            </a:r>
            <a:r>
              <a:rPr lang="en-US" altLang="zh-TW">
                <a:ea typeface="新細明體" panose="02020500000000000000" pitchFamily="18" charset="-120"/>
                <a:sym typeface="Symbol" panose="05050102010706020507" pitchFamily="18" charset="2"/>
              </a:rPr>
              <a:t> = 0 is not rejected.</a:t>
            </a:r>
            <a:r>
              <a:rPr lang="en-US" altLang="zh-TW">
                <a:ea typeface="新細明體" panose="02020500000000000000" pitchFamily="18" charset="-120"/>
              </a:rPr>
              <a:t>            </a:t>
            </a:r>
          </a:p>
        </p:txBody>
      </p:sp>
      <p:pic>
        <p:nvPicPr>
          <p:cNvPr id="567307" name="Picture 11">
            <a:extLst>
              <a:ext uri="{FF2B5EF4-FFF2-40B4-BE49-F238E27FC236}">
                <a16:creationId xmlns:a16="http://schemas.microsoft.com/office/drawing/2014/main" id="{60A27DC8-17B1-5DB8-87B5-6F2FDDF90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35198"/>
            <a:ext cx="7391400" cy="294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67308" name="Ink 12">
                <a:extLst>
                  <a:ext uri="{FF2B5EF4-FFF2-40B4-BE49-F238E27FC236}">
                    <a16:creationId xmlns:a16="http://schemas.microsoft.com/office/drawing/2014/main" id="{040326FF-B062-9CAC-5F76-36DA98E63E67}"/>
                  </a:ext>
                </a:extLst>
              </p14:cNvPr>
              <p14:cNvContentPartPr>
                <a14:cpLocks xmlns:a14="http://schemas.microsoft.com/office/drawing/2010/main" noRot="1" noChangeAspect="1" noEditPoints="1" noChangeArrowheads="1" noChangeShapeType="1"/>
              </p14:cNvContentPartPr>
              <p14:nvPr/>
            </p14:nvContentPartPr>
            <p14:xfrm>
              <a:off x="4894263" y="6138861"/>
              <a:ext cx="1106487" cy="179387"/>
            </p14:xfrm>
          </p:contentPart>
        </mc:Choice>
        <mc:Fallback>
          <p:pic>
            <p:nvPicPr>
              <p:cNvPr id="567308" name="Ink 12">
                <a:extLst>
                  <a:ext uri="{FF2B5EF4-FFF2-40B4-BE49-F238E27FC236}">
                    <a16:creationId xmlns:a16="http://schemas.microsoft.com/office/drawing/2014/main" id="{040326FF-B062-9CAC-5F76-36DA98E63E67}"/>
                  </a:ext>
                </a:extLst>
              </p:cNvPr>
              <p:cNvPicPr>
                <a:picLocks noRot="1" noChangeAspect="1" noEditPoints="1" noChangeArrowheads="1" noChangeShapeType="1"/>
              </p:cNvPicPr>
              <p:nvPr/>
            </p:nvPicPr>
            <p:blipFill>
              <a:blip r:embed="rId4"/>
              <a:stretch>
                <a:fillRect/>
              </a:stretch>
            </p:blipFill>
            <p:spPr>
              <a:xfrm>
                <a:off x="4876643" y="6122879"/>
                <a:ext cx="1141009" cy="21069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67309" name="Ink 13">
                <a:extLst>
                  <a:ext uri="{FF2B5EF4-FFF2-40B4-BE49-F238E27FC236}">
                    <a16:creationId xmlns:a16="http://schemas.microsoft.com/office/drawing/2014/main" id="{74553A92-9CD9-E300-AEB6-C69AF65D6707}"/>
                  </a:ext>
                </a:extLst>
              </p14:cNvPr>
              <p14:cNvContentPartPr>
                <a14:cpLocks xmlns:a14="http://schemas.microsoft.com/office/drawing/2010/main" noRot="1" noChangeAspect="1" noEditPoints="1" noChangeArrowheads="1" noChangeShapeType="1"/>
              </p14:cNvContentPartPr>
              <p14:nvPr/>
            </p14:nvContentPartPr>
            <p14:xfrm>
              <a:off x="5099050" y="2389186"/>
              <a:ext cx="2768600" cy="2197100"/>
            </p14:xfrm>
          </p:contentPart>
        </mc:Choice>
        <mc:Fallback>
          <p:pic>
            <p:nvPicPr>
              <p:cNvPr id="567309" name="Ink 13">
                <a:extLst>
                  <a:ext uri="{FF2B5EF4-FFF2-40B4-BE49-F238E27FC236}">
                    <a16:creationId xmlns:a16="http://schemas.microsoft.com/office/drawing/2014/main" id="{74553A92-9CD9-E300-AEB6-C69AF65D6707}"/>
                  </a:ext>
                </a:extLst>
              </p:cNvPr>
              <p:cNvPicPr>
                <a:picLocks noRot="1" noChangeAspect="1" noEditPoints="1" noChangeArrowheads="1" noChangeShapeType="1"/>
              </p:cNvPicPr>
              <p:nvPr/>
            </p:nvPicPr>
            <p:blipFill>
              <a:blip r:embed="rId6"/>
              <a:stretch>
                <a:fillRect/>
              </a:stretch>
            </p:blipFill>
            <p:spPr>
              <a:xfrm>
                <a:off x="5081545" y="2371621"/>
                <a:ext cx="2802895" cy="223151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67310" name="Ink 14">
                <a:extLst>
                  <a:ext uri="{FF2B5EF4-FFF2-40B4-BE49-F238E27FC236}">
                    <a16:creationId xmlns:a16="http://schemas.microsoft.com/office/drawing/2014/main" id="{B4E69B0E-A91F-8ED8-81FE-6F6841093B54}"/>
                  </a:ext>
                </a:extLst>
              </p14:cNvPr>
              <p14:cNvContentPartPr>
                <a14:cpLocks xmlns:a14="http://schemas.microsoft.com/office/drawing/2010/main" noRot="1" noChangeAspect="1" noEditPoints="1" noChangeArrowheads="1" noChangeShapeType="1"/>
              </p14:cNvContentPartPr>
              <p14:nvPr/>
            </p14:nvContentPartPr>
            <p14:xfrm>
              <a:off x="2419350" y="2076448"/>
              <a:ext cx="19050" cy="374650"/>
            </p14:xfrm>
          </p:contentPart>
        </mc:Choice>
        <mc:Fallback>
          <p:pic>
            <p:nvPicPr>
              <p:cNvPr id="567310" name="Ink 14">
                <a:extLst>
                  <a:ext uri="{FF2B5EF4-FFF2-40B4-BE49-F238E27FC236}">
                    <a16:creationId xmlns:a16="http://schemas.microsoft.com/office/drawing/2014/main" id="{B4E69B0E-A91F-8ED8-81FE-6F6841093B54}"/>
                  </a:ext>
                </a:extLst>
              </p:cNvPr>
              <p:cNvPicPr>
                <a:picLocks noRot="1" noChangeAspect="1" noEditPoints="1" noChangeArrowheads="1" noChangeShapeType="1"/>
              </p:cNvPicPr>
              <p:nvPr/>
            </p:nvPicPr>
            <p:blipFill>
              <a:blip r:embed="rId8"/>
              <a:stretch>
                <a:fillRect/>
              </a:stretch>
            </p:blipFill>
            <p:spPr>
              <a:xfrm>
                <a:off x="2401047" y="2059080"/>
                <a:ext cx="54909" cy="40867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67311" name="Ink 15">
                <a:extLst>
                  <a:ext uri="{FF2B5EF4-FFF2-40B4-BE49-F238E27FC236}">
                    <a16:creationId xmlns:a16="http://schemas.microsoft.com/office/drawing/2014/main" id="{774362DF-25A3-3A6A-E025-CE2F2CD978F6}"/>
                  </a:ext>
                </a:extLst>
              </p14:cNvPr>
              <p14:cNvContentPartPr>
                <a14:cpLocks xmlns:a14="http://schemas.microsoft.com/office/drawing/2010/main" noRot="1" noChangeAspect="1" noEditPoints="1" noChangeArrowheads="1" noChangeShapeType="1"/>
              </p14:cNvContentPartPr>
              <p14:nvPr/>
            </p14:nvContentPartPr>
            <p14:xfrm>
              <a:off x="2571750" y="2084386"/>
              <a:ext cx="258763" cy="314325"/>
            </p14:xfrm>
          </p:contentPart>
        </mc:Choice>
        <mc:Fallback>
          <p:pic>
            <p:nvPicPr>
              <p:cNvPr id="567311" name="Ink 15">
                <a:extLst>
                  <a:ext uri="{FF2B5EF4-FFF2-40B4-BE49-F238E27FC236}">
                    <a16:creationId xmlns:a16="http://schemas.microsoft.com/office/drawing/2014/main" id="{774362DF-25A3-3A6A-E025-CE2F2CD978F6}"/>
                  </a:ext>
                </a:extLst>
              </p:cNvPr>
              <p:cNvPicPr>
                <a:picLocks noRot="1" noChangeAspect="1" noEditPoints="1" noChangeArrowheads="1" noChangeShapeType="1"/>
              </p:cNvPicPr>
              <p:nvPr/>
            </p:nvPicPr>
            <p:blipFill>
              <a:blip r:embed="rId10"/>
              <a:stretch>
                <a:fillRect/>
              </a:stretch>
            </p:blipFill>
            <p:spPr>
              <a:xfrm>
                <a:off x="2554164" y="2066601"/>
                <a:ext cx="293217" cy="349169"/>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67312" name="Ink 16">
                <a:extLst>
                  <a:ext uri="{FF2B5EF4-FFF2-40B4-BE49-F238E27FC236}">
                    <a16:creationId xmlns:a16="http://schemas.microsoft.com/office/drawing/2014/main" id="{9352F9CB-CB11-DDCF-4E98-6F2A98E225E1}"/>
                  </a:ext>
                </a:extLst>
              </p14:cNvPr>
              <p14:cNvContentPartPr>
                <a14:cpLocks xmlns:a14="http://schemas.microsoft.com/office/drawing/2010/main" noRot="1" noChangeAspect="1" noEditPoints="1" noChangeArrowheads="1" noChangeShapeType="1"/>
              </p14:cNvContentPartPr>
              <p14:nvPr/>
            </p14:nvContentPartPr>
            <p14:xfrm>
              <a:off x="3106738" y="2147886"/>
              <a:ext cx="223837" cy="295275"/>
            </p14:xfrm>
          </p:contentPart>
        </mc:Choice>
        <mc:Fallback>
          <p:pic>
            <p:nvPicPr>
              <p:cNvPr id="567312" name="Ink 16">
                <a:extLst>
                  <a:ext uri="{FF2B5EF4-FFF2-40B4-BE49-F238E27FC236}">
                    <a16:creationId xmlns:a16="http://schemas.microsoft.com/office/drawing/2014/main" id="{9352F9CB-CB11-DDCF-4E98-6F2A98E225E1}"/>
                  </a:ext>
                </a:extLst>
              </p:cNvPr>
              <p:cNvPicPr>
                <a:picLocks noRot="1" noChangeAspect="1" noEditPoints="1" noChangeArrowheads="1" noChangeShapeType="1"/>
              </p:cNvPicPr>
              <p:nvPr/>
            </p:nvPicPr>
            <p:blipFill>
              <a:blip r:embed="rId12"/>
              <a:stretch>
                <a:fillRect/>
              </a:stretch>
            </p:blipFill>
            <p:spPr>
              <a:xfrm>
                <a:off x="3089466" y="2130220"/>
                <a:ext cx="257677" cy="32988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67313" name="Ink 17">
                <a:extLst>
                  <a:ext uri="{FF2B5EF4-FFF2-40B4-BE49-F238E27FC236}">
                    <a16:creationId xmlns:a16="http://schemas.microsoft.com/office/drawing/2014/main" id="{6E679512-4CCE-96B5-60F9-FEF8FB6401CA}"/>
                  </a:ext>
                </a:extLst>
              </p14:cNvPr>
              <p14:cNvContentPartPr>
                <a14:cpLocks xmlns:a14="http://schemas.microsoft.com/office/drawing/2010/main" noRot="1" noChangeAspect="1" noEditPoints="1" noChangeArrowheads="1" noChangeShapeType="1"/>
              </p14:cNvContentPartPr>
              <p14:nvPr/>
            </p14:nvContentPartPr>
            <p14:xfrm>
              <a:off x="3473450" y="2039936"/>
              <a:ext cx="295275" cy="474662"/>
            </p14:xfrm>
          </p:contentPart>
        </mc:Choice>
        <mc:Fallback>
          <p:pic>
            <p:nvPicPr>
              <p:cNvPr id="567313" name="Ink 17">
                <a:extLst>
                  <a:ext uri="{FF2B5EF4-FFF2-40B4-BE49-F238E27FC236}">
                    <a16:creationId xmlns:a16="http://schemas.microsoft.com/office/drawing/2014/main" id="{6E679512-4CCE-96B5-60F9-FEF8FB6401CA}"/>
                  </a:ext>
                </a:extLst>
              </p:cNvPr>
              <p:cNvPicPr>
                <a:picLocks noRot="1" noChangeAspect="1" noEditPoints="1" noChangeArrowheads="1" noChangeShapeType="1"/>
              </p:cNvPicPr>
              <p:nvPr/>
            </p:nvPicPr>
            <p:blipFill>
              <a:blip r:embed="rId14"/>
              <a:stretch>
                <a:fillRect/>
              </a:stretch>
            </p:blipFill>
            <p:spPr>
              <a:xfrm>
                <a:off x="3455827" y="2022262"/>
                <a:ext cx="329802" cy="509288"/>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67314" name="Ink 18">
                <a:extLst>
                  <a:ext uri="{FF2B5EF4-FFF2-40B4-BE49-F238E27FC236}">
                    <a16:creationId xmlns:a16="http://schemas.microsoft.com/office/drawing/2014/main" id="{9842C859-5103-0283-7788-2D6A2DE39F15}"/>
                  </a:ext>
                </a:extLst>
              </p14:cNvPr>
              <p14:cNvContentPartPr>
                <a14:cpLocks xmlns:a14="http://schemas.microsoft.com/office/drawing/2010/main" noRot="1" noChangeAspect="1" noEditPoints="1" noChangeArrowheads="1" noChangeShapeType="1"/>
              </p14:cNvContentPartPr>
              <p14:nvPr/>
            </p14:nvContentPartPr>
            <p14:xfrm>
              <a:off x="5902325" y="1495423"/>
              <a:ext cx="696913" cy="1098550"/>
            </p14:xfrm>
          </p:contentPart>
        </mc:Choice>
        <mc:Fallback>
          <p:pic>
            <p:nvPicPr>
              <p:cNvPr id="567314" name="Ink 18">
                <a:extLst>
                  <a:ext uri="{FF2B5EF4-FFF2-40B4-BE49-F238E27FC236}">
                    <a16:creationId xmlns:a16="http://schemas.microsoft.com/office/drawing/2014/main" id="{9842C859-5103-0283-7788-2D6A2DE39F15}"/>
                  </a:ext>
                </a:extLst>
              </p:cNvPr>
              <p:cNvPicPr>
                <a:picLocks noRot="1" noChangeAspect="1" noEditPoints="1" noChangeArrowheads="1" noChangeShapeType="1"/>
              </p:cNvPicPr>
              <p:nvPr/>
            </p:nvPicPr>
            <p:blipFill>
              <a:blip r:embed="rId16"/>
              <a:stretch>
                <a:fillRect/>
              </a:stretch>
            </p:blipFill>
            <p:spPr>
              <a:xfrm>
                <a:off x="5884455" y="1477786"/>
                <a:ext cx="731923" cy="113310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67315" name="Ink 19">
                <a:extLst>
                  <a:ext uri="{FF2B5EF4-FFF2-40B4-BE49-F238E27FC236}">
                    <a16:creationId xmlns:a16="http://schemas.microsoft.com/office/drawing/2014/main" id="{B34FA37F-D9D8-B714-0DA1-BDAF16F4B25A}"/>
                  </a:ext>
                </a:extLst>
              </p14:cNvPr>
              <p14:cNvContentPartPr>
                <a14:cpLocks xmlns:a14="http://schemas.microsoft.com/office/drawing/2010/main" noRot="1" noChangeAspect="1" noEditPoints="1" noChangeArrowheads="1" noChangeShapeType="1"/>
              </p14:cNvContentPartPr>
              <p14:nvPr/>
            </p14:nvContentPartPr>
            <p14:xfrm>
              <a:off x="1357313" y="2638423"/>
              <a:ext cx="2679700" cy="2733675"/>
            </p14:xfrm>
          </p:contentPart>
        </mc:Choice>
        <mc:Fallback>
          <p:pic>
            <p:nvPicPr>
              <p:cNvPr id="567315" name="Ink 19">
                <a:extLst>
                  <a:ext uri="{FF2B5EF4-FFF2-40B4-BE49-F238E27FC236}">
                    <a16:creationId xmlns:a16="http://schemas.microsoft.com/office/drawing/2014/main" id="{B34FA37F-D9D8-B714-0DA1-BDAF16F4B25A}"/>
                  </a:ext>
                </a:extLst>
              </p:cNvPr>
              <p:cNvPicPr>
                <a:picLocks noRot="1" noChangeAspect="1" noEditPoints="1" noChangeArrowheads="1" noChangeShapeType="1"/>
              </p:cNvPicPr>
              <p:nvPr/>
            </p:nvPicPr>
            <p:blipFill>
              <a:blip r:embed="rId18"/>
              <a:stretch>
                <a:fillRect/>
              </a:stretch>
            </p:blipFill>
            <p:spPr>
              <a:xfrm>
                <a:off x="1339810" y="2620840"/>
                <a:ext cx="2713991" cy="2768124"/>
              </a:xfrm>
              <a:prstGeom prst="rect">
                <a:avLst/>
              </a:prstGeom>
            </p:spPr>
          </p:pic>
        </mc:Fallback>
      </mc:AlternateContent>
      <p:sp>
        <p:nvSpPr>
          <p:cNvPr id="2" name="Date Placeholder 1">
            <a:extLst>
              <a:ext uri="{FF2B5EF4-FFF2-40B4-BE49-F238E27FC236}">
                <a16:creationId xmlns:a16="http://schemas.microsoft.com/office/drawing/2014/main" id="{EE6042DA-310A-4793-CD15-BC63CAF3ABCE}"/>
              </a:ext>
            </a:extLst>
          </p:cNvPr>
          <p:cNvSpPr>
            <a:spLocks noGrp="1"/>
          </p:cNvSpPr>
          <p:nvPr>
            <p:ph type="dt" sz="half" idx="10"/>
          </p:nvPr>
        </p:nvSpPr>
        <p:spPr/>
        <p:txBody>
          <a:bodyPr/>
          <a:lstStyle/>
          <a:p>
            <a:fld id="{B5D84EAE-6CF9-461E-B72F-ED4B0F880874}" type="datetime1">
              <a:rPr lang="en-US" smtClean="0"/>
              <a:t>9/18/2024</a:t>
            </a:fld>
            <a:endParaRPr lang="en-US"/>
          </a:p>
        </p:txBody>
      </p:sp>
      <p:sp>
        <p:nvSpPr>
          <p:cNvPr id="3" name="Footer Placeholder 2">
            <a:extLst>
              <a:ext uri="{FF2B5EF4-FFF2-40B4-BE49-F238E27FC236}">
                <a16:creationId xmlns:a16="http://schemas.microsoft.com/office/drawing/2014/main" id="{20F4374F-95D0-0D73-0AAA-32CF86197799}"/>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BE283401-C05B-B335-07F5-238F4E9CA611}"/>
              </a:ext>
            </a:extLst>
          </p:cNvPr>
          <p:cNvSpPr>
            <a:spLocks noGrp="1"/>
          </p:cNvSpPr>
          <p:nvPr>
            <p:ph type="sldNum" sz="quarter" idx="12"/>
          </p:nvPr>
        </p:nvSpPr>
        <p:spPr/>
        <p:txBody>
          <a:bodyPr/>
          <a:lstStyle/>
          <a:p>
            <a:fld id="{B6F15528-21DE-4FAA-801E-634DDDAF4B2B}" type="slidenum">
              <a:rPr lang="en-US" smtClean="0"/>
              <a:pPr/>
              <a:t>166</a:t>
            </a:fld>
            <a:endParaRPr lang="en-US"/>
          </a:p>
        </p:txBody>
      </p:sp>
      <p:pic>
        <p:nvPicPr>
          <p:cNvPr id="5" name="Picture 4" descr="A screenshot of a computer&#10;&#10;Description automatically generated">
            <a:extLst>
              <a:ext uri="{FF2B5EF4-FFF2-40B4-BE49-F238E27FC236}">
                <a16:creationId xmlns:a16="http://schemas.microsoft.com/office/drawing/2014/main" id="{12FFFEB5-E2BF-D0FF-CB0F-C06062AEA00D}"/>
              </a:ext>
            </a:extLst>
          </p:cNvPr>
          <p:cNvPicPr>
            <a:picLocks noChangeAspect="1"/>
          </p:cNvPicPr>
          <p:nvPr/>
        </p:nvPicPr>
        <p:blipFill rotWithShape="1">
          <a:blip r:embed="rId19"/>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B4A6704-E333-644F-8793-5EE5EE5569DD}"/>
              </a:ext>
            </a:extLst>
          </p:cNvPr>
          <p:cNvSpPr txBox="1">
            <a:spLocks/>
          </p:cNvSpPr>
          <p:nvPr/>
        </p:nvSpPr>
        <p:spPr>
          <a:xfrm>
            <a:off x="1676400" y="33581"/>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a:extLst>
              <a:ext uri="{FF2B5EF4-FFF2-40B4-BE49-F238E27FC236}">
                <a16:creationId xmlns:a16="http://schemas.microsoft.com/office/drawing/2014/main" id="{8D0EFB56-963B-4FAB-759C-30318EF9C09D}"/>
              </a:ext>
            </a:extLst>
          </p:cNvPr>
          <p:cNvSpPr>
            <a:spLocks noGrp="1" noChangeArrowheads="1"/>
          </p:cNvSpPr>
          <p:nvPr>
            <p:ph type="title"/>
          </p:nvPr>
        </p:nvSpPr>
        <p:spPr>
          <a:xfrm>
            <a:off x="228600" y="491065"/>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8323" name="Rectangle 3">
            <a:extLst>
              <a:ext uri="{FF2B5EF4-FFF2-40B4-BE49-F238E27FC236}">
                <a16:creationId xmlns:a16="http://schemas.microsoft.com/office/drawing/2014/main" id="{56ADAB76-3CDD-24DD-5988-E41570F4C61B}"/>
              </a:ext>
            </a:extLst>
          </p:cNvPr>
          <p:cNvSpPr>
            <a:spLocks noGrp="1" noChangeArrowheads="1"/>
          </p:cNvSpPr>
          <p:nvPr>
            <p:ph type="body" idx="1"/>
          </p:nvPr>
        </p:nvSpPr>
        <p:spPr>
          <a:xfrm>
            <a:off x="609600" y="2091265"/>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8324" name="Line 4">
            <a:extLst>
              <a:ext uri="{FF2B5EF4-FFF2-40B4-BE49-F238E27FC236}">
                <a16:creationId xmlns:a16="http://schemas.microsoft.com/office/drawing/2014/main" id="{D17B310C-126B-B2E7-E822-AEF619DB044D}"/>
              </a:ext>
            </a:extLst>
          </p:cNvPr>
          <p:cNvSpPr>
            <a:spLocks noChangeShapeType="1"/>
          </p:cNvSpPr>
          <p:nvPr/>
        </p:nvSpPr>
        <p:spPr bwMode="auto">
          <a:xfrm>
            <a:off x="381000" y="1634065"/>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8326" name="Rectangle 6">
            <a:extLst>
              <a:ext uri="{FF2B5EF4-FFF2-40B4-BE49-F238E27FC236}">
                <a16:creationId xmlns:a16="http://schemas.microsoft.com/office/drawing/2014/main" id="{4454ABE1-57F3-5A3E-9F5F-DB1862D67184}"/>
              </a:ext>
            </a:extLst>
          </p:cNvPr>
          <p:cNvSpPr>
            <a:spLocks noChangeArrowheads="1"/>
          </p:cNvSpPr>
          <p:nvPr/>
        </p:nvSpPr>
        <p:spPr bwMode="auto">
          <a:xfrm>
            <a:off x="1143000" y="5672665"/>
            <a:ext cx="693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11-6</a:t>
            </a:r>
            <a:r>
              <a:rPr lang="en-US" altLang="zh-TW" b="1">
                <a:ea typeface="新細明體" panose="02020500000000000000" pitchFamily="18" charset="-120"/>
              </a:rPr>
              <a:t> </a:t>
            </a:r>
            <a:r>
              <a:rPr lang="en-US" altLang="zh-TW">
                <a:ea typeface="新細明體" panose="02020500000000000000" pitchFamily="18" charset="-120"/>
              </a:rPr>
              <a:t>The hypothesis H</a:t>
            </a:r>
            <a:r>
              <a:rPr lang="en-US" altLang="zh-TW" baseline="-25000">
                <a:ea typeface="新細明體" panose="02020500000000000000" pitchFamily="18" charset="-120"/>
              </a:rPr>
              <a:t>0</a:t>
            </a:r>
            <a:r>
              <a:rPr lang="en-US" altLang="zh-TW">
                <a:ea typeface="新細明體" panose="02020500000000000000" pitchFamily="18" charset="-120"/>
              </a:rPr>
              <a:t>: </a:t>
            </a:r>
            <a:r>
              <a:rPr lang="en-US" altLang="zh-TW">
                <a:ea typeface="新細明體" panose="02020500000000000000" pitchFamily="18" charset="-120"/>
                <a:sym typeface="Symbol" panose="05050102010706020507" pitchFamily="18" charset="2"/>
              </a:rPr>
              <a:t></a:t>
            </a:r>
            <a:r>
              <a:rPr lang="en-US" altLang="zh-TW" baseline="-25000">
                <a:ea typeface="新細明體" panose="02020500000000000000" pitchFamily="18" charset="-120"/>
                <a:sym typeface="Symbol" panose="05050102010706020507" pitchFamily="18" charset="2"/>
              </a:rPr>
              <a:t>1</a:t>
            </a:r>
            <a:r>
              <a:rPr lang="en-US" altLang="zh-TW">
                <a:ea typeface="新細明體" panose="02020500000000000000" pitchFamily="18" charset="-120"/>
                <a:sym typeface="Symbol" panose="05050102010706020507" pitchFamily="18" charset="2"/>
              </a:rPr>
              <a:t> = 0 is rejected.</a:t>
            </a:r>
            <a:r>
              <a:rPr lang="en-US" altLang="zh-TW">
                <a:ea typeface="新細明體" panose="02020500000000000000" pitchFamily="18" charset="-120"/>
              </a:rPr>
              <a:t>            </a:t>
            </a:r>
          </a:p>
        </p:txBody>
      </p:sp>
      <p:pic>
        <p:nvPicPr>
          <p:cNvPr id="568328" name="Picture 8">
            <a:extLst>
              <a:ext uri="{FF2B5EF4-FFF2-40B4-BE49-F238E27FC236}">
                <a16:creationId xmlns:a16="http://schemas.microsoft.com/office/drawing/2014/main" id="{73D8F0D8-CDC9-19C1-4FB9-D9EF0B7AC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67465"/>
            <a:ext cx="7086600"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68329" name="Ink 9">
                <a:extLst>
                  <a:ext uri="{FF2B5EF4-FFF2-40B4-BE49-F238E27FC236}">
                    <a16:creationId xmlns:a16="http://schemas.microsoft.com/office/drawing/2014/main" id="{F881A68D-449E-F5ED-00D3-BDB6C72E77E2}"/>
                  </a:ext>
                </a:extLst>
              </p14:cNvPr>
              <p14:cNvContentPartPr>
                <a14:cpLocks xmlns:a14="http://schemas.microsoft.com/office/drawing/2010/main" noRot="1" noChangeAspect="1" noEditPoints="1" noChangeArrowheads="1" noChangeShapeType="1"/>
              </p14:cNvContentPartPr>
              <p14:nvPr/>
            </p14:nvContentPartPr>
            <p14:xfrm>
              <a:off x="2393950" y="2205565"/>
              <a:ext cx="1651000" cy="1027113"/>
            </p14:xfrm>
          </p:contentPart>
        </mc:Choice>
        <mc:Fallback>
          <p:pic>
            <p:nvPicPr>
              <p:cNvPr id="568329" name="Ink 9">
                <a:extLst>
                  <a:ext uri="{FF2B5EF4-FFF2-40B4-BE49-F238E27FC236}">
                    <a16:creationId xmlns:a16="http://schemas.microsoft.com/office/drawing/2014/main" id="{F881A68D-449E-F5ED-00D3-BDB6C72E77E2}"/>
                  </a:ext>
                </a:extLst>
              </p:cNvPr>
              <p:cNvPicPr>
                <a:picLocks noRot="1" noChangeAspect="1" noEditPoints="1" noChangeArrowheads="1" noChangeShapeType="1"/>
              </p:cNvPicPr>
              <p:nvPr/>
            </p:nvPicPr>
            <p:blipFill>
              <a:blip r:embed="rId4"/>
              <a:stretch>
                <a:fillRect/>
              </a:stretch>
            </p:blipFill>
            <p:spPr>
              <a:xfrm>
                <a:off x="2376336" y="2187931"/>
                <a:ext cx="1685508" cy="106166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68330" name="Ink 10">
                <a:extLst>
                  <a:ext uri="{FF2B5EF4-FFF2-40B4-BE49-F238E27FC236}">
                    <a16:creationId xmlns:a16="http://schemas.microsoft.com/office/drawing/2014/main" id="{69DF0D26-AD96-DD38-6B27-55C4A01DFBDE}"/>
                  </a:ext>
                </a:extLst>
              </p14:cNvPr>
              <p14:cNvContentPartPr>
                <a14:cpLocks xmlns:a14="http://schemas.microsoft.com/office/drawing/2010/main" noRot="1" noChangeAspect="1" noEditPoints="1" noChangeArrowheads="1" noChangeShapeType="1"/>
              </p14:cNvContentPartPr>
              <p14:nvPr/>
            </p14:nvContentPartPr>
            <p14:xfrm>
              <a:off x="5776913" y="1892828"/>
              <a:ext cx="679450" cy="1009650"/>
            </p14:xfrm>
          </p:contentPart>
        </mc:Choice>
        <mc:Fallback>
          <p:pic>
            <p:nvPicPr>
              <p:cNvPr id="568330" name="Ink 10">
                <a:extLst>
                  <a:ext uri="{FF2B5EF4-FFF2-40B4-BE49-F238E27FC236}">
                    <a16:creationId xmlns:a16="http://schemas.microsoft.com/office/drawing/2014/main" id="{69DF0D26-AD96-DD38-6B27-55C4A01DFBDE}"/>
                  </a:ext>
                </a:extLst>
              </p:cNvPr>
              <p:cNvPicPr>
                <a:picLocks noRot="1" noChangeAspect="1" noEditPoints="1" noChangeArrowheads="1" noChangeShapeType="1"/>
              </p:cNvPicPr>
              <p:nvPr/>
            </p:nvPicPr>
            <p:blipFill>
              <a:blip r:embed="rId6"/>
              <a:stretch>
                <a:fillRect/>
              </a:stretch>
            </p:blipFill>
            <p:spPr>
              <a:xfrm>
                <a:off x="5759326" y="1875184"/>
                <a:ext cx="713907" cy="104421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68331" name="Ink 11">
                <a:extLst>
                  <a:ext uri="{FF2B5EF4-FFF2-40B4-BE49-F238E27FC236}">
                    <a16:creationId xmlns:a16="http://schemas.microsoft.com/office/drawing/2014/main" id="{C5857635-BBB0-7C49-7F62-63F84BA53C6B}"/>
                  </a:ext>
                </a:extLst>
              </p14:cNvPr>
              <p14:cNvContentPartPr>
                <a14:cpLocks xmlns:a14="http://schemas.microsoft.com/office/drawing/2010/main" noRot="1" noChangeAspect="1" noEditPoints="1" noChangeArrowheads="1" noChangeShapeType="1"/>
              </p14:cNvContentPartPr>
              <p14:nvPr/>
            </p14:nvContentPartPr>
            <p14:xfrm>
              <a:off x="5357813" y="2705628"/>
              <a:ext cx="1401762" cy="1063625"/>
            </p14:xfrm>
          </p:contentPart>
        </mc:Choice>
        <mc:Fallback>
          <p:pic>
            <p:nvPicPr>
              <p:cNvPr id="568331" name="Ink 11">
                <a:extLst>
                  <a:ext uri="{FF2B5EF4-FFF2-40B4-BE49-F238E27FC236}">
                    <a16:creationId xmlns:a16="http://schemas.microsoft.com/office/drawing/2014/main" id="{C5857635-BBB0-7C49-7F62-63F84BA53C6B}"/>
                  </a:ext>
                </a:extLst>
              </p:cNvPr>
              <p:cNvPicPr>
                <a:picLocks noRot="1" noChangeAspect="1" noEditPoints="1" noChangeArrowheads="1" noChangeShapeType="1"/>
              </p:cNvPicPr>
              <p:nvPr/>
            </p:nvPicPr>
            <p:blipFill>
              <a:blip r:embed="rId8"/>
              <a:stretch>
                <a:fillRect/>
              </a:stretch>
            </p:blipFill>
            <p:spPr>
              <a:xfrm>
                <a:off x="5340179" y="2688015"/>
                <a:ext cx="1436311" cy="109813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68332" name="Ink 12">
                <a:extLst>
                  <a:ext uri="{FF2B5EF4-FFF2-40B4-BE49-F238E27FC236}">
                    <a16:creationId xmlns:a16="http://schemas.microsoft.com/office/drawing/2014/main" id="{132A83BF-FCEF-2875-9CB8-9837EC495743}"/>
                  </a:ext>
                </a:extLst>
              </p14:cNvPr>
              <p14:cNvContentPartPr>
                <a14:cpLocks xmlns:a14="http://schemas.microsoft.com/office/drawing/2010/main" noRot="1" noChangeAspect="1" noEditPoints="1" noChangeArrowheads="1" noChangeShapeType="1"/>
              </p14:cNvContentPartPr>
              <p14:nvPr/>
            </p14:nvContentPartPr>
            <p14:xfrm>
              <a:off x="7304088" y="3580340"/>
              <a:ext cx="715962" cy="804863"/>
            </p14:xfrm>
          </p:contentPart>
        </mc:Choice>
        <mc:Fallback>
          <p:pic>
            <p:nvPicPr>
              <p:cNvPr id="568332" name="Ink 12">
                <a:extLst>
                  <a:ext uri="{FF2B5EF4-FFF2-40B4-BE49-F238E27FC236}">
                    <a16:creationId xmlns:a16="http://schemas.microsoft.com/office/drawing/2014/main" id="{132A83BF-FCEF-2875-9CB8-9837EC495743}"/>
                  </a:ext>
                </a:extLst>
              </p:cNvPr>
              <p:cNvPicPr>
                <a:picLocks noRot="1" noChangeAspect="1" noEditPoints="1" noChangeArrowheads="1" noChangeShapeType="1"/>
              </p:cNvPicPr>
              <p:nvPr/>
            </p:nvPicPr>
            <p:blipFill>
              <a:blip r:embed="rId10"/>
              <a:stretch>
                <a:fillRect/>
              </a:stretch>
            </p:blipFill>
            <p:spPr>
              <a:xfrm>
                <a:off x="7286423" y="3562686"/>
                <a:ext cx="750570" cy="83945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68333" name="Ink 13">
                <a:extLst>
                  <a:ext uri="{FF2B5EF4-FFF2-40B4-BE49-F238E27FC236}">
                    <a16:creationId xmlns:a16="http://schemas.microsoft.com/office/drawing/2014/main" id="{9A6A4989-89E1-E305-A15E-DCB4B727002F}"/>
                  </a:ext>
                </a:extLst>
              </p14:cNvPr>
              <p14:cNvContentPartPr>
                <a14:cpLocks xmlns:a14="http://schemas.microsoft.com/office/drawing/2010/main" noRot="1" noChangeAspect="1" noEditPoints="1" noChangeArrowheads="1" noChangeShapeType="1"/>
              </p14:cNvContentPartPr>
              <p14:nvPr/>
            </p14:nvContentPartPr>
            <p14:xfrm>
              <a:off x="8232775" y="4474103"/>
              <a:ext cx="492125" cy="884237"/>
            </p14:xfrm>
          </p:contentPart>
        </mc:Choice>
        <mc:Fallback>
          <p:pic>
            <p:nvPicPr>
              <p:cNvPr id="568333" name="Ink 13">
                <a:extLst>
                  <a:ext uri="{FF2B5EF4-FFF2-40B4-BE49-F238E27FC236}">
                    <a16:creationId xmlns:a16="http://schemas.microsoft.com/office/drawing/2014/main" id="{9A6A4989-89E1-E305-A15E-DCB4B727002F}"/>
                  </a:ext>
                </a:extLst>
              </p:cNvPr>
              <p:cNvPicPr>
                <a:picLocks noRot="1" noChangeAspect="1" noEditPoints="1" noChangeArrowheads="1" noChangeShapeType="1"/>
              </p:cNvPicPr>
              <p:nvPr/>
            </p:nvPicPr>
            <p:blipFill>
              <a:blip r:embed="rId12"/>
              <a:stretch>
                <a:fillRect/>
              </a:stretch>
            </p:blipFill>
            <p:spPr>
              <a:xfrm>
                <a:off x="8215005" y="4456324"/>
                <a:ext cx="526940" cy="919069"/>
              </a:xfrm>
              <a:prstGeom prst="rect">
                <a:avLst/>
              </a:prstGeom>
            </p:spPr>
          </p:pic>
        </mc:Fallback>
      </mc:AlternateContent>
      <p:sp>
        <p:nvSpPr>
          <p:cNvPr id="2" name="Date Placeholder 1">
            <a:extLst>
              <a:ext uri="{FF2B5EF4-FFF2-40B4-BE49-F238E27FC236}">
                <a16:creationId xmlns:a16="http://schemas.microsoft.com/office/drawing/2014/main" id="{F4075A1F-0E16-B7D3-D206-E165CD777500}"/>
              </a:ext>
            </a:extLst>
          </p:cNvPr>
          <p:cNvSpPr>
            <a:spLocks noGrp="1"/>
          </p:cNvSpPr>
          <p:nvPr>
            <p:ph type="dt" sz="half" idx="10"/>
          </p:nvPr>
        </p:nvSpPr>
        <p:spPr/>
        <p:txBody>
          <a:bodyPr/>
          <a:lstStyle/>
          <a:p>
            <a:fld id="{FFB2F32E-A921-43D2-80CC-E082FB8F8D9C}" type="datetime1">
              <a:rPr lang="en-US" smtClean="0"/>
              <a:t>9/18/2024</a:t>
            </a:fld>
            <a:endParaRPr lang="en-US"/>
          </a:p>
        </p:txBody>
      </p:sp>
      <p:sp>
        <p:nvSpPr>
          <p:cNvPr id="3" name="Footer Placeholder 2">
            <a:extLst>
              <a:ext uri="{FF2B5EF4-FFF2-40B4-BE49-F238E27FC236}">
                <a16:creationId xmlns:a16="http://schemas.microsoft.com/office/drawing/2014/main" id="{D19DCC4F-197A-322D-97EB-8C656F6FA82B}"/>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BB6E2C22-1E5E-9C9A-0740-B79794EC9CE3}"/>
              </a:ext>
            </a:extLst>
          </p:cNvPr>
          <p:cNvSpPr>
            <a:spLocks noGrp="1"/>
          </p:cNvSpPr>
          <p:nvPr>
            <p:ph type="sldNum" sz="quarter" idx="12"/>
          </p:nvPr>
        </p:nvSpPr>
        <p:spPr/>
        <p:txBody>
          <a:bodyPr/>
          <a:lstStyle/>
          <a:p>
            <a:fld id="{B6F15528-21DE-4FAA-801E-634DDDAF4B2B}" type="slidenum">
              <a:rPr lang="en-US" smtClean="0"/>
              <a:pPr/>
              <a:t>167</a:t>
            </a:fld>
            <a:endParaRPr lang="en-US"/>
          </a:p>
        </p:txBody>
      </p:sp>
      <p:pic>
        <p:nvPicPr>
          <p:cNvPr id="5" name="Picture 4" descr="A screenshot of a computer&#10;&#10;Description automatically generated">
            <a:extLst>
              <a:ext uri="{FF2B5EF4-FFF2-40B4-BE49-F238E27FC236}">
                <a16:creationId xmlns:a16="http://schemas.microsoft.com/office/drawing/2014/main" id="{B3C6209A-599D-54DB-941B-3B4CB283E308}"/>
              </a:ext>
            </a:extLst>
          </p:cNvPr>
          <p:cNvPicPr>
            <a:picLocks noChangeAspect="1"/>
          </p:cNvPicPr>
          <p:nvPr/>
        </p:nvPicPr>
        <p:blipFill rotWithShape="1">
          <a:blip r:embed="rId1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F4DB8645-6D32-D39B-081F-6737EC71A508}"/>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a:extLst>
              <a:ext uri="{FF2B5EF4-FFF2-40B4-BE49-F238E27FC236}">
                <a16:creationId xmlns:a16="http://schemas.microsoft.com/office/drawing/2014/main" id="{54E76E92-2336-6F9D-C811-6443D7ADE41D}"/>
              </a:ext>
            </a:extLst>
          </p:cNvPr>
          <p:cNvSpPr>
            <a:spLocks noGrp="1" noChangeArrowheads="1"/>
          </p:cNvSpPr>
          <p:nvPr>
            <p:ph type="title"/>
          </p:nvPr>
        </p:nvSpPr>
        <p:spPr>
          <a:xfrm>
            <a:off x="228600" y="321731"/>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69347" name="Rectangle 3">
            <a:extLst>
              <a:ext uri="{FF2B5EF4-FFF2-40B4-BE49-F238E27FC236}">
                <a16:creationId xmlns:a16="http://schemas.microsoft.com/office/drawing/2014/main" id="{D031446A-0CAF-7332-5F1E-F9EDBAE22E16}"/>
              </a:ext>
            </a:extLst>
          </p:cNvPr>
          <p:cNvSpPr>
            <a:spLocks noGrp="1" noChangeArrowheads="1"/>
          </p:cNvSpPr>
          <p:nvPr>
            <p:ph type="body" idx="1"/>
          </p:nvPr>
        </p:nvSpPr>
        <p:spPr>
          <a:xfrm>
            <a:off x="609600" y="1566334"/>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69348" name="Line 4">
            <a:extLst>
              <a:ext uri="{FF2B5EF4-FFF2-40B4-BE49-F238E27FC236}">
                <a16:creationId xmlns:a16="http://schemas.microsoft.com/office/drawing/2014/main" id="{B0BFD7A4-13E6-0A26-970A-EA6BF5732DEE}"/>
              </a:ext>
            </a:extLst>
          </p:cNvPr>
          <p:cNvSpPr>
            <a:spLocks noChangeShapeType="1"/>
          </p:cNvSpPr>
          <p:nvPr/>
        </p:nvSpPr>
        <p:spPr bwMode="auto">
          <a:xfrm>
            <a:off x="381000" y="1109134"/>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351" name="Text Box 7">
            <a:extLst>
              <a:ext uri="{FF2B5EF4-FFF2-40B4-BE49-F238E27FC236}">
                <a16:creationId xmlns:a16="http://schemas.microsoft.com/office/drawing/2014/main" id="{4AA11A00-3B62-26B6-81B9-5F32EFADE4AD}"/>
              </a:ext>
            </a:extLst>
          </p:cNvPr>
          <p:cNvSpPr txBox="1">
            <a:spLocks noChangeArrowheads="1"/>
          </p:cNvSpPr>
          <p:nvPr/>
        </p:nvSpPr>
        <p:spPr bwMode="auto">
          <a:xfrm>
            <a:off x="533400" y="1261534"/>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Example 11-2</a:t>
            </a:r>
          </a:p>
        </p:txBody>
      </p:sp>
      <p:pic>
        <p:nvPicPr>
          <p:cNvPr id="569352" name="Picture 8">
            <a:extLst>
              <a:ext uri="{FF2B5EF4-FFF2-40B4-BE49-F238E27FC236}">
                <a16:creationId xmlns:a16="http://schemas.microsoft.com/office/drawing/2014/main" id="{4A1BD8FB-109E-6926-1755-E4ED6BAD1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33022"/>
            <a:ext cx="8686800" cy="509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69353" name="Ink 9">
                <a:extLst>
                  <a:ext uri="{FF2B5EF4-FFF2-40B4-BE49-F238E27FC236}">
                    <a16:creationId xmlns:a16="http://schemas.microsoft.com/office/drawing/2014/main" id="{47BCF6BB-0D64-F241-C9BD-A88ACE91822E}"/>
                  </a:ext>
                </a:extLst>
              </p14:cNvPr>
              <p14:cNvContentPartPr>
                <a14:cpLocks xmlns:a14="http://schemas.microsoft.com/office/drawing/2010/main" noRot="1" noChangeAspect="1" noEditPoints="1" noChangeArrowheads="1" noChangeShapeType="1"/>
              </p14:cNvContentPartPr>
              <p14:nvPr/>
            </p14:nvContentPartPr>
            <p14:xfrm>
              <a:off x="6946900" y="5573184"/>
              <a:ext cx="590550" cy="36513"/>
            </p14:xfrm>
          </p:contentPart>
        </mc:Choice>
        <mc:Fallback>
          <p:pic>
            <p:nvPicPr>
              <p:cNvPr id="569353" name="Ink 9">
                <a:extLst>
                  <a:ext uri="{FF2B5EF4-FFF2-40B4-BE49-F238E27FC236}">
                    <a16:creationId xmlns:a16="http://schemas.microsoft.com/office/drawing/2014/main" id="{47BCF6BB-0D64-F241-C9BD-A88ACE91822E}"/>
                  </a:ext>
                </a:extLst>
              </p:cNvPr>
              <p:cNvPicPr>
                <a:picLocks noRot="1" noChangeAspect="1" noEditPoints="1" noChangeArrowheads="1" noChangeShapeType="1"/>
              </p:cNvPicPr>
              <p:nvPr/>
            </p:nvPicPr>
            <p:blipFill>
              <a:blip r:embed="rId4"/>
              <a:stretch>
                <a:fillRect/>
              </a:stretch>
            </p:blipFill>
            <p:spPr>
              <a:xfrm>
                <a:off x="6928960" y="5555470"/>
                <a:ext cx="625697" cy="71218"/>
              </a:xfrm>
              <a:prstGeom prst="rect">
                <a:avLst/>
              </a:prstGeom>
            </p:spPr>
          </p:pic>
        </mc:Fallback>
      </mc:AlternateContent>
      <p:sp>
        <p:nvSpPr>
          <p:cNvPr id="2" name="Date Placeholder 1">
            <a:extLst>
              <a:ext uri="{FF2B5EF4-FFF2-40B4-BE49-F238E27FC236}">
                <a16:creationId xmlns:a16="http://schemas.microsoft.com/office/drawing/2014/main" id="{C253C8A0-2F58-7E7F-FC50-817FF2A7E12D}"/>
              </a:ext>
            </a:extLst>
          </p:cNvPr>
          <p:cNvSpPr>
            <a:spLocks noGrp="1"/>
          </p:cNvSpPr>
          <p:nvPr>
            <p:ph type="dt" sz="half" idx="10"/>
          </p:nvPr>
        </p:nvSpPr>
        <p:spPr/>
        <p:txBody>
          <a:bodyPr/>
          <a:lstStyle/>
          <a:p>
            <a:fld id="{6BCF2E34-28D5-4145-B60C-DEA873BFA3D0}" type="datetime1">
              <a:rPr lang="en-US" smtClean="0"/>
              <a:t>9/18/2024</a:t>
            </a:fld>
            <a:endParaRPr lang="en-US"/>
          </a:p>
        </p:txBody>
      </p:sp>
      <p:sp>
        <p:nvSpPr>
          <p:cNvPr id="3" name="Footer Placeholder 2">
            <a:extLst>
              <a:ext uri="{FF2B5EF4-FFF2-40B4-BE49-F238E27FC236}">
                <a16:creationId xmlns:a16="http://schemas.microsoft.com/office/drawing/2014/main" id="{6EC5010B-CC5B-814E-0E49-588281794991}"/>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FFE24965-AF4A-9D3F-BEBE-82CA253C91BF}"/>
              </a:ext>
            </a:extLst>
          </p:cNvPr>
          <p:cNvSpPr>
            <a:spLocks noGrp="1"/>
          </p:cNvSpPr>
          <p:nvPr>
            <p:ph type="sldNum" sz="quarter" idx="12"/>
          </p:nvPr>
        </p:nvSpPr>
        <p:spPr/>
        <p:txBody>
          <a:bodyPr/>
          <a:lstStyle/>
          <a:p>
            <a:fld id="{B6F15528-21DE-4FAA-801E-634DDDAF4B2B}" type="slidenum">
              <a:rPr lang="en-US" smtClean="0"/>
              <a:pPr/>
              <a:t>168</a:t>
            </a:fld>
            <a:endParaRPr lang="en-US"/>
          </a:p>
        </p:txBody>
      </p:sp>
      <p:pic>
        <p:nvPicPr>
          <p:cNvPr id="5" name="Picture 4" descr="A screenshot of a computer&#10;&#10;Description automatically generated">
            <a:extLst>
              <a:ext uri="{FF2B5EF4-FFF2-40B4-BE49-F238E27FC236}">
                <a16:creationId xmlns:a16="http://schemas.microsoft.com/office/drawing/2014/main" id="{EB0C8A9E-6F24-CAE4-57A6-CFF0A3939C59}"/>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CC44BDAD-7B35-F6A6-73AF-FA4C9BCA52EF}"/>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1" name="Rectangle 3">
            <a:extLst>
              <a:ext uri="{FF2B5EF4-FFF2-40B4-BE49-F238E27FC236}">
                <a16:creationId xmlns:a16="http://schemas.microsoft.com/office/drawing/2014/main" id="{110261B0-7F96-11F0-8242-E851A3473BB5}"/>
              </a:ext>
            </a:extLst>
          </p:cNvPr>
          <p:cNvSpPr>
            <a:spLocks noGrp="1" noChangeArrowheads="1"/>
          </p:cNvSpPr>
          <p:nvPr>
            <p:ph type="body" idx="1"/>
          </p:nvPr>
        </p:nvSpPr>
        <p:spPr>
          <a:xfrm>
            <a:off x="609600" y="2057399"/>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0372" name="Line 4">
            <a:extLst>
              <a:ext uri="{FF2B5EF4-FFF2-40B4-BE49-F238E27FC236}">
                <a16:creationId xmlns:a16="http://schemas.microsoft.com/office/drawing/2014/main" id="{DD6B1DAE-DA59-1234-EA76-C03CDD9FF323}"/>
              </a:ext>
            </a:extLst>
          </p:cNvPr>
          <p:cNvSpPr>
            <a:spLocks noChangeShapeType="1"/>
          </p:cNvSpPr>
          <p:nvPr/>
        </p:nvSpPr>
        <p:spPr bwMode="auto">
          <a:xfrm>
            <a:off x="381000" y="1600199"/>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0373" name="Text Box 5">
            <a:extLst>
              <a:ext uri="{FF2B5EF4-FFF2-40B4-BE49-F238E27FC236}">
                <a16:creationId xmlns:a16="http://schemas.microsoft.com/office/drawing/2014/main" id="{FC623E0D-11CA-919E-F0A6-02F6AC52947B}"/>
              </a:ext>
            </a:extLst>
          </p:cNvPr>
          <p:cNvSpPr txBox="1">
            <a:spLocks noChangeArrowheads="1"/>
          </p:cNvSpPr>
          <p:nvPr/>
        </p:nvSpPr>
        <p:spPr bwMode="auto">
          <a:xfrm>
            <a:off x="533400" y="1752599"/>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tx1"/>
                </a:solidFill>
                <a:latin typeface="Times New Roman" panose="02020603050405020304" pitchFamily="18" charset="0"/>
                <a:ea typeface="新細明體" panose="02020500000000000000" pitchFamily="18" charset="-120"/>
              </a:rPr>
              <a:t>11-4.2 Analysis of Variance Approach to Test Significance of Regression</a:t>
            </a:r>
          </a:p>
        </p:txBody>
      </p:sp>
      <p:sp>
        <p:nvSpPr>
          <p:cNvPr id="570375" name="Text Box 7">
            <a:extLst>
              <a:ext uri="{FF2B5EF4-FFF2-40B4-BE49-F238E27FC236}">
                <a16:creationId xmlns:a16="http://schemas.microsoft.com/office/drawing/2014/main" id="{4E8261E5-5A7F-511C-3988-D4F9C319357B}"/>
              </a:ext>
            </a:extLst>
          </p:cNvPr>
          <p:cNvSpPr txBox="1">
            <a:spLocks noChangeArrowheads="1"/>
          </p:cNvSpPr>
          <p:nvPr/>
        </p:nvSpPr>
        <p:spPr bwMode="auto">
          <a:xfrm>
            <a:off x="685800" y="2971799"/>
            <a:ext cx="586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The </a:t>
            </a:r>
            <a:r>
              <a:rPr lang="en-US" altLang="zh-TW" sz="2800">
                <a:solidFill>
                  <a:srgbClr val="660066"/>
                </a:solidFill>
                <a:latin typeface="Times New Roman" panose="02020603050405020304" pitchFamily="18" charset="0"/>
                <a:ea typeface="新細明體" panose="02020500000000000000" pitchFamily="18" charset="-120"/>
              </a:rPr>
              <a:t>analysis of variance</a:t>
            </a:r>
            <a:r>
              <a:rPr lang="en-US" altLang="zh-TW" sz="2800">
                <a:solidFill>
                  <a:schemeClr val="tx1"/>
                </a:solidFill>
                <a:latin typeface="Times New Roman" panose="02020603050405020304" pitchFamily="18" charset="0"/>
                <a:ea typeface="新細明體" panose="02020500000000000000" pitchFamily="18" charset="-120"/>
              </a:rPr>
              <a:t> identity is</a:t>
            </a:r>
          </a:p>
        </p:txBody>
      </p:sp>
      <p:sp>
        <p:nvSpPr>
          <p:cNvPr id="570377" name="Text Box 9">
            <a:extLst>
              <a:ext uri="{FF2B5EF4-FFF2-40B4-BE49-F238E27FC236}">
                <a16:creationId xmlns:a16="http://schemas.microsoft.com/office/drawing/2014/main" id="{972B2DE9-7F01-3A6C-89B1-75C7F236EC0F}"/>
              </a:ext>
            </a:extLst>
          </p:cNvPr>
          <p:cNvSpPr txBox="1">
            <a:spLocks noChangeArrowheads="1"/>
          </p:cNvSpPr>
          <p:nvPr/>
        </p:nvSpPr>
        <p:spPr bwMode="auto">
          <a:xfrm>
            <a:off x="685800" y="4952999"/>
            <a:ext cx="769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Symbolically,</a:t>
            </a:r>
          </a:p>
        </p:txBody>
      </p:sp>
      <p:pic>
        <p:nvPicPr>
          <p:cNvPr id="570379" name="Picture 11">
            <a:extLst>
              <a:ext uri="{FF2B5EF4-FFF2-40B4-BE49-F238E27FC236}">
                <a16:creationId xmlns:a16="http://schemas.microsoft.com/office/drawing/2014/main" id="{1234C748-0CB3-3502-6E5A-2D9CA2540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399"/>
            <a:ext cx="76962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80" name="Picture 12">
            <a:extLst>
              <a:ext uri="{FF2B5EF4-FFF2-40B4-BE49-F238E27FC236}">
                <a16:creationId xmlns:a16="http://schemas.microsoft.com/office/drawing/2014/main" id="{A4921172-73D0-547A-1C08-993F38697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562599"/>
            <a:ext cx="77724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C4DFECD0-5CE2-99A8-E8EB-668395018EBE}"/>
              </a:ext>
            </a:extLst>
          </p:cNvPr>
          <p:cNvSpPr>
            <a:spLocks noGrp="1"/>
          </p:cNvSpPr>
          <p:nvPr>
            <p:ph type="dt" sz="half" idx="10"/>
          </p:nvPr>
        </p:nvSpPr>
        <p:spPr/>
        <p:txBody>
          <a:bodyPr/>
          <a:lstStyle/>
          <a:p>
            <a:fld id="{53767BE1-D46A-42B8-B947-4339937E91D3}" type="datetime1">
              <a:rPr lang="en-US" smtClean="0"/>
              <a:t>9/18/2024</a:t>
            </a:fld>
            <a:endParaRPr lang="en-US"/>
          </a:p>
        </p:txBody>
      </p:sp>
      <p:sp>
        <p:nvSpPr>
          <p:cNvPr id="3" name="Footer Placeholder 2">
            <a:extLst>
              <a:ext uri="{FF2B5EF4-FFF2-40B4-BE49-F238E27FC236}">
                <a16:creationId xmlns:a16="http://schemas.microsoft.com/office/drawing/2014/main" id="{2AA632F3-ADCC-F465-407B-6885EDD27B70}"/>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3B4EF4EA-82A3-B338-6820-7B9577A8CF55}"/>
              </a:ext>
            </a:extLst>
          </p:cNvPr>
          <p:cNvSpPr>
            <a:spLocks noGrp="1"/>
          </p:cNvSpPr>
          <p:nvPr>
            <p:ph type="sldNum" sz="quarter" idx="12"/>
          </p:nvPr>
        </p:nvSpPr>
        <p:spPr/>
        <p:txBody>
          <a:bodyPr/>
          <a:lstStyle/>
          <a:p>
            <a:fld id="{B6F15528-21DE-4FAA-801E-634DDDAF4B2B}" type="slidenum">
              <a:rPr lang="en-US" smtClean="0"/>
              <a:pPr/>
              <a:t>169</a:t>
            </a:fld>
            <a:endParaRPr lang="en-US"/>
          </a:p>
        </p:txBody>
      </p:sp>
      <p:sp>
        <p:nvSpPr>
          <p:cNvPr id="6" name="Title 5">
            <a:extLst>
              <a:ext uri="{FF2B5EF4-FFF2-40B4-BE49-F238E27FC236}">
                <a16:creationId xmlns:a16="http://schemas.microsoft.com/office/drawing/2014/main" id="{62646F10-9D5D-4DAD-A43E-194F6891AAA7}"/>
              </a:ext>
            </a:extLst>
          </p:cNvPr>
          <p:cNvSpPr>
            <a:spLocks noGrp="1"/>
          </p:cNvSpPr>
          <p:nvPr>
            <p:ph type="title"/>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D5D40D00-7A30-9041-EEF2-BCD415BA9B7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1979227D-022F-28BA-4A37-84C87308EEA1}"/>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B6C61-91CA-5C97-BF6C-A2F759E3FFD4}"/>
              </a:ext>
            </a:extLst>
          </p:cNvPr>
          <p:cNvSpPr>
            <a:spLocks noGrp="1"/>
          </p:cNvSpPr>
          <p:nvPr>
            <p:ph type="dt" sz="half" idx="10"/>
          </p:nvPr>
        </p:nvSpPr>
        <p:spPr/>
        <p:txBody>
          <a:bodyPr/>
          <a:lstStyle/>
          <a:p>
            <a:fld id="{DB214E08-8B77-445F-84AF-C8398F23AFCE}" type="datetime1">
              <a:rPr lang="en-US" smtClean="0"/>
              <a:t>9/18/2024</a:t>
            </a:fld>
            <a:endParaRPr lang="en-US"/>
          </a:p>
        </p:txBody>
      </p:sp>
      <p:sp>
        <p:nvSpPr>
          <p:cNvPr id="3" name="Footer Placeholder 2">
            <a:extLst>
              <a:ext uri="{FF2B5EF4-FFF2-40B4-BE49-F238E27FC236}">
                <a16:creationId xmlns:a16="http://schemas.microsoft.com/office/drawing/2014/main" id="{7C46F3BD-666D-31B3-AEEE-489188667CA5}"/>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00A02CB5-74C0-0FE6-0AD9-DA57CFF54618}"/>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5" name="Title 1">
            <a:extLst>
              <a:ext uri="{FF2B5EF4-FFF2-40B4-BE49-F238E27FC236}">
                <a16:creationId xmlns:a16="http://schemas.microsoft.com/office/drawing/2014/main" id="{5A4ACA45-F6D7-97A7-7BE0-E4E3138AA839}"/>
              </a:ext>
            </a:extLst>
          </p:cNvPr>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a:solidFill>
                  <a:schemeClr val="tx1"/>
                </a:solidFill>
              </a:rPr>
              <a:t>COs and PSOs Mapping</a:t>
            </a:r>
          </a:p>
        </p:txBody>
      </p:sp>
      <p:pic>
        <p:nvPicPr>
          <p:cNvPr id="6" name="Picture 5">
            <a:extLst>
              <a:ext uri="{FF2B5EF4-FFF2-40B4-BE49-F238E27FC236}">
                <a16:creationId xmlns:a16="http://schemas.microsoft.com/office/drawing/2014/main" id="{B6E696E6-232D-5077-332D-A1203ABB7B7A}"/>
              </a:ext>
            </a:extLst>
          </p:cNvPr>
          <p:cNvPicPr>
            <a:picLocks noChangeAspect="1"/>
          </p:cNvPicPr>
          <p:nvPr/>
        </p:nvPicPr>
        <p:blipFill>
          <a:blip r:embed="rId2"/>
          <a:stretch>
            <a:fillRect/>
          </a:stretch>
        </p:blipFill>
        <p:spPr>
          <a:xfrm>
            <a:off x="2294017" y="1716401"/>
            <a:ext cx="4948237" cy="325013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6E44725-7A1B-94EE-FB68-17480F64CF7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919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a:extLst>
              <a:ext uri="{FF2B5EF4-FFF2-40B4-BE49-F238E27FC236}">
                <a16:creationId xmlns:a16="http://schemas.microsoft.com/office/drawing/2014/main" id="{10D17D46-0CDB-1606-C993-7F69447270B4}"/>
              </a:ext>
            </a:extLst>
          </p:cNvPr>
          <p:cNvSpPr>
            <a:spLocks noGrp="1" noChangeArrowheads="1"/>
          </p:cNvSpPr>
          <p:nvPr>
            <p:ph type="title"/>
          </p:nvPr>
        </p:nvSpPr>
        <p:spPr>
          <a:xfrm>
            <a:off x="228600" y="423330"/>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71395" name="Rectangle 3">
            <a:extLst>
              <a:ext uri="{FF2B5EF4-FFF2-40B4-BE49-F238E27FC236}">
                <a16:creationId xmlns:a16="http://schemas.microsoft.com/office/drawing/2014/main" id="{D19118D8-0311-8C2D-D6C5-3F7627354B1D}"/>
              </a:ext>
            </a:extLst>
          </p:cNvPr>
          <p:cNvSpPr>
            <a:spLocks noGrp="1" noChangeArrowheads="1"/>
          </p:cNvSpPr>
          <p:nvPr>
            <p:ph type="body" idx="1"/>
          </p:nvPr>
        </p:nvSpPr>
        <p:spPr>
          <a:xfrm>
            <a:off x="609600" y="202353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1396" name="Line 4">
            <a:extLst>
              <a:ext uri="{FF2B5EF4-FFF2-40B4-BE49-F238E27FC236}">
                <a16:creationId xmlns:a16="http://schemas.microsoft.com/office/drawing/2014/main" id="{34D47A87-8FCE-9E14-B870-3A5DCD3D9827}"/>
              </a:ext>
            </a:extLst>
          </p:cNvPr>
          <p:cNvSpPr>
            <a:spLocks noChangeShapeType="1"/>
          </p:cNvSpPr>
          <p:nvPr/>
        </p:nvSpPr>
        <p:spPr bwMode="auto">
          <a:xfrm>
            <a:off x="381000" y="1566330"/>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1397" name="Text Box 5">
            <a:extLst>
              <a:ext uri="{FF2B5EF4-FFF2-40B4-BE49-F238E27FC236}">
                <a16:creationId xmlns:a16="http://schemas.microsoft.com/office/drawing/2014/main" id="{BE27AE06-1C1D-751E-0CC6-EA853A8DF99D}"/>
              </a:ext>
            </a:extLst>
          </p:cNvPr>
          <p:cNvSpPr txBox="1">
            <a:spLocks noChangeArrowheads="1"/>
          </p:cNvSpPr>
          <p:nvPr/>
        </p:nvSpPr>
        <p:spPr bwMode="auto">
          <a:xfrm>
            <a:off x="533400" y="1718730"/>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tx1"/>
                </a:solidFill>
                <a:latin typeface="Times New Roman" panose="02020603050405020304" pitchFamily="18" charset="0"/>
                <a:ea typeface="新細明體" panose="02020500000000000000" pitchFamily="18" charset="-120"/>
              </a:rPr>
              <a:t>11-4.2 Analysis of Variance Approach to Test Significance of Regression</a:t>
            </a:r>
          </a:p>
        </p:txBody>
      </p:sp>
      <p:sp>
        <p:nvSpPr>
          <p:cNvPr id="571398" name="Text Box 6">
            <a:extLst>
              <a:ext uri="{FF2B5EF4-FFF2-40B4-BE49-F238E27FC236}">
                <a16:creationId xmlns:a16="http://schemas.microsoft.com/office/drawing/2014/main" id="{9D17B474-9CBF-68E4-2BC9-7D3EA118FB12}"/>
              </a:ext>
            </a:extLst>
          </p:cNvPr>
          <p:cNvSpPr txBox="1">
            <a:spLocks noChangeArrowheads="1"/>
          </p:cNvSpPr>
          <p:nvPr/>
        </p:nvSpPr>
        <p:spPr bwMode="auto">
          <a:xfrm>
            <a:off x="685800" y="2937930"/>
            <a:ext cx="807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If the null hypothesis, H</a:t>
            </a:r>
            <a:r>
              <a:rPr lang="en-US" altLang="zh-TW" sz="2800" baseline="-25000">
                <a:solidFill>
                  <a:schemeClr val="tx1"/>
                </a:solidFill>
                <a:latin typeface="Times New Roman" panose="02020603050405020304" pitchFamily="18" charset="0"/>
                <a:ea typeface="新細明體" panose="02020500000000000000" pitchFamily="18" charset="-120"/>
              </a:rPr>
              <a:t>0</a:t>
            </a:r>
            <a:r>
              <a:rPr lang="en-US" altLang="zh-TW" sz="2800">
                <a:solidFill>
                  <a:schemeClr val="tx1"/>
                </a:solidFill>
                <a:latin typeface="Times New Roman" panose="02020603050405020304" pitchFamily="18" charset="0"/>
                <a:ea typeface="新細明體" panose="02020500000000000000" pitchFamily="18" charset="-120"/>
              </a:rPr>
              <a:t>: </a:t>
            </a:r>
            <a:r>
              <a:rPr lang="en-US" altLang="zh-TW" sz="2800">
                <a:latin typeface="Times New Roman" panose="02020603050405020304" pitchFamily="18" charset="0"/>
                <a:ea typeface="新細明體" panose="02020500000000000000" pitchFamily="18" charset="-120"/>
                <a:sym typeface="Symbol" panose="05050102010706020507" pitchFamily="18" charset="2"/>
              </a:rPr>
              <a:t></a:t>
            </a:r>
            <a:r>
              <a:rPr lang="en-US" altLang="zh-TW" sz="2800" baseline="-25000">
                <a:latin typeface="Times New Roman" panose="02020603050405020304" pitchFamily="18" charset="0"/>
                <a:ea typeface="新細明體" panose="02020500000000000000" pitchFamily="18" charset="-120"/>
                <a:sym typeface="Symbol" panose="05050102010706020507" pitchFamily="18" charset="2"/>
              </a:rPr>
              <a:t>1</a:t>
            </a:r>
            <a:r>
              <a:rPr lang="en-US" altLang="zh-TW" sz="2800">
                <a:latin typeface="Times New Roman" panose="02020603050405020304" pitchFamily="18" charset="0"/>
                <a:ea typeface="新細明體" panose="02020500000000000000" pitchFamily="18" charset="-120"/>
                <a:sym typeface="Symbol" panose="05050102010706020507" pitchFamily="18" charset="2"/>
              </a:rPr>
              <a:t> = 0 is true, the statistic</a:t>
            </a:r>
          </a:p>
        </p:txBody>
      </p:sp>
      <p:sp>
        <p:nvSpPr>
          <p:cNvPr id="571400" name="Text Box 8">
            <a:extLst>
              <a:ext uri="{FF2B5EF4-FFF2-40B4-BE49-F238E27FC236}">
                <a16:creationId xmlns:a16="http://schemas.microsoft.com/office/drawing/2014/main" id="{C77E8577-E60F-5B31-93B7-03F8E40EBF1A}"/>
              </a:ext>
            </a:extLst>
          </p:cNvPr>
          <p:cNvSpPr txBox="1">
            <a:spLocks noChangeArrowheads="1"/>
          </p:cNvSpPr>
          <p:nvPr/>
        </p:nvSpPr>
        <p:spPr bwMode="auto">
          <a:xfrm>
            <a:off x="685800" y="5223930"/>
            <a:ext cx="769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follows the </a:t>
            </a:r>
            <a:r>
              <a:rPr lang="en-US" altLang="zh-TW" sz="2800" i="1">
                <a:solidFill>
                  <a:schemeClr val="tx1"/>
                </a:solidFill>
                <a:latin typeface="Times New Roman" panose="02020603050405020304" pitchFamily="18" charset="0"/>
                <a:ea typeface="新細明體" panose="02020500000000000000" pitchFamily="18" charset="-120"/>
              </a:rPr>
              <a:t>F</a:t>
            </a:r>
            <a:r>
              <a:rPr lang="en-US" altLang="zh-TW" sz="2800" baseline="-25000">
                <a:solidFill>
                  <a:schemeClr val="tx1"/>
                </a:solidFill>
                <a:latin typeface="Times New Roman" panose="02020603050405020304" pitchFamily="18" charset="0"/>
                <a:ea typeface="新細明體" panose="02020500000000000000" pitchFamily="18" charset="-120"/>
              </a:rPr>
              <a:t>1,n-2</a:t>
            </a:r>
            <a:r>
              <a:rPr lang="en-US" altLang="zh-TW" sz="2800">
                <a:solidFill>
                  <a:schemeClr val="tx1"/>
                </a:solidFill>
                <a:latin typeface="Times New Roman" panose="02020603050405020304" pitchFamily="18" charset="0"/>
                <a:ea typeface="新細明體" panose="02020500000000000000" pitchFamily="18" charset="-120"/>
              </a:rPr>
              <a:t> distribution and we would reject if </a:t>
            </a:r>
            <a:r>
              <a:rPr lang="en-US" altLang="zh-TW" sz="2800" i="1">
                <a:solidFill>
                  <a:schemeClr val="tx1"/>
                </a:solidFill>
                <a:latin typeface="Times New Roman" panose="02020603050405020304" pitchFamily="18" charset="0"/>
                <a:ea typeface="新細明體" panose="02020500000000000000" pitchFamily="18" charset="-120"/>
              </a:rPr>
              <a:t>f</a:t>
            </a:r>
            <a:r>
              <a:rPr lang="en-US" altLang="zh-TW" sz="2800" baseline="-25000">
                <a:solidFill>
                  <a:schemeClr val="tx1"/>
                </a:solidFill>
                <a:latin typeface="Times New Roman" panose="02020603050405020304" pitchFamily="18" charset="0"/>
                <a:ea typeface="新細明體" panose="02020500000000000000" pitchFamily="18" charset="-120"/>
              </a:rPr>
              <a:t>0</a:t>
            </a:r>
            <a:r>
              <a:rPr lang="en-US" altLang="zh-TW" sz="2800">
                <a:solidFill>
                  <a:schemeClr val="tx1"/>
                </a:solidFill>
                <a:latin typeface="Times New Roman" panose="02020603050405020304" pitchFamily="18" charset="0"/>
                <a:ea typeface="新細明體" panose="02020500000000000000" pitchFamily="18" charset="-120"/>
              </a:rPr>
              <a:t> &gt; </a:t>
            </a:r>
            <a:r>
              <a:rPr lang="en-US" altLang="zh-TW" sz="2800" i="1">
                <a:solidFill>
                  <a:schemeClr val="tx1"/>
                </a:solidFill>
                <a:latin typeface="Times New Roman" panose="02020603050405020304" pitchFamily="18" charset="0"/>
                <a:ea typeface="新細明體" panose="02020500000000000000" pitchFamily="18" charset="-120"/>
              </a:rPr>
              <a:t>f</a:t>
            </a:r>
            <a:r>
              <a:rPr lang="en-US" altLang="zh-TW" sz="2800" baseline="-25000">
                <a:solidFill>
                  <a:schemeClr val="tx1"/>
                </a:solidFill>
                <a:latin typeface="Times New Roman" panose="02020603050405020304" pitchFamily="18" charset="0"/>
                <a:ea typeface="新細明體" panose="02020500000000000000" pitchFamily="18" charset="-120"/>
                <a:sym typeface="Symbol" panose="05050102010706020507" pitchFamily="18" charset="2"/>
              </a:rPr>
              <a:t>,1,n-2</a:t>
            </a:r>
            <a:r>
              <a:rPr lang="en-US" altLang="zh-TW" sz="2800">
                <a:solidFill>
                  <a:schemeClr val="tx1"/>
                </a:solidFill>
                <a:latin typeface="Times New Roman" panose="02020603050405020304" pitchFamily="18" charset="0"/>
                <a:ea typeface="新細明體" panose="02020500000000000000" pitchFamily="18" charset="-120"/>
                <a:sym typeface="Symbol" panose="05050102010706020507" pitchFamily="18" charset="2"/>
              </a:rPr>
              <a:t>.</a:t>
            </a:r>
            <a:endParaRPr lang="en-US" altLang="zh-TW" sz="2800">
              <a:solidFill>
                <a:schemeClr val="tx1"/>
              </a:solidFill>
              <a:latin typeface="Times New Roman" panose="02020603050405020304" pitchFamily="18" charset="0"/>
              <a:ea typeface="新細明體" panose="02020500000000000000" pitchFamily="18" charset="-120"/>
            </a:endParaRPr>
          </a:p>
        </p:txBody>
      </p:sp>
      <p:pic>
        <p:nvPicPr>
          <p:cNvPr id="571403" name="Picture 11">
            <a:extLst>
              <a:ext uri="{FF2B5EF4-FFF2-40B4-BE49-F238E27FC236}">
                <a16:creationId xmlns:a16="http://schemas.microsoft.com/office/drawing/2014/main" id="{84091404-627A-EAED-3F97-287501D6C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99930"/>
            <a:ext cx="77724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28A411E0-E170-E718-5C32-71517BB59E1B}"/>
              </a:ext>
            </a:extLst>
          </p:cNvPr>
          <p:cNvSpPr>
            <a:spLocks noGrp="1"/>
          </p:cNvSpPr>
          <p:nvPr>
            <p:ph type="dt" sz="half" idx="10"/>
          </p:nvPr>
        </p:nvSpPr>
        <p:spPr/>
        <p:txBody>
          <a:bodyPr/>
          <a:lstStyle/>
          <a:p>
            <a:fld id="{A4A369FF-C57A-49AE-87FD-04F54D8F97A2}" type="datetime1">
              <a:rPr lang="en-US" smtClean="0"/>
              <a:t>9/18/2024</a:t>
            </a:fld>
            <a:endParaRPr lang="en-US"/>
          </a:p>
        </p:txBody>
      </p:sp>
      <p:sp>
        <p:nvSpPr>
          <p:cNvPr id="3" name="Footer Placeholder 2">
            <a:extLst>
              <a:ext uri="{FF2B5EF4-FFF2-40B4-BE49-F238E27FC236}">
                <a16:creationId xmlns:a16="http://schemas.microsoft.com/office/drawing/2014/main" id="{A648ADFB-8424-4205-E99C-08FADE063FC9}"/>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BC2D3E8D-58CB-6CEC-26A8-8143CF01C42F}"/>
              </a:ext>
            </a:extLst>
          </p:cNvPr>
          <p:cNvSpPr>
            <a:spLocks noGrp="1"/>
          </p:cNvSpPr>
          <p:nvPr>
            <p:ph type="sldNum" sz="quarter" idx="12"/>
          </p:nvPr>
        </p:nvSpPr>
        <p:spPr/>
        <p:txBody>
          <a:bodyPr/>
          <a:lstStyle/>
          <a:p>
            <a:fld id="{B6F15528-21DE-4FAA-801E-634DDDAF4B2B}" type="slidenum">
              <a:rPr lang="en-US" smtClean="0"/>
              <a:pPr/>
              <a:t>170</a:t>
            </a:fld>
            <a:endParaRPr lang="en-US"/>
          </a:p>
        </p:txBody>
      </p:sp>
      <p:pic>
        <p:nvPicPr>
          <p:cNvPr id="5" name="Picture 4" descr="A screenshot of a computer&#10;&#10;Description automatically generated">
            <a:extLst>
              <a:ext uri="{FF2B5EF4-FFF2-40B4-BE49-F238E27FC236}">
                <a16:creationId xmlns:a16="http://schemas.microsoft.com/office/drawing/2014/main" id="{A6762D5B-B132-74E4-8258-D359D9478A7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2A730320-A1B6-B043-5AE1-A90CB2F8C07F}"/>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F14C8330-0DD3-1576-C015-F8974986E436}"/>
              </a:ext>
            </a:extLst>
          </p:cNvPr>
          <p:cNvSpPr>
            <a:spLocks noGrp="1" noChangeArrowheads="1"/>
          </p:cNvSpPr>
          <p:nvPr>
            <p:ph type="title"/>
          </p:nvPr>
        </p:nvSpPr>
        <p:spPr>
          <a:xfrm>
            <a:off x="228600" y="609599"/>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72419" name="Rectangle 3">
            <a:extLst>
              <a:ext uri="{FF2B5EF4-FFF2-40B4-BE49-F238E27FC236}">
                <a16:creationId xmlns:a16="http://schemas.microsoft.com/office/drawing/2014/main" id="{5F9D12EB-232C-E3D3-6DC7-9F9AE7C0DA7F}"/>
              </a:ext>
            </a:extLst>
          </p:cNvPr>
          <p:cNvSpPr>
            <a:spLocks noGrp="1" noChangeArrowheads="1"/>
          </p:cNvSpPr>
          <p:nvPr>
            <p:ph type="body" idx="1"/>
          </p:nvPr>
        </p:nvSpPr>
        <p:spPr>
          <a:xfrm>
            <a:off x="609600" y="2209799"/>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2420" name="Line 4">
            <a:extLst>
              <a:ext uri="{FF2B5EF4-FFF2-40B4-BE49-F238E27FC236}">
                <a16:creationId xmlns:a16="http://schemas.microsoft.com/office/drawing/2014/main" id="{7CCAC4AD-5A8C-489C-EDEB-F90E7392A5ED}"/>
              </a:ext>
            </a:extLst>
          </p:cNvPr>
          <p:cNvSpPr>
            <a:spLocks noChangeShapeType="1"/>
          </p:cNvSpPr>
          <p:nvPr/>
        </p:nvSpPr>
        <p:spPr bwMode="auto">
          <a:xfrm>
            <a:off x="381000" y="1752599"/>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2421" name="Text Box 5">
            <a:extLst>
              <a:ext uri="{FF2B5EF4-FFF2-40B4-BE49-F238E27FC236}">
                <a16:creationId xmlns:a16="http://schemas.microsoft.com/office/drawing/2014/main" id="{764155D5-5CCF-2B2C-3E07-2A1F265B5D3F}"/>
              </a:ext>
            </a:extLst>
          </p:cNvPr>
          <p:cNvSpPr txBox="1">
            <a:spLocks noChangeArrowheads="1"/>
          </p:cNvSpPr>
          <p:nvPr/>
        </p:nvSpPr>
        <p:spPr bwMode="auto">
          <a:xfrm>
            <a:off x="533400" y="1904999"/>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tx1"/>
                </a:solidFill>
                <a:latin typeface="Times New Roman" panose="02020603050405020304" pitchFamily="18" charset="0"/>
                <a:ea typeface="新細明體" panose="02020500000000000000" pitchFamily="18" charset="-120"/>
              </a:rPr>
              <a:t>11-4.2 Analysis of Variance Approach to Test Significance of Regression</a:t>
            </a:r>
          </a:p>
        </p:txBody>
      </p:sp>
      <p:sp>
        <p:nvSpPr>
          <p:cNvPr id="572422" name="Text Box 6">
            <a:extLst>
              <a:ext uri="{FF2B5EF4-FFF2-40B4-BE49-F238E27FC236}">
                <a16:creationId xmlns:a16="http://schemas.microsoft.com/office/drawing/2014/main" id="{85270275-53F8-1D2F-C049-A10E4FD967CC}"/>
              </a:ext>
            </a:extLst>
          </p:cNvPr>
          <p:cNvSpPr txBox="1">
            <a:spLocks noChangeArrowheads="1"/>
          </p:cNvSpPr>
          <p:nvPr/>
        </p:nvSpPr>
        <p:spPr bwMode="auto">
          <a:xfrm>
            <a:off x="457200" y="3124199"/>
            <a:ext cx="84582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The quantities, MS</a:t>
            </a:r>
            <a:r>
              <a:rPr lang="en-US" altLang="zh-TW" sz="2800" baseline="-25000">
                <a:solidFill>
                  <a:schemeClr val="tx1"/>
                </a:solidFill>
                <a:latin typeface="Times New Roman" panose="02020603050405020304" pitchFamily="18" charset="0"/>
                <a:ea typeface="新細明體" panose="02020500000000000000" pitchFamily="18" charset="-120"/>
              </a:rPr>
              <a:t>R</a:t>
            </a:r>
            <a:r>
              <a:rPr lang="en-US" altLang="zh-TW" sz="2800">
                <a:solidFill>
                  <a:schemeClr val="tx1"/>
                </a:solidFill>
                <a:latin typeface="Times New Roman" panose="02020603050405020304" pitchFamily="18" charset="0"/>
                <a:ea typeface="新細明體" panose="02020500000000000000" pitchFamily="18" charset="-120"/>
              </a:rPr>
              <a:t> and MS</a:t>
            </a:r>
            <a:r>
              <a:rPr lang="en-US" altLang="zh-TW" sz="2800" baseline="-25000">
                <a:solidFill>
                  <a:schemeClr val="tx1"/>
                </a:solidFill>
                <a:latin typeface="Times New Roman" panose="02020603050405020304" pitchFamily="18" charset="0"/>
                <a:ea typeface="新細明體" panose="02020500000000000000" pitchFamily="18" charset="-120"/>
              </a:rPr>
              <a:t>E</a:t>
            </a:r>
            <a:r>
              <a:rPr lang="en-US" altLang="zh-TW" sz="2800">
                <a:solidFill>
                  <a:schemeClr val="tx1"/>
                </a:solidFill>
                <a:latin typeface="Times New Roman" panose="02020603050405020304" pitchFamily="18" charset="0"/>
                <a:ea typeface="新細明體" panose="02020500000000000000" pitchFamily="18" charset="-120"/>
              </a:rPr>
              <a:t> are called </a:t>
            </a:r>
            <a:r>
              <a:rPr lang="en-US" altLang="zh-TW" sz="2800" b="1">
                <a:solidFill>
                  <a:schemeClr val="bg2"/>
                </a:solidFill>
                <a:latin typeface="Times New Roman" panose="02020603050405020304" pitchFamily="18" charset="0"/>
                <a:ea typeface="新細明體" panose="02020500000000000000" pitchFamily="18" charset="-120"/>
              </a:rPr>
              <a:t>mean squares</a:t>
            </a:r>
            <a:r>
              <a:rPr lang="en-US" altLang="zh-TW" sz="2800">
                <a:solidFill>
                  <a:schemeClr val="tx1"/>
                </a:solidFill>
                <a:latin typeface="Times New Roman" panose="02020603050405020304" pitchFamily="18" charset="0"/>
                <a:ea typeface="新細明體" panose="02020500000000000000" pitchFamily="18" charset="-120"/>
              </a:rPr>
              <a:t>.</a:t>
            </a:r>
          </a:p>
          <a:p>
            <a:r>
              <a:rPr lang="en-US" altLang="zh-TW" sz="2800" b="1">
                <a:solidFill>
                  <a:srgbClr val="990033"/>
                </a:solidFill>
                <a:latin typeface="Times New Roman" panose="02020603050405020304" pitchFamily="18" charset="0"/>
                <a:ea typeface="新細明體" panose="02020500000000000000" pitchFamily="18" charset="-120"/>
              </a:rPr>
              <a:t>Analysis of variance</a:t>
            </a:r>
            <a:r>
              <a:rPr lang="en-US" altLang="zh-TW" sz="2800">
                <a:solidFill>
                  <a:schemeClr val="tx1"/>
                </a:solidFill>
                <a:latin typeface="Times New Roman" panose="02020603050405020304" pitchFamily="18" charset="0"/>
                <a:ea typeface="新細明體" panose="02020500000000000000" pitchFamily="18" charset="-120"/>
              </a:rPr>
              <a:t> table:</a:t>
            </a:r>
            <a:endParaRPr lang="en-US" altLang="zh-TW" sz="2800">
              <a:latin typeface="Times New Roman" panose="02020603050405020304" pitchFamily="18" charset="0"/>
              <a:ea typeface="新細明體" panose="02020500000000000000" pitchFamily="18" charset="-120"/>
              <a:sym typeface="Symbol" panose="05050102010706020507" pitchFamily="18" charset="2"/>
            </a:endParaRPr>
          </a:p>
        </p:txBody>
      </p:sp>
      <p:pic>
        <p:nvPicPr>
          <p:cNvPr id="572426" name="Picture 10">
            <a:extLst>
              <a:ext uri="{FF2B5EF4-FFF2-40B4-BE49-F238E27FC236}">
                <a16:creationId xmlns:a16="http://schemas.microsoft.com/office/drawing/2014/main" id="{7DB07267-95BF-4264-9A68-EDF1057CB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399"/>
            <a:ext cx="8305800"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72427" name="Ink 11">
                <a:extLst>
                  <a:ext uri="{FF2B5EF4-FFF2-40B4-BE49-F238E27FC236}">
                    <a16:creationId xmlns:a16="http://schemas.microsoft.com/office/drawing/2014/main" id="{A5F28C49-D8A4-9E1E-8D04-D904C0EF4833}"/>
                  </a:ext>
                </a:extLst>
              </p14:cNvPr>
              <p14:cNvContentPartPr>
                <a14:cpLocks xmlns:a14="http://schemas.microsoft.com/office/drawing/2010/main" noRot="1" noChangeAspect="1" noEditPoints="1" noChangeArrowheads="1" noChangeShapeType="1"/>
              </p14:cNvContentPartPr>
              <p14:nvPr/>
            </p14:nvContentPartPr>
            <p14:xfrm>
              <a:off x="2133600" y="4994274"/>
              <a:ext cx="6599238" cy="1366838"/>
            </p14:xfrm>
          </p:contentPart>
        </mc:Choice>
        <mc:Fallback>
          <p:pic>
            <p:nvPicPr>
              <p:cNvPr id="572427" name="Ink 11">
                <a:extLst>
                  <a:ext uri="{FF2B5EF4-FFF2-40B4-BE49-F238E27FC236}">
                    <a16:creationId xmlns:a16="http://schemas.microsoft.com/office/drawing/2014/main" id="{A5F28C49-D8A4-9E1E-8D04-D904C0EF4833}"/>
                  </a:ext>
                </a:extLst>
              </p:cNvPr>
              <p:cNvPicPr>
                <a:picLocks noRot="1" noChangeAspect="1" noEditPoints="1" noChangeArrowheads="1" noChangeShapeType="1"/>
              </p:cNvPicPr>
              <p:nvPr/>
            </p:nvPicPr>
            <p:blipFill>
              <a:blip r:embed="rId4"/>
              <a:stretch>
                <a:fillRect/>
              </a:stretch>
            </p:blipFill>
            <p:spPr>
              <a:xfrm>
                <a:off x="2116014" y="4976787"/>
                <a:ext cx="6633691" cy="1401098"/>
              </a:xfrm>
              <a:prstGeom prst="rect">
                <a:avLst/>
              </a:prstGeom>
            </p:spPr>
          </p:pic>
        </mc:Fallback>
      </mc:AlternateContent>
      <p:sp>
        <p:nvSpPr>
          <p:cNvPr id="2" name="Date Placeholder 1">
            <a:extLst>
              <a:ext uri="{FF2B5EF4-FFF2-40B4-BE49-F238E27FC236}">
                <a16:creationId xmlns:a16="http://schemas.microsoft.com/office/drawing/2014/main" id="{B65C7144-9990-C0BF-A6AB-812C546A2D94}"/>
              </a:ext>
            </a:extLst>
          </p:cNvPr>
          <p:cNvSpPr>
            <a:spLocks noGrp="1"/>
          </p:cNvSpPr>
          <p:nvPr>
            <p:ph type="dt" sz="half" idx="10"/>
          </p:nvPr>
        </p:nvSpPr>
        <p:spPr/>
        <p:txBody>
          <a:bodyPr/>
          <a:lstStyle/>
          <a:p>
            <a:fld id="{D76F2F15-1056-406E-80BE-AE299D940A99}" type="datetime1">
              <a:rPr lang="en-US" smtClean="0"/>
              <a:t>9/18/2024</a:t>
            </a:fld>
            <a:endParaRPr lang="en-US"/>
          </a:p>
        </p:txBody>
      </p:sp>
      <p:sp>
        <p:nvSpPr>
          <p:cNvPr id="3" name="Footer Placeholder 2">
            <a:extLst>
              <a:ext uri="{FF2B5EF4-FFF2-40B4-BE49-F238E27FC236}">
                <a16:creationId xmlns:a16="http://schemas.microsoft.com/office/drawing/2014/main" id="{D7ABF0AF-4E5E-AC0D-D9BF-614057B8EE69}"/>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BD2D97EF-6A1E-CD70-60A0-E060A3E8F54D}"/>
              </a:ext>
            </a:extLst>
          </p:cNvPr>
          <p:cNvSpPr>
            <a:spLocks noGrp="1"/>
          </p:cNvSpPr>
          <p:nvPr>
            <p:ph type="sldNum" sz="quarter" idx="12"/>
          </p:nvPr>
        </p:nvSpPr>
        <p:spPr/>
        <p:txBody>
          <a:bodyPr/>
          <a:lstStyle/>
          <a:p>
            <a:fld id="{B6F15528-21DE-4FAA-801E-634DDDAF4B2B}" type="slidenum">
              <a:rPr lang="en-US" smtClean="0"/>
              <a:pPr/>
              <a:t>171</a:t>
            </a:fld>
            <a:endParaRPr lang="en-US"/>
          </a:p>
        </p:txBody>
      </p:sp>
      <p:pic>
        <p:nvPicPr>
          <p:cNvPr id="5" name="Picture 4" descr="A screenshot of a computer&#10;&#10;Description automatically generated">
            <a:extLst>
              <a:ext uri="{FF2B5EF4-FFF2-40B4-BE49-F238E27FC236}">
                <a16:creationId xmlns:a16="http://schemas.microsoft.com/office/drawing/2014/main" id="{3689A75F-E3C8-0A1E-9585-3C7A1733314F}"/>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B67A76F6-6975-E176-D926-4FA7FB9298D9}"/>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a:extLst>
              <a:ext uri="{FF2B5EF4-FFF2-40B4-BE49-F238E27FC236}">
                <a16:creationId xmlns:a16="http://schemas.microsoft.com/office/drawing/2014/main" id="{7844B341-469B-3C12-13E7-F1FC59BC0469}"/>
              </a:ext>
            </a:extLst>
          </p:cNvPr>
          <p:cNvSpPr>
            <a:spLocks noGrp="1" noChangeArrowheads="1"/>
          </p:cNvSpPr>
          <p:nvPr>
            <p:ph type="title"/>
          </p:nvPr>
        </p:nvSpPr>
        <p:spPr>
          <a:xfrm>
            <a:off x="228600" y="321733"/>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73443" name="Rectangle 3">
            <a:extLst>
              <a:ext uri="{FF2B5EF4-FFF2-40B4-BE49-F238E27FC236}">
                <a16:creationId xmlns:a16="http://schemas.microsoft.com/office/drawing/2014/main" id="{121B424C-C384-24D8-D766-AA30EA35CB2A}"/>
              </a:ext>
            </a:extLst>
          </p:cNvPr>
          <p:cNvSpPr>
            <a:spLocks noGrp="1" noChangeArrowheads="1"/>
          </p:cNvSpPr>
          <p:nvPr>
            <p:ph type="body" idx="1"/>
          </p:nvPr>
        </p:nvSpPr>
        <p:spPr>
          <a:xfrm>
            <a:off x="609600" y="1921933"/>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3444" name="Line 4">
            <a:extLst>
              <a:ext uri="{FF2B5EF4-FFF2-40B4-BE49-F238E27FC236}">
                <a16:creationId xmlns:a16="http://schemas.microsoft.com/office/drawing/2014/main" id="{15EA3311-9BFF-6AFD-E1F0-8E3EA3D28C6A}"/>
              </a:ext>
            </a:extLst>
          </p:cNvPr>
          <p:cNvSpPr>
            <a:spLocks noChangeShapeType="1"/>
          </p:cNvSpPr>
          <p:nvPr/>
        </p:nvSpPr>
        <p:spPr bwMode="auto">
          <a:xfrm>
            <a:off x="381000" y="1464733"/>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445" name="Text Box 5">
            <a:extLst>
              <a:ext uri="{FF2B5EF4-FFF2-40B4-BE49-F238E27FC236}">
                <a16:creationId xmlns:a16="http://schemas.microsoft.com/office/drawing/2014/main" id="{58025382-4780-1BC0-55BC-5709685D4832}"/>
              </a:ext>
            </a:extLst>
          </p:cNvPr>
          <p:cNvSpPr txBox="1">
            <a:spLocks noChangeArrowheads="1"/>
          </p:cNvSpPr>
          <p:nvPr/>
        </p:nvSpPr>
        <p:spPr bwMode="auto">
          <a:xfrm>
            <a:off x="533400" y="1617133"/>
            <a:ext cx="822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rgbClr val="009900"/>
                </a:solidFill>
                <a:latin typeface="Times New Roman" panose="02020603050405020304" pitchFamily="18" charset="0"/>
                <a:ea typeface="新細明體" panose="02020500000000000000" pitchFamily="18" charset="-120"/>
              </a:rPr>
              <a:t>Example 11-3</a:t>
            </a:r>
          </a:p>
        </p:txBody>
      </p:sp>
      <p:pic>
        <p:nvPicPr>
          <p:cNvPr id="573448" name="Picture 8">
            <a:extLst>
              <a:ext uri="{FF2B5EF4-FFF2-40B4-BE49-F238E27FC236}">
                <a16:creationId xmlns:a16="http://schemas.microsoft.com/office/drawing/2014/main" id="{10F171F8-F245-7A96-AF63-26BF0716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02933"/>
            <a:ext cx="9144000" cy="458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C355ABBB-5F8A-3567-0067-DFF1BA6F8B72}"/>
              </a:ext>
            </a:extLst>
          </p:cNvPr>
          <p:cNvSpPr>
            <a:spLocks noGrp="1"/>
          </p:cNvSpPr>
          <p:nvPr>
            <p:ph type="dt" sz="half" idx="10"/>
          </p:nvPr>
        </p:nvSpPr>
        <p:spPr/>
        <p:txBody>
          <a:bodyPr/>
          <a:lstStyle/>
          <a:p>
            <a:fld id="{7A8EABA0-87DC-44BF-9554-6C1F094FFD63}" type="datetime1">
              <a:rPr lang="en-US" smtClean="0"/>
              <a:t>9/18/2024</a:t>
            </a:fld>
            <a:endParaRPr lang="en-US"/>
          </a:p>
        </p:txBody>
      </p:sp>
      <p:sp>
        <p:nvSpPr>
          <p:cNvPr id="3" name="Footer Placeholder 2">
            <a:extLst>
              <a:ext uri="{FF2B5EF4-FFF2-40B4-BE49-F238E27FC236}">
                <a16:creationId xmlns:a16="http://schemas.microsoft.com/office/drawing/2014/main" id="{E724D8DD-FAAD-EF24-1ED1-FD39CED84175}"/>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47F083BE-AABA-DD99-00B4-DCBCD9C99C89}"/>
              </a:ext>
            </a:extLst>
          </p:cNvPr>
          <p:cNvSpPr>
            <a:spLocks noGrp="1"/>
          </p:cNvSpPr>
          <p:nvPr>
            <p:ph type="sldNum" sz="quarter" idx="12"/>
          </p:nvPr>
        </p:nvSpPr>
        <p:spPr/>
        <p:txBody>
          <a:bodyPr/>
          <a:lstStyle/>
          <a:p>
            <a:fld id="{B6F15528-21DE-4FAA-801E-634DDDAF4B2B}" type="slidenum">
              <a:rPr lang="en-US" smtClean="0"/>
              <a:pPr/>
              <a:t>172</a:t>
            </a:fld>
            <a:endParaRPr lang="en-US"/>
          </a:p>
        </p:txBody>
      </p:sp>
      <p:pic>
        <p:nvPicPr>
          <p:cNvPr id="5" name="Picture 4" descr="A screenshot of a computer&#10;&#10;Description automatically generated">
            <a:extLst>
              <a:ext uri="{FF2B5EF4-FFF2-40B4-BE49-F238E27FC236}">
                <a16:creationId xmlns:a16="http://schemas.microsoft.com/office/drawing/2014/main" id="{2291FA7A-0B1C-28E0-2E07-33EBD8B96B8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79A90DAC-B925-4005-038B-401975A15A03}"/>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a:extLst>
              <a:ext uri="{FF2B5EF4-FFF2-40B4-BE49-F238E27FC236}">
                <a16:creationId xmlns:a16="http://schemas.microsoft.com/office/drawing/2014/main" id="{18C528DC-B0A7-2253-98EF-84C6D2D6E8C4}"/>
              </a:ext>
            </a:extLst>
          </p:cNvPr>
          <p:cNvSpPr>
            <a:spLocks noGrp="1" noChangeArrowheads="1"/>
          </p:cNvSpPr>
          <p:nvPr>
            <p:ph type="title"/>
          </p:nvPr>
        </p:nvSpPr>
        <p:spPr>
          <a:xfrm>
            <a:off x="228600" y="338664"/>
            <a:ext cx="8915400" cy="1143000"/>
          </a:xfrm>
        </p:spPr>
        <p:txBody>
          <a:bodyPr>
            <a:normAutofit fontScale="90000"/>
          </a:bodyPr>
          <a:lstStyle/>
          <a:p>
            <a:pPr algn="l"/>
            <a:r>
              <a:rPr lang="en-US" altLang="zh-TW" sz="3600" b="1">
                <a:solidFill>
                  <a:schemeClr val="tx1"/>
                </a:solidFill>
                <a:ea typeface="新細明體" panose="02020500000000000000" pitchFamily="18" charset="-120"/>
              </a:rPr>
              <a:t>11-4 Hypothesis Tests in Simple Linear Regression </a:t>
            </a:r>
            <a:endParaRPr lang="en-US" altLang="zh-TW" sz="3600">
              <a:solidFill>
                <a:schemeClr val="tx1"/>
              </a:solidFill>
              <a:ea typeface="新細明體" panose="02020500000000000000" pitchFamily="18" charset="-120"/>
            </a:endParaRPr>
          </a:p>
        </p:txBody>
      </p:sp>
      <p:sp>
        <p:nvSpPr>
          <p:cNvPr id="574467" name="Rectangle 3">
            <a:extLst>
              <a:ext uri="{FF2B5EF4-FFF2-40B4-BE49-F238E27FC236}">
                <a16:creationId xmlns:a16="http://schemas.microsoft.com/office/drawing/2014/main" id="{3ECF6774-382E-7A06-5CA6-209A54A05E41}"/>
              </a:ext>
            </a:extLst>
          </p:cNvPr>
          <p:cNvSpPr>
            <a:spLocks noGrp="1" noChangeArrowheads="1"/>
          </p:cNvSpPr>
          <p:nvPr>
            <p:ph type="body" idx="1"/>
          </p:nvPr>
        </p:nvSpPr>
        <p:spPr>
          <a:xfrm>
            <a:off x="609600" y="1769533"/>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4468" name="Line 4">
            <a:extLst>
              <a:ext uri="{FF2B5EF4-FFF2-40B4-BE49-F238E27FC236}">
                <a16:creationId xmlns:a16="http://schemas.microsoft.com/office/drawing/2014/main" id="{D58A563B-2A1C-F635-0BF4-ADD6D328B497}"/>
              </a:ext>
            </a:extLst>
          </p:cNvPr>
          <p:cNvSpPr>
            <a:spLocks noChangeShapeType="1"/>
          </p:cNvSpPr>
          <p:nvPr/>
        </p:nvSpPr>
        <p:spPr bwMode="auto">
          <a:xfrm>
            <a:off x="381000" y="1312333"/>
            <a:ext cx="762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574471" name="Picture 7">
            <a:extLst>
              <a:ext uri="{FF2B5EF4-FFF2-40B4-BE49-F238E27FC236}">
                <a16:creationId xmlns:a16="http://schemas.microsoft.com/office/drawing/2014/main" id="{D85514A2-96EF-C507-2FB3-AE4D1B657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8533"/>
            <a:ext cx="9144000"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74472" name="Ink 8">
                <a:extLst>
                  <a:ext uri="{FF2B5EF4-FFF2-40B4-BE49-F238E27FC236}">
                    <a16:creationId xmlns:a16="http://schemas.microsoft.com/office/drawing/2014/main" id="{20A6CD1D-0ACA-BEDB-68D0-886F4E44C7D2}"/>
                  </a:ext>
                </a:extLst>
              </p14:cNvPr>
              <p14:cNvContentPartPr>
                <a14:cpLocks xmlns:a14="http://schemas.microsoft.com/office/drawing/2010/main" noRot="1" noChangeAspect="1" noEditPoints="1" noChangeArrowheads="1" noChangeShapeType="1"/>
              </p14:cNvContentPartPr>
              <p14:nvPr/>
            </p14:nvContentPartPr>
            <p14:xfrm>
              <a:off x="3143250" y="4169833"/>
              <a:ext cx="554038" cy="473075"/>
            </p14:xfrm>
          </p:contentPart>
        </mc:Choice>
        <mc:Fallback>
          <p:pic>
            <p:nvPicPr>
              <p:cNvPr id="574472" name="Ink 8">
                <a:extLst>
                  <a:ext uri="{FF2B5EF4-FFF2-40B4-BE49-F238E27FC236}">
                    <a16:creationId xmlns:a16="http://schemas.microsoft.com/office/drawing/2014/main" id="{20A6CD1D-0ACA-BEDB-68D0-886F4E44C7D2}"/>
                  </a:ext>
                </a:extLst>
              </p:cNvPr>
              <p:cNvPicPr>
                <a:picLocks noRot="1" noChangeAspect="1" noEditPoints="1" noChangeArrowheads="1" noChangeShapeType="1"/>
              </p:cNvPicPr>
              <p:nvPr/>
            </p:nvPicPr>
            <p:blipFill>
              <a:blip r:embed="rId4"/>
              <a:stretch>
                <a:fillRect/>
              </a:stretch>
            </p:blipFill>
            <p:spPr>
              <a:xfrm>
                <a:off x="3125747" y="4152560"/>
                <a:ext cx="588330" cy="50691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74473" name="Ink 9">
                <a:extLst>
                  <a:ext uri="{FF2B5EF4-FFF2-40B4-BE49-F238E27FC236}">
                    <a16:creationId xmlns:a16="http://schemas.microsoft.com/office/drawing/2014/main" id="{5C17BAF8-4073-1E2A-9934-5461BD95E6E6}"/>
                  </a:ext>
                </a:extLst>
              </p14:cNvPr>
              <p14:cNvContentPartPr>
                <a14:cpLocks xmlns:a14="http://schemas.microsoft.com/office/drawing/2010/main" noRot="1" noChangeAspect="1" noEditPoints="1" noChangeArrowheads="1" noChangeShapeType="1"/>
              </p14:cNvContentPartPr>
              <p14:nvPr/>
            </p14:nvContentPartPr>
            <p14:xfrm>
              <a:off x="5054600" y="2679171"/>
              <a:ext cx="152400" cy="177800"/>
            </p14:xfrm>
          </p:contentPart>
        </mc:Choice>
        <mc:Fallback>
          <p:pic>
            <p:nvPicPr>
              <p:cNvPr id="574473" name="Ink 9">
                <a:extLst>
                  <a:ext uri="{FF2B5EF4-FFF2-40B4-BE49-F238E27FC236}">
                    <a16:creationId xmlns:a16="http://schemas.microsoft.com/office/drawing/2014/main" id="{5C17BAF8-4073-1E2A-9934-5461BD95E6E6}"/>
                  </a:ext>
                </a:extLst>
              </p:cNvPr>
              <p:cNvPicPr>
                <a:picLocks noRot="1" noChangeAspect="1" noEditPoints="1" noChangeArrowheads="1" noChangeShapeType="1"/>
              </p:cNvPicPr>
              <p:nvPr/>
            </p:nvPicPr>
            <p:blipFill>
              <a:blip r:embed="rId6"/>
              <a:stretch>
                <a:fillRect/>
              </a:stretch>
            </p:blipFill>
            <p:spPr>
              <a:xfrm>
                <a:off x="5036946" y="2661641"/>
                <a:ext cx="186987" cy="21214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74474" name="Ink 10">
                <a:extLst>
                  <a:ext uri="{FF2B5EF4-FFF2-40B4-BE49-F238E27FC236}">
                    <a16:creationId xmlns:a16="http://schemas.microsoft.com/office/drawing/2014/main" id="{FDE7B34E-C0D5-7AC0-AD45-C47F5C988DD9}"/>
                  </a:ext>
                </a:extLst>
              </p14:cNvPr>
              <p14:cNvContentPartPr>
                <a14:cpLocks xmlns:a14="http://schemas.microsoft.com/office/drawing/2010/main" noRot="1" noChangeAspect="1" noEditPoints="1" noChangeArrowheads="1" noChangeShapeType="1"/>
              </p14:cNvContentPartPr>
              <p14:nvPr/>
            </p14:nvContentPartPr>
            <p14:xfrm>
              <a:off x="5643563" y="4706408"/>
              <a:ext cx="500062" cy="17463"/>
            </p14:xfrm>
          </p:contentPart>
        </mc:Choice>
        <mc:Fallback>
          <p:pic>
            <p:nvPicPr>
              <p:cNvPr id="574474" name="Ink 10">
                <a:extLst>
                  <a:ext uri="{FF2B5EF4-FFF2-40B4-BE49-F238E27FC236}">
                    <a16:creationId xmlns:a16="http://schemas.microsoft.com/office/drawing/2014/main" id="{FDE7B34E-C0D5-7AC0-AD45-C47F5C988DD9}"/>
                  </a:ext>
                </a:extLst>
              </p:cNvPr>
              <p:cNvPicPr>
                <a:picLocks noRot="1" noChangeAspect="1" noEditPoints="1" noChangeArrowheads="1" noChangeShapeType="1"/>
              </p:cNvPicPr>
              <p:nvPr/>
            </p:nvPicPr>
            <p:blipFill>
              <a:blip r:embed="rId8"/>
              <a:stretch>
                <a:fillRect/>
              </a:stretch>
            </p:blipFill>
            <p:spPr>
              <a:xfrm>
                <a:off x="5625935" y="4689294"/>
                <a:ext cx="534599" cy="50992"/>
              </a:xfrm>
              <a:prstGeom prst="rect">
                <a:avLst/>
              </a:prstGeom>
            </p:spPr>
          </p:pic>
        </mc:Fallback>
      </mc:AlternateContent>
      <p:sp>
        <p:nvSpPr>
          <p:cNvPr id="2" name="Date Placeholder 1">
            <a:extLst>
              <a:ext uri="{FF2B5EF4-FFF2-40B4-BE49-F238E27FC236}">
                <a16:creationId xmlns:a16="http://schemas.microsoft.com/office/drawing/2014/main" id="{347ACFA0-7650-DE9C-D017-4F8F7C0E06E4}"/>
              </a:ext>
            </a:extLst>
          </p:cNvPr>
          <p:cNvSpPr>
            <a:spLocks noGrp="1"/>
          </p:cNvSpPr>
          <p:nvPr>
            <p:ph type="dt" sz="half" idx="10"/>
          </p:nvPr>
        </p:nvSpPr>
        <p:spPr/>
        <p:txBody>
          <a:bodyPr/>
          <a:lstStyle/>
          <a:p>
            <a:fld id="{B70B2990-6A28-4E26-BF37-DD688793CAC4}" type="datetime1">
              <a:rPr lang="en-US" smtClean="0"/>
              <a:t>9/18/2024</a:t>
            </a:fld>
            <a:endParaRPr lang="en-US"/>
          </a:p>
        </p:txBody>
      </p:sp>
      <p:sp>
        <p:nvSpPr>
          <p:cNvPr id="3" name="Footer Placeholder 2">
            <a:extLst>
              <a:ext uri="{FF2B5EF4-FFF2-40B4-BE49-F238E27FC236}">
                <a16:creationId xmlns:a16="http://schemas.microsoft.com/office/drawing/2014/main" id="{4A0A00CD-79F1-92FE-0D17-B31CD6A69DDA}"/>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97DC3319-95FA-3855-304F-179FF956E050}"/>
              </a:ext>
            </a:extLst>
          </p:cNvPr>
          <p:cNvSpPr>
            <a:spLocks noGrp="1"/>
          </p:cNvSpPr>
          <p:nvPr>
            <p:ph type="sldNum" sz="quarter" idx="12"/>
          </p:nvPr>
        </p:nvSpPr>
        <p:spPr/>
        <p:txBody>
          <a:bodyPr/>
          <a:lstStyle/>
          <a:p>
            <a:fld id="{B6F15528-21DE-4FAA-801E-634DDDAF4B2B}" type="slidenum">
              <a:rPr lang="en-US" smtClean="0"/>
              <a:pPr/>
              <a:t>173</a:t>
            </a:fld>
            <a:endParaRPr lang="en-US"/>
          </a:p>
        </p:txBody>
      </p:sp>
      <p:pic>
        <p:nvPicPr>
          <p:cNvPr id="5" name="Picture 4" descr="A screenshot of a computer&#10;&#10;Description automatically generated">
            <a:extLst>
              <a:ext uri="{FF2B5EF4-FFF2-40B4-BE49-F238E27FC236}">
                <a16:creationId xmlns:a16="http://schemas.microsoft.com/office/drawing/2014/main" id="{721D0987-7662-8DB8-91E8-05CEA69B6D92}"/>
              </a:ext>
            </a:extLst>
          </p:cNvPr>
          <p:cNvPicPr>
            <a:picLocks noChangeAspect="1"/>
          </p:cNvPicPr>
          <p:nvPr/>
        </p:nvPicPr>
        <p:blipFill rotWithShape="1">
          <a:blip r:embed="rId9"/>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D96874DA-62BA-6548-9874-F542D60BA5AA}"/>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a:t>
            </a:r>
            <a:r>
              <a:rPr lang="en-US" sz="2000"/>
              <a:t>Each confidence interval which is calculated using an estimate of the slope plus and/or minus a quantity that represents the distance from the mean to the edge of the interval. For two-sided confidence intervals, this distance is sometimes called the precision, margin of error, or half-width.</a:t>
            </a:r>
          </a:p>
          <a:p>
            <a:pPr algn="just">
              <a:lnSpc>
                <a:spcPct val="150000"/>
              </a:lnSpc>
              <a:buFont typeface="Wingdings" panose="05000000000000000000" pitchFamily="2" charset="2"/>
              <a:buChar char="§"/>
            </a:pP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A1D1AC35-78FE-4CAF-9919-711F704C7DD1}"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174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769068" y="0"/>
            <a:ext cx="7382306"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Confidence intervals of Slope, R-square and goodness of fit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CB02D73-B1BC-8D3A-276D-7BB694E3297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0120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7B9BF587-90A5-F756-A37A-E8E16A791E66}"/>
              </a:ext>
            </a:extLst>
          </p:cNvPr>
          <p:cNvSpPr>
            <a:spLocks noGrp="1" noChangeArrowheads="1"/>
          </p:cNvSpPr>
          <p:nvPr>
            <p:ph type="title"/>
          </p:nvPr>
        </p:nvSpPr>
        <p:spPr>
          <a:xfrm>
            <a:off x="228600" y="558795"/>
            <a:ext cx="8915400" cy="1143000"/>
          </a:xfrm>
        </p:spPr>
        <p:txBody>
          <a:bodyPr/>
          <a:lstStyle/>
          <a:p>
            <a:pPr algn="l"/>
            <a:r>
              <a:rPr lang="en-US" altLang="zh-TW" sz="3600" b="1">
                <a:solidFill>
                  <a:schemeClr val="tx1"/>
                </a:solidFill>
                <a:ea typeface="新細明體" panose="02020500000000000000" pitchFamily="18" charset="-120"/>
              </a:rPr>
              <a:t>11-5 Confidence Intervals </a:t>
            </a:r>
            <a:endParaRPr lang="en-US" altLang="zh-TW" sz="3600">
              <a:solidFill>
                <a:schemeClr val="tx1"/>
              </a:solidFill>
              <a:ea typeface="新細明體" panose="02020500000000000000" pitchFamily="18" charset="-120"/>
            </a:endParaRPr>
          </a:p>
        </p:txBody>
      </p:sp>
      <p:sp>
        <p:nvSpPr>
          <p:cNvPr id="575491" name="Rectangle 3">
            <a:extLst>
              <a:ext uri="{FF2B5EF4-FFF2-40B4-BE49-F238E27FC236}">
                <a16:creationId xmlns:a16="http://schemas.microsoft.com/office/drawing/2014/main" id="{176FE8A1-9BBD-5E27-D198-A1241C19D10F}"/>
              </a:ext>
            </a:extLst>
          </p:cNvPr>
          <p:cNvSpPr>
            <a:spLocks noGrp="1" noChangeArrowheads="1"/>
          </p:cNvSpPr>
          <p:nvPr>
            <p:ph type="body" idx="1"/>
          </p:nvPr>
        </p:nvSpPr>
        <p:spPr>
          <a:xfrm>
            <a:off x="609600" y="1617133"/>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5492" name="Line 4">
            <a:extLst>
              <a:ext uri="{FF2B5EF4-FFF2-40B4-BE49-F238E27FC236}">
                <a16:creationId xmlns:a16="http://schemas.microsoft.com/office/drawing/2014/main" id="{E1FB12E2-F14C-8648-86DA-DFA0E8B25B40}"/>
              </a:ext>
            </a:extLst>
          </p:cNvPr>
          <p:cNvSpPr>
            <a:spLocks noChangeShapeType="1"/>
          </p:cNvSpPr>
          <p:nvPr/>
        </p:nvSpPr>
        <p:spPr bwMode="auto">
          <a:xfrm>
            <a:off x="304800" y="931333"/>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5494" name="Text Box 6">
            <a:extLst>
              <a:ext uri="{FF2B5EF4-FFF2-40B4-BE49-F238E27FC236}">
                <a16:creationId xmlns:a16="http://schemas.microsoft.com/office/drawing/2014/main" id="{9860DDFE-C5B3-899F-3505-5676E3C75680}"/>
              </a:ext>
            </a:extLst>
          </p:cNvPr>
          <p:cNvSpPr txBox="1">
            <a:spLocks noChangeArrowheads="1"/>
          </p:cNvSpPr>
          <p:nvPr/>
        </p:nvSpPr>
        <p:spPr bwMode="auto">
          <a:xfrm>
            <a:off x="228600" y="1312333"/>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tx1"/>
                </a:solidFill>
                <a:latin typeface="Times New Roman" panose="02020603050405020304" pitchFamily="18" charset="0"/>
                <a:ea typeface="新細明體" panose="02020500000000000000" pitchFamily="18" charset="-120"/>
              </a:rPr>
              <a:t>11-5.1 Confidence Intervals on the Slope and Intercept</a:t>
            </a:r>
          </a:p>
        </p:txBody>
      </p:sp>
      <p:sp>
        <p:nvSpPr>
          <p:cNvPr id="575496" name="Text Box 8">
            <a:extLst>
              <a:ext uri="{FF2B5EF4-FFF2-40B4-BE49-F238E27FC236}">
                <a16:creationId xmlns:a16="http://schemas.microsoft.com/office/drawing/2014/main" id="{C16EC45A-4EB2-E574-123B-1C70AABD6C93}"/>
              </a:ext>
            </a:extLst>
          </p:cNvPr>
          <p:cNvSpPr txBox="1">
            <a:spLocks noChangeArrowheads="1"/>
          </p:cNvSpPr>
          <p:nvPr/>
        </p:nvSpPr>
        <p:spPr bwMode="auto">
          <a:xfrm>
            <a:off x="304800" y="207433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rgbClr val="009900"/>
                </a:solidFill>
                <a:latin typeface="Times New Roman" panose="02020603050405020304" pitchFamily="18" charset="0"/>
                <a:ea typeface="新細明體" panose="02020500000000000000" pitchFamily="18" charset="-120"/>
              </a:rPr>
              <a:t>Definition</a:t>
            </a:r>
          </a:p>
        </p:txBody>
      </p:sp>
      <p:pic>
        <p:nvPicPr>
          <p:cNvPr id="575497" name="Picture 9">
            <a:extLst>
              <a:ext uri="{FF2B5EF4-FFF2-40B4-BE49-F238E27FC236}">
                <a16:creationId xmlns:a16="http://schemas.microsoft.com/office/drawing/2014/main" id="{3C2EDCE7-8D74-295E-B7C2-62D102F44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60133"/>
            <a:ext cx="73914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D1AE1908-34A1-3B56-A956-2E55FE6D230E}"/>
              </a:ext>
            </a:extLst>
          </p:cNvPr>
          <p:cNvSpPr>
            <a:spLocks noGrp="1"/>
          </p:cNvSpPr>
          <p:nvPr>
            <p:ph type="dt" sz="half" idx="10"/>
          </p:nvPr>
        </p:nvSpPr>
        <p:spPr/>
        <p:txBody>
          <a:bodyPr/>
          <a:lstStyle/>
          <a:p>
            <a:fld id="{33F59DC9-78BE-4C88-8C5C-27BC011622E0}" type="datetime1">
              <a:rPr lang="en-US" smtClean="0"/>
              <a:t>9/18/2024</a:t>
            </a:fld>
            <a:endParaRPr lang="en-US"/>
          </a:p>
        </p:txBody>
      </p:sp>
      <p:sp>
        <p:nvSpPr>
          <p:cNvPr id="3" name="Footer Placeholder 2">
            <a:extLst>
              <a:ext uri="{FF2B5EF4-FFF2-40B4-BE49-F238E27FC236}">
                <a16:creationId xmlns:a16="http://schemas.microsoft.com/office/drawing/2014/main" id="{1FA360FE-946B-BBFC-FA74-5C9E8D4053CA}"/>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C35343EF-249B-82F8-1438-0C87BA368581}"/>
              </a:ext>
            </a:extLst>
          </p:cNvPr>
          <p:cNvSpPr>
            <a:spLocks noGrp="1"/>
          </p:cNvSpPr>
          <p:nvPr>
            <p:ph type="sldNum" sz="quarter" idx="12"/>
          </p:nvPr>
        </p:nvSpPr>
        <p:spPr/>
        <p:txBody>
          <a:bodyPr/>
          <a:lstStyle/>
          <a:p>
            <a:fld id="{B6F15528-21DE-4FAA-801E-634DDDAF4B2B}" type="slidenum">
              <a:rPr lang="en-US" smtClean="0"/>
              <a:pPr/>
              <a:t>175</a:t>
            </a:fld>
            <a:endParaRPr lang="en-US"/>
          </a:p>
        </p:txBody>
      </p:sp>
      <p:pic>
        <p:nvPicPr>
          <p:cNvPr id="5" name="Picture 4" descr="A screenshot of a computer&#10;&#10;Description automatically generated">
            <a:extLst>
              <a:ext uri="{FF2B5EF4-FFF2-40B4-BE49-F238E27FC236}">
                <a16:creationId xmlns:a16="http://schemas.microsoft.com/office/drawing/2014/main" id="{EEF7C6AE-CE12-AD3B-88AD-01E157C7591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2B8F7343-F3B8-DD90-5998-DB1B64245948}"/>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a:extLst>
              <a:ext uri="{FF2B5EF4-FFF2-40B4-BE49-F238E27FC236}">
                <a16:creationId xmlns:a16="http://schemas.microsoft.com/office/drawing/2014/main" id="{C9A0E17E-4C20-0516-6B23-CF5E4911352C}"/>
              </a:ext>
            </a:extLst>
          </p:cNvPr>
          <p:cNvSpPr>
            <a:spLocks noGrp="1" noChangeArrowheads="1"/>
          </p:cNvSpPr>
          <p:nvPr>
            <p:ph type="title"/>
          </p:nvPr>
        </p:nvSpPr>
        <p:spPr>
          <a:xfrm>
            <a:off x="228600" y="558796"/>
            <a:ext cx="8915400" cy="1143000"/>
          </a:xfrm>
        </p:spPr>
        <p:txBody>
          <a:bodyPr/>
          <a:lstStyle/>
          <a:p>
            <a:pPr algn="l"/>
            <a:r>
              <a:rPr lang="en-US" altLang="zh-TW" sz="3600" b="1">
                <a:solidFill>
                  <a:schemeClr val="tx1"/>
                </a:solidFill>
                <a:ea typeface="新細明體" panose="02020500000000000000" pitchFamily="18" charset="-120"/>
              </a:rPr>
              <a:t>11-6 Confidence Intervals </a:t>
            </a:r>
            <a:endParaRPr lang="en-US" altLang="zh-TW" sz="3600">
              <a:solidFill>
                <a:schemeClr val="tx1"/>
              </a:solidFill>
              <a:ea typeface="新細明體" panose="02020500000000000000" pitchFamily="18" charset="-120"/>
            </a:endParaRPr>
          </a:p>
        </p:txBody>
      </p:sp>
      <p:sp>
        <p:nvSpPr>
          <p:cNvPr id="576515" name="Rectangle 3">
            <a:extLst>
              <a:ext uri="{FF2B5EF4-FFF2-40B4-BE49-F238E27FC236}">
                <a16:creationId xmlns:a16="http://schemas.microsoft.com/office/drawing/2014/main" id="{EDA446EF-765D-3DE4-A350-036BA3CE7CC8}"/>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6516" name="Line 4">
            <a:extLst>
              <a:ext uri="{FF2B5EF4-FFF2-40B4-BE49-F238E27FC236}">
                <a16:creationId xmlns:a16="http://schemas.microsoft.com/office/drawing/2014/main" id="{643F5F50-8451-A51D-E3E0-5A4D446BF848}"/>
              </a:ext>
            </a:extLst>
          </p:cNvPr>
          <p:cNvSpPr>
            <a:spLocks noChangeShapeType="1"/>
          </p:cNvSpPr>
          <p:nvPr/>
        </p:nvSpPr>
        <p:spPr bwMode="auto">
          <a:xfrm>
            <a:off x="304800" y="914400"/>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6517" name="Text Box 5">
            <a:extLst>
              <a:ext uri="{FF2B5EF4-FFF2-40B4-BE49-F238E27FC236}">
                <a16:creationId xmlns:a16="http://schemas.microsoft.com/office/drawing/2014/main" id="{3528036B-DB79-DC0D-C76E-A552AAD59CB7}"/>
              </a:ext>
            </a:extLst>
          </p:cNvPr>
          <p:cNvSpPr txBox="1">
            <a:spLocks noChangeArrowheads="1"/>
          </p:cNvSpPr>
          <p:nvPr/>
        </p:nvSpPr>
        <p:spPr bwMode="auto">
          <a:xfrm>
            <a:off x="228600" y="12954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11-4</a:t>
            </a:r>
          </a:p>
        </p:txBody>
      </p:sp>
      <p:pic>
        <p:nvPicPr>
          <p:cNvPr id="576520" name="Picture 8">
            <a:extLst>
              <a:ext uri="{FF2B5EF4-FFF2-40B4-BE49-F238E27FC236}">
                <a16:creationId xmlns:a16="http://schemas.microsoft.com/office/drawing/2014/main" id="{0341AAF5-477B-2C83-B4BC-0A46AA65A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412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DC6F4CFE-FAE2-35A6-21DA-6820521A5077}"/>
              </a:ext>
            </a:extLst>
          </p:cNvPr>
          <p:cNvSpPr>
            <a:spLocks noGrp="1"/>
          </p:cNvSpPr>
          <p:nvPr>
            <p:ph type="dt" sz="half" idx="10"/>
          </p:nvPr>
        </p:nvSpPr>
        <p:spPr/>
        <p:txBody>
          <a:bodyPr/>
          <a:lstStyle/>
          <a:p>
            <a:fld id="{C2BF7DA5-C0ED-4326-8073-EE247CA5257F}" type="datetime1">
              <a:rPr lang="en-US" smtClean="0"/>
              <a:t>9/18/2024</a:t>
            </a:fld>
            <a:endParaRPr lang="en-US"/>
          </a:p>
        </p:txBody>
      </p:sp>
      <p:sp>
        <p:nvSpPr>
          <p:cNvPr id="3" name="Footer Placeholder 2">
            <a:extLst>
              <a:ext uri="{FF2B5EF4-FFF2-40B4-BE49-F238E27FC236}">
                <a16:creationId xmlns:a16="http://schemas.microsoft.com/office/drawing/2014/main" id="{4533268B-6218-0282-3EE3-6E9C5ECABAAC}"/>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CEF34D51-4011-53AA-D81A-1052B23960D8}"/>
              </a:ext>
            </a:extLst>
          </p:cNvPr>
          <p:cNvSpPr>
            <a:spLocks noGrp="1"/>
          </p:cNvSpPr>
          <p:nvPr>
            <p:ph type="sldNum" sz="quarter" idx="12"/>
          </p:nvPr>
        </p:nvSpPr>
        <p:spPr/>
        <p:txBody>
          <a:bodyPr/>
          <a:lstStyle/>
          <a:p>
            <a:fld id="{B6F15528-21DE-4FAA-801E-634DDDAF4B2B}" type="slidenum">
              <a:rPr lang="en-US" smtClean="0"/>
              <a:pPr/>
              <a:t>176</a:t>
            </a:fld>
            <a:endParaRPr lang="en-US"/>
          </a:p>
        </p:txBody>
      </p:sp>
      <p:pic>
        <p:nvPicPr>
          <p:cNvPr id="5" name="Picture 4" descr="A screenshot of a computer&#10;&#10;Description automatically generated">
            <a:extLst>
              <a:ext uri="{FF2B5EF4-FFF2-40B4-BE49-F238E27FC236}">
                <a16:creationId xmlns:a16="http://schemas.microsoft.com/office/drawing/2014/main" id="{FED52B70-97F9-62B2-3863-D1A5E9EDD7E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17621410-1D91-7149-9D61-EC8AE71F1290}"/>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27DCF024-4F78-648A-4570-31452DB04EB4}"/>
              </a:ext>
            </a:extLst>
          </p:cNvPr>
          <p:cNvSpPr>
            <a:spLocks noGrp="1" noChangeArrowheads="1"/>
          </p:cNvSpPr>
          <p:nvPr>
            <p:ph type="title"/>
          </p:nvPr>
        </p:nvSpPr>
        <p:spPr>
          <a:xfrm>
            <a:off x="228600" y="558801"/>
            <a:ext cx="8915400" cy="1143000"/>
          </a:xfrm>
        </p:spPr>
        <p:txBody>
          <a:bodyPr/>
          <a:lstStyle/>
          <a:p>
            <a:pPr algn="l"/>
            <a:r>
              <a:rPr lang="en-US" altLang="zh-TW" sz="3600" b="1">
                <a:solidFill>
                  <a:schemeClr val="tx1"/>
                </a:solidFill>
                <a:ea typeface="新細明體" panose="02020500000000000000" pitchFamily="18" charset="-120"/>
              </a:rPr>
              <a:t>11-5 Confidence Intervals </a:t>
            </a:r>
            <a:endParaRPr lang="en-US" altLang="zh-TW" sz="3600">
              <a:solidFill>
                <a:schemeClr val="tx1"/>
              </a:solidFill>
              <a:ea typeface="新細明體" panose="02020500000000000000" pitchFamily="18" charset="-120"/>
            </a:endParaRPr>
          </a:p>
        </p:txBody>
      </p:sp>
      <p:sp>
        <p:nvSpPr>
          <p:cNvPr id="577539" name="Rectangle 3">
            <a:extLst>
              <a:ext uri="{FF2B5EF4-FFF2-40B4-BE49-F238E27FC236}">
                <a16:creationId xmlns:a16="http://schemas.microsoft.com/office/drawing/2014/main" id="{D29D2744-7354-F284-C15E-B66DFDFA56D1}"/>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7540" name="Line 4">
            <a:extLst>
              <a:ext uri="{FF2B5EF4-FFF2-40B4-BE49-F238E27FC236}">
                <a16:creationId xmlns:a16="http://schemas.microsoft.com/office/drawing/2014/main" id="{B136E05E-9608-2649-76C5-869C6549E7C7}"/>
              </a:ext>
            </a:extLst>
          </p:cNvPr>
          <p:cNvSpPr>
            <a:spLocks noChangeShapeType="1"/>
          </p:cNvSpPr>
          <p:nvPr/>
        </p:nvSpPr>
        <p:spPr bwMode="auto">
          <a:xfrm>
            <a:off x="304800" y="914400"/>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7541" name="Text Box 5">
            <a:extLst>
              <a:ext uri="{FF2B5EF4-FFF2-40B4-BE49-F238E27FC236}">
                <a16:creationId xmlns:a16="http://schemas.microsoft.com/office/drawing/2014/main" id="{862B0D83-1574-8BDE-65A7-77DAE5FE9704}"/>
              </a:ext>
            </a:extLst>
          </p:cNvPr>
          <p:cNvSpPr txBox="1">
            <a:spLocks noChangeArrowheads="1"/>
          </p:cNvSpPr>
          <p:nvPr/>
        </p:nvSpPr>
        <p:spPr bwMode="auto">
          <a:xfrm>
            <a:off x="228600" y="12954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chemeClr val="tx1"/>
                </a:solidFill>
                <a:latin typeface="Times New Roman" panose="02020603050405020304" pitchFamily="18" charset="0"/>
                <a:ea typeface="新細明體" panose="02020500000000000000" pitchFamily="18" charset="-120"/>
              </a:rPr>
              <a:t>11-5.2 Confidence Interval on the Mean Response</a:t>
            </a:r>
          </a:p>
        </p:txBody>
      </p:sp>
      <p:sp>
        <p:nvSpPr>
          <p:cNvPr id="577544" name="Text Box 8">
            <a:extLst>
              <a:ext uri="{FF2B5EF4-FFF2-40B4-BE49-F238E27FC236}">
                <a16:creationId xmlns:a16="http://schemas.microsoft.com/office/drawing/2014/main" id="{0E1EAAA8-4BA2-1366-19C7-268E30AF8A7E}"/>
              </a:ext>
            </a:extLst>
          </p:cNvPr>
          <p:cNvSpPr txBox="1">
            <a:spLocks noChangeArrowheads="1"/>
          </p:cNvSpPr>
          <p:nvPr/>
        </p:nvSpPr>
        <p:spPr bwMode="auto">
          <a:xfrm>
            <a:off x="304800" y="2743200"/>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rgbClr val="009900"/>
                </a:solidFill>
                <a:latin typeface="Times New Roman" panose="02020603050405020304" pitchFamily="18" charset="0"/>
                <a:ea typeface="新細明體" panose="02020500000000000000" pitchFamily="18" charset="-120"/>
              </a:rPr>
              <a:t>Definition</a:t>
            </a:r>
          </a:p>
        </p:txBody>
      </p:sp>
      <p:pic>
        <p:nvPicPr>
          <p:cNvPr id="577545" name="Picture 9">
            <a:extLst>
              <a:ext uri="{FF2B5EF4-FFF2-40B4-BE49-F238E27FC236}">
                <a16:creationId xmlns:a16="http://schemas.microsoft.com/office/drawing/2014/main" id="{CAB82389-2E9A-3B6F-6DF7-8E4CD08D2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981200"/>
            <a:ext cx="304800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7546" name="Picture 10">
            <a:extLst>
              <a:ext uri="{FF2B5EF4-FFF2-40B4-BE49-F238E27FC236}">
                <a16:creationId xmlns:a16="http://schemas.microsoft.com/office/drawing/2014/main" id="{BF9DACC6-BEB4-C690-1FBD-A774457CA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352800"/>
            <a:ext cx="7848600" cy="287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52D8AE83-D56D-3008-A3C7-41C1E16078DD}"/>
              </a:ext>
            </a:extLst>
          </p:cNvPr>
          <p:cNvSpPr>
            <a:spLocks noGrp="1"/>
          </p:cNvSpPr>
          <p:nvPr>
            <p:ph type="dt" sz="half" idx="10"/>
          </p:nvPr>
        </p:nvSpPr>
        <p:spPr/>
        <p:txBody>
          <a:bodyPr/>
          <a:lstStyle/>
          <a:p>
            <a:fld id="{2F351985-5E7C-4F32-A68A-8A716B28348D}" type="datetime1">
              <a:rPr lang="en-US" smtClean="0"/>
              <a:t>9/18/2024</a:t>
            </a:fld>
            <a:endParaRPr lang="en-US"/>
          </a:p>
        </p:txBody>
      </p:sp>
      <p:sp>
        <p:nvSpPr>
          <p:cNvPr id="3" name="Footer Placeholder 2">
            <a:extLst>
              <a:ext uri="{FF2B5EF4-FFF2-40B4-BE49-F238E27FC236}">
                <a16:creationId xmlns:a16="http://schemas.microsoft.com/office/drawing/2014/main" id="{A8A28E4B-D685-728B-F972-FAD394D50D78}"/>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2511D709-6C05-F9D0-0C66-483E22CC4F53}"/>
              </a:ext>
            </a:extLst>
          </p:cNvPr>
          <p:cNvSpPr>
            <a:spLocks noGrp="1"/>
          </p:cNvSpPr>
          <p:nvPr>
            <p:ph type="sldNum" sz="quarter" idx="12"/>
          </p:nvPr>
        </p:nvSpPr>
        <p:spPr/>
        <p:txBody>
          <a:bodyPr/>
          <a:lstStyle/>
          <a:p>
            <a:fld id="{B6F15528-21DE-4FAA-801E-634DDDAF4B2B}" type="slidenum">
              <a:rPr lang="en-US" smtClean="0"/>
              <a:pPr/>
              <a:t>177</a:t>
            </a:fld>
            <a:endParaRPr lang="en-US"/>
          </a:p>
        </p:txBody>
      </p:sp>
      <p:pic>
        <p:nvPicPr>
          <p:cNvPr id="5" name="Picture 4" descr="A screenshot of a computer&#10;&#10;Description automatically generated">
            <a:extLst>
              <a:ext uri="{FF2B5EF4-FFF2-40B4-BE49-F238E27FC236}">
                <a16:creationId xmlns:a16="http://schemas.microsoft.com/office/drawing/2014/main" id="{075CC363-A8D2-DE00-D156-39E1DB0A583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5EFE24FA-EAD4-4784-1A2E-BF5D32A2AAC4}"/>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4B65D608-F657-AF86-EB6E-35CF96A81897}"/>
              </a:ext>
            </a:extLst>
          </p:cNvPr>
          <p:cNvSpPr>
            <a:spLocks noGrp="1" noChangeArrowheads="1"/>
          </p:cNvSpPr>
          <p:nvPr>
            <p:ph type="title"/>
          </p:nvPr>
        </p:nvSpPr>
        <p:spPr>
          <a:xfrm>
            <a:off x="228600" y="558798"/>
            <a:ext cx="8915400" cy="1143000"/>
          </a:xfrm>
        </p:spPr>
        <p:txBody>
          <a:bodyPr/>
          <a:lstStyle/>
          <a:p>
            <a:pPr algn="l"/>
            <a:r>
              <a:rPr lang="en-US" altLang="zh-TW" sz="3600" b="1">
                <a:solidFill>
                  <a:schemeClr val="tx1"/>
                </a:solidFill>
                <a:ea typeface="新細明體" panose="02020500000000000000" pitchFamily="18" charset="-120"/>
              </a:rPr>
              <a:t>11-5 Confidence Intervals </a:t>
            </a:r>
            <a:endParaRPr lang="en-US" altLang="zh-TW" sz="3600">
              <a:solidFill>
                <a:schemeClr val="tx1"/>
              </a:solidFill>
              <a:ea typeface="新細明體" panose="02020500000000000000" pitchFamily="18" charset="-120"/>
            </a:endParaRPr>
          </a:p>
        </p:txBody>
      </p:sp>
      <p:sp>
        <p:nvSpPr>
          <p:cNvPr id="578563" name="Rectangle 3">
            <a:extLst>
              <a:ext uri="{FF2B5EF4-FFF2-40B4-BE49-F238E27FC236}">
                <a16:creationId xmlns:a16="http://schemas.microsoft.com/office/drawing/2014/main" id="{9EDD7504-2EAC-0186-3E12-76F4DE7A00D1}"/>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8564" name="Line 4">
            <a:extLst>
              <a:ext uri="{FF2B5EF4-FFF2-40B4-BE49-F238E27FC236}">
                <a16:creationId xmlns:a16="http://schemas.microsoft.com/office/drawing/2014/main" id="{8393623A-3A02-A86D-77D2-A937ED34AD79}"/>
              </a:ext>
            </a:extLst>
          </p:cNvPr>
          <p:cNvSpPr>
            <a:spLocks noChangeShapeType="1"/>
          </p:cNvSpPr>
          <p:nvPr/>
        </p:nvSpPr>
        <p:spPr bwMode="auto">
          <a:xfrm>
            <a:off x="304800" y="914400"/>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8565" name="Text Box 5">
            <a:extLst>
              <a:ext uri="{FF2B5EF4-FFF2-40B4-BE49-F238E27FC236}">
                <a16:creationId xmlns:a16="http://schemas.microsoft.com/office/drawing/2014/main" id="{97B60ADB-F7DA-0B9B-E2C9-FB7A95B6B6DF}"/>
              </a:ext>
            </a:extLst>
          </p:cNvPr>
          <p:cNvSpPr txBox="1">
            <a:spLocks noChangeArrowheads="1"/>
          </p:cNvSpPr>
          <p:nvPr/>
        </p:nvSpPr>
        <p:spPr bwMode="auto">
          <a:xfrm>
            <a:off x="228600" y="12954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11-5</a:t>
            </a:r>
          </a:p>
        </p:txBody>
      </p:sp>
      <p:pic>
        <p:nvPicPr>
          <p:cNvPr id="578568" name="Picture 8">
            <a:extLst>
              <a:ext uri="{FF2B5EF4-FFF2-40B4-BE49-F238E27FC236}">
                <a16:creationId xmlns:a16="http://schemas.microsoft.com/office/drawing/2014/main" id="{868C893D-DF7E-8E45-C9E0-CE1BB6AEB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434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20BEEF11-1238-633A-B6B9-8C7910CFEEE1}"/>
              </a:ext>
            </a:extLst>
          </p:cNvPr>
          <p:cNvSpPr>
            <a:spLocks noGrp="1"/>
          </p:cNvSpPr>
          <p:nvPr>
            <p:ph type="dt" sz="half" idx="10"/>
          </p:nvPr>
        </p:nvSpPr>
        <p:spPr/>
        <p:txBody>
          <a:bodyPr/>
          <a:lstStyle/>
          <a:p>
            <a:fld id="{D8329D80-C0DB-4EC9-886B-EBB9A8C2AD1C}" type="datetime1">
              <a:rPr lang="en-US" smtClean="0"/>
              <a:t>9/18/2024</a:t>
            </a:fld>
            <a:endParaRPr lang="en-US"/>
          </a:p>
        </p:txBody>
      </p:sp>
      <p:sp>
        <p:nvSpPr>
          <p:cNvPr id="3" name="Footer Placeholder 2">
            <a:extLst>
              <a:ext uri="{FF2B5EF4-FFF2-40B4-BE49-F238E27FC236}">
                <a16:creationId xmlns:a16="http://schemas.microsoft.com/office/drawing/2014/main" id="{E6614AFA-7756-0153-E04B-BBABED88C222}"/>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F95F6B0B-276F-D899-2E4F-D0B2400EFE89}"/>
              </a:ext>
            </a:extLst>
          </p:cNvPr>
          <p:cNvSpPr>
            <a:spLocks noGrp="1"/>
          </p:cNvSpPr>
          <p:nvPr>
            <p:ph type="sldNum" sz="quarter" idx="12"/>
          </p:nvPr>
        </p:nvSpPr>
        <p:spPr/>
        <p:txBody>
          <a:bodyPr/>
          <a:lstStyle/>
          <a:p>
            <a:fld id="{B6F15528-21DE-4FAA-801E-634DDDAF4B2B}" type="slidenum">
              <a:rPr lang="en-US" smtClean="0"/>
              <a:pPr/>
              <a:t>178</a:t>
            </a:fld>
            <a:endParaRPr lang="en-US"/>
          </a:p>
        </p:txBody>
      </p:sp>
      <p:pic>
        <p:nvPicPr>
          <p:cNvPr id="5" name="Picture 4" descr="A screenshot of a computer&#10;&#10;Description automatically generated">
            <a:extLst>
              <a:ext uri="{FF2B5EF4-FFF2-40B4-BE49-F238E27FC236}">
                <a16:creationId xmlns:a16="http://schemas.microsoft.com/office/drawing/2014/main" id="{F9AF861F-4E0D-FD40-B178-6476FE499DF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D99B1B1C-C669-E7DD-479F-6BE2F05C7426}"/>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a:extLst>
              <a:ext uri="{FF2B5EF4-FFF2-40B4-BE49-F238E27FC236}">
                <a16:creationId xmlns:a16="http://schemas.microsoft.com/office/drawing/2014/main" id="{84D49B0B-4DEC-8E8C-0430-680FC2F250C3}"/>
              </a:ext>
            </a:extLst>
          </p:cNvPr>
          <p:cNvSpPr>
            <a:spLocks noGrp="1" noChangeArrowheads="1"/>
          </p:cNvSpPr>
          <p:nvPr>
            <p:ph type="title"/>
          </p:nvPr>
        </p:nvSpPr>
        <p:spPr>
          <a:xfrm>
            <a:off x="228600" y="541864"/>
            <a:ext cx="8915400" cy="1143000"/>
          </a:xfrm>
        </p:spPr>
        <p:txBody>
          <a:bodyPr/>
          <a:lstStyle/>
          <a:p>
            <a:pPr algn="l"/>
            <a:r>
              <a:rPr lang="en-US" altLang="zh-TW" sz="3600" b="1">
                <a:solidFill>
                  <a:schemeClr val="tx1"/>
                </a:solidFill>
                <a:ea typeface="新細明體" panose="02020500000000000000" pitchFamily="18" charset="-120"/>
              </a:rPr>
              <a:t>11-5 Confidence Intervals </a:t>
            </a:r>
            <a:endParaRPr lang="en-US" altLang="zh-TW" sz="3600">
              <a:solidFill>
                <a:schemeClr val="tx1"/>
              </a:solidFill>
              <a:ea typeface="新細明體" panose="02020500000000000000" pitchFamily="18" charset="-120"/>
            </a:endParaRPr>
          </a:p>
        </p:txBody>
      </p:sp>
      <p:sp>
        <p:nvSpPr>
          <p:cNvPr id="579587" name="Rectangle 3">
            <a:extLst>
              <a:ext uri="{FF2B5EF4-FFF2-40B4-BE49-F238E27FC236}">
                <a16:creationId xmlns:a16="http://schemas.microsoft.com/office/drawing/2014/main" id="{DEBA59F5-01B9-2D8C-5502-8124FB5B0451}"/>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79588" name="Line 4">
            <a:extLst>
              <a:ext uri="{FF2B5EF4-FFF2-40B4-BE49-F238E27FC236}">
                <a16:creationId xmlns:a16="http://schemas.microsoft.com/office/drawing/2014/main" id="{4985017A-8C25-9B41-76DD-8F1A8F215637}"/>
              </a:ext>
            </a:extLst>
          </p:cNvPr>
          <p:cNvSpPr>
            <a:spLocks noChangeShapeType="1"/>
          </p:cNvSpPr>
          <p:nvPr/>
        </p:nvSpPr>
        <p:spPr bwMode="auto">
          <a:xfrm>
            <a:off x="304800" y="914400"/>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9589" name="Text Box 5">
            <a:extLst>
              <a:ext uri="{FF2B5EF4-FFF2-40B4-BE49-F238E27FC236}">
                <a16:creationId xmlns:a16="http://schemas.microsoft.com/office/drawing/2014/main" id="{B291DA95-45D3-4644-74B1-7BE405D7C41D}"/>
              </a:ext>
            </a:extLst>
          </p:cNvPr>
          <p:cNvSpPr txBox="1">
            <a:spLocks noChangeArrowheads="1"/>
          </p:cNvSpPr>
          <p:nvPr/>
        </p:nvSpPr>
        <p:spPr bwMode="auto">
          <a:xfrm>
            <a:off x="228600" y="12954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11-5</a:t>
            </a:r>
          </a:p>
        </p:txBody>
      </p:sp>
      <p:pic>
        <p:nvPicPr>
          <p:cNvPr id="579591" name="Picture 7">
            <a:extLst>
              <a:ext uri="{FF2B5EF4-FFF2-40B4-BE49-F238E27FC236}">
                <a16:creationId xmlns:a16="http://schemas.microsoft.com/office/drawing/2014/main" id="{6714C3EA-C171-9D54-FF06-95E8C317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44000" cy="281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BF7F5FAB-4708-0BC0-1CD0-9500AC45E318}"/>
              </a:ext>
            </a:extLst>
          </p:cNvPr>
          <p:cNvSpPr>
            <a:spLocks noGrp="1"/>
          </p:cNvSpPr>
          <p:nvPr>
            <p:ph type="dt" sz="half" idx="10"/>
          </p:nvPr>
        </p:nvSpPr>
        <p:spPr/>
        <p:txBody>
          <a:bodyPr/>
          <a:lstStyle/>
          <a:p>
            <a:fld id="{1BF35BD6-51E2-47B2-945A-E6CEA7FAFA52}" type="datetime1">
              <a:rPr lang="en-US" smtClean="0"/>
              <a:t>9/18/2024</a:t>
            </a:fld>
            <a:endParaRPr lang="en-US"/>
          </a:p>
        </p:txBody>
      </p:sp>
      <p:sp>
        <p:nvSpPr>
          <p:cNvPr id="3" name="Footer Placeholder 2">
            <a:extLst>
              <a:ext uri="{FF2B5EF4-FFF2-40B4-BE49-F238E27FC236}">
                <a16:creationId xmlns:a16="http://schemas.microsoft.com/office/drawing/2014/main" id="{DC169081-4918-C190-3984-3CCEE7B0AB4F}"/>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79F6006F-36B7-986B-8E32-DFC153FC81EA}"/>
              </a:ext>
            </a:extLst>
          </p:cNvPr>
          <p:cNvSpPr>
            <a:spLocks noGrp="1"/>
          </p:cNvSpPr>
          <p:nvPr>
            <p:ph type="sldNum" sz="quarter" idx="12"/>
          </p:nvPr>
        </p:nvSpPr>
        <p:spPr/>
        <p:txBody>
          <a:bodyPr/>
          <a:lstStyle/>
          <a:p>
            <a:fld id="{B6F15528-21DE-4FAA-801E-634DDDAF4B2B}" type="slidenum">
              <a:rPr lang="en-US" smtClean="0"/>
              <a:pPr/>
              <a:t>179</a:t>
            </a:fld>
            <a:endParaRPr lang="en-US"/>
          </a:p>
        </p:txBody>
      </p:sp>
      <p:pic>
        <p:nvPicPr>
          <p:cNvPr id="5" name="Picture 4" descr="A screenshot of a computer&#10;&#10;Description automatically generated">
            <a:extLst>
              <a:ext uri="{FF2B5EF4-FFF2-40B4-BE49-F238E27FC236}">
                <a16:creationId xmlns:a16="http://schemas.microsoft.com/office/drawing/2014/main" id="{53667312-AE0F-23DC-A493-A83D63A0B56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D4A28DDF-4FDE-3D26-A0FA-D00F5CF63CED}"/>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5CACD-9C91-ACF6-026F-5A94C8D8A20B}"/>
              </a:ext>
            </a:extLst>
          </p:cNvPr>
          <p:cNvSpPr>
            <a:spLocks noGrp="1"/>
          </p:cNvSpPr>
          <p:nvPr>
            <p:ph type="dt" sz="half" idx="10"/>
          </p:nvPr>
        </p:nvSpPr>
        <p:spPr/>
        <p:txBody>
          <a:bodyPr/>
          <a:lstStyle/>
          <a:p>
            <a:fld id="{C70963DF-9CFD-4920-A8E3-48A379D1E4C3}" type="datetime1">
              <a:rPr lang="en-US" smtClean="0"/>
              <a:t>9/18/2024</a:t>
            </a:fld>
            <a:endParaRPr lang="en-US"/>
          </a:p>
        </p:txBody>
      </p:sp>
      <p:sp>
        <p:nvSpPr>
          <p:cNvPr id="3" name="Footer Placeholder 2">
            <a:extLst>
              <a:ext uri="{FF2B5EF4-FFF2-40B4-BE49-F238E27FC236}">
                <a16:creationId xmlns:a16="http://schemas.microsoft.com/office/drawing/2014/main" id="{437EAE90-4B54-7D00-B5D3-DD086F9E1FEC}"/>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AB60056D-397E-F9D7-CEE4-CEBAEAD06731}"/>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5" name="Title 1">
            <a:extLst>
              <a:ext uri="{FF2B5EF4-FFF2-40B4-BE49-F238E27FC236}">
                <a16:creationId xmlns:a16="http://schemas.microsoft.com/office/drawing/2014/main" id="{02FE6854-561F-A9CD-BF70-B7CF5891E02A}"/>
              </a:ext>
            </a:extLst>
          </p:cNvPr>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a:solidFill>
                  <a:schemeClr val="tx1"/>
                </a:solidFill>
              </a:rPr>
              <a:t>Program Educational Objectives (PEOs)</a:t>
            </a:r>
          </a:p>
        </p:txBody>
      </p:sp>
      <p:sp>
        <p:nvSpPr>
          <p:cNvPr id="7" name="TextBox 6">
            <a:extLst>
              <a:ext uri="{FF2B5EF4-FFF2-40B4-BE49-F238E27FC236}">
                <a16:creationId xmlns:a16="http://schemas.microsoft.com/office/drawing/2014/main" id="{E08303F5-8983-81C9-1E53-8FF3E5AA3D3C}"/>
              </a:ext>
            </a:extLst>
          </p:cNvPr>
          <p:cNvSpPr txBox="1"/>
          <p:nvPr/>
        </p:nvSpPr>
        <p:spPr>
          <a:xfrm>
            <a:off x="457200" y="1293310"/>
            <a:ext cx="8229600" cy="4154984"/>
          </a:xfrm>
          <a:prstGeom prst="rect">
            <a:avLst/>
          </a:prstGeom>
          <a:noFill/>
        </p:spPr>
        <p:txBody>
          <a:bodyPr wrap="square">
            <a:spAutoFit/>
          </a:bodyPr>
          <a:lstStyle/>
          <a:p>
            <a:pPr algn="just"/>
            <a:r>
              <a:rPr lang="en-US" sz="2400" b="1"/>
              <a:t>PEO’s</a:t>
            </a:r>
          </a:p>
          <a:p>
            <a:pPr algn="just"/>
            <a:r>
              <a:rPr lang="en-US" sz="2400" b="1"/>
              <a:t> The graduates of </a:t>
            </a:r>
            <a:r>
              <a:rPr lang="en-US" sz="2400" b="1" err="1"/>
              <a:t>B.Tech</a:t>
            </a:r>
            <a:r>
              <a:rPr lang="en-US" sz="2400" b="1"/>
              <a:t> Data Science program will-</a:t>
            </a:r>
          </a:p>
          <a:p>
            <a:pPr algn="just"/>
            <a:endParaRPr lang="en-US" sz="2400"/>
          </a:p>
          <a:p>
            <a:pPr algn="just"/>
            <a:r>
              <a:rPr lang="en-US" sz="2400"/>
              <a:t>PEO1: Solve real time complex problems and adapt to technological changes with the ability of lifelong learning.</a:t>
            </a:r>
          </a:p>
          <a:p>
            <a:pPr algn="just"/>
            <a:endParaRPr lang="en-US" sz="2400"/>
          </a:p>
          <a:p>
            <a:pPr algn="just"/>
            <a:r>
              <a:rPr lang="en-US" sz="2400"/>
              <a:t>PEO2: Work as data scientists ,entrepreneurs and bureaucrats for goodwill of the society and pursue higher education.</a:t>
            </a:r>
          </a:p>
          <a:p>
            <a:pPr algn="just"/>
            <a:endParaRPr lang="en-US" sz="2400"/>
          </a:p>
          <a:p>
            <a:pPr algn="just"/>
            <a:r>
              <a:rPr lang="en-US" sz="2400"/>
              <a:t>PEO3: Exhibit professional ethics and moral values with good leadership qualities and effective interpersonal skills</a:t>
            </a:r>
          </a:p>
        </p:txBody>
      </p:sp>
      <p:pic>
        <p:nvPicPr>
          <p:cNvPr id="6" name="Picture 5" descr="A screenshot of a computer&#10;&#10;Description automatically generated">
            <a:extLst>
              <a:ext uri="{FF2B5EF4-FFF2-40B4-BE49-F238E27FC236}">
                <a16:creationId xmlns:a16="http://schemas.microsoft.com/office/drawing/2014/main" id="{B71F728A-26BE-31D0-22D0-4559804188AA}"/>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08734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a:extLst>
              <a:ext uri="{FF2B5EF4-FFF2-40B4-BE49-F238E27FC236}">
                <a16:creationId xmlns:a16="http://schemas.microsoft.com/office/drawing/2014/main" id="{62AA377A-DB34-5EE0-5DBE-D6D31F0DC103}"/>
              </a:ext>
            </a:extLst>
          </p:cNvPr>
          <p:cNvSpPr>
            <a:spLocks noGrp="1" noChangeArrowheads="1"/>
          </p:cNvSpPr>
          <p:nvPr>
            <p:ph type="title"/>
          </p:nvPr>
        </p:nvSpPr>
        <p:spPr>
          <a:xfrm>
            <a:off x="228600" y="558797"/>
            <a:ext cx="8915400" cy="1143000"/>
          </a:xfrm>
        </p:spPr>
        <p:txBody>
          <a:bodyPr/>
          <a:lstStyle/>
          <a:p>
            <a:pPr algn="l"/>
            <a:r>
              <a:rPr lang="en-US" altLang="zh-TW" sz="3600" b="1">
                <a:solidFill>
                  <a:schemeClr val="tx1"/>
                </a:solidFill>
                <a:ea typeface="新細明體" panose="02020500000000000000" pitchFamily="18" charset="-120"/>
              </a:rPr>
              <a:t>11-5 Confidence Intervals </a:t>
            </a:r>
            <a:endParaRPr lang="en-US" altLang="zh-TW" sz="3600">
              <a:solidFill>
                <a:schemeClr val="tx1"/>
              </a:solidFill>
              <a:ea typeface="新細明體" panose="02020500000000000000" pitchFamily="18" charset="-120"/>
            </a:endParaRPr>
          </a:p>
        </p:txBody>
      </p:sp>
      <p:sp>
        <p:nvSpPr>
          <p:cNvPr id="580611" name="Rectangle 3">
            <a:extLst>
              <a:ext uri="{FF2B5EF4-FFF2-40B4-BE49-F238E27FC236}">
                <a16:creationId xmlns:a16="http://schemas.microsoft.com/office/drawing/2014/main" id="{5099B0A2-18DA-D284-8D9B-C2521A8EB412}"/>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80612" name="Line 4">
            <a:extLst>
              <a:ext uri="{FF2B5EF4-FFF2-40B4-BE49-F238E27FC236}">
                <a16:creationId xmlns:a16="http://schemas.microsoft.com/office/drawing/2014/main" id="{60E8D3E7-AE74-56A0-78E6-8FB9E70EA746}"/>
              </a:ext>
            </a:extLst>
          </p:cNvPr>
          <p:cNvSpPr>
            <a:spLocks noChangeShapeType="1"/>
          </p:cNvSpPr>
          <p:nvPr/>
        </p:nvSpPr>
        <p:spPr bwMode="auto">
          <a:xfrm>
            <a:off x="304800" y="914400"/>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0613" name="Text Box 5">
            <a:extLst>
              <a:ext uri="{FF2B5EF4-FFF2-40B4-BE49-F238E27FC236}">
                <a16:creationId xmlns:a16="http://schemas.microsoft.com/office/drawing/2014/main" id="{CC7E75D5-6801-A05B-3D07-39331EECB1BC}"/>
              </a:ext>
            </a:extLst>
          </p:cNvPr>
          <p:cNvSpPr txBox="1">
            <a:spLocks noChangeArrowheads="1"/>
          </p:cNvSpPr>
          <p:nvPr/>
        </p:nvSpPr>
        <p:spPr bwMode="auto">
          <a:xfrm>
            <a:off x="228600" y="12954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11-5</a:t>
            </a:r>
          </a:p>
        </p:txBody>
      </p:sp>
      <p:pic>
        <p:nvPicPr>
          <p:cNvPr id="580615" name="Picture 7">
            <a:extLst>
              <a:ext uri="{FF2B5EF4-FFF2-40B4-BE49-F238E27FC236}">
                <a16:creationId xmlns:a16="http://schemas.microsoft.com/office/drawing/2014/main" id="{A00127A9-C333-36D5-62A9-AF02058FB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5DA6721C-31D3-BC8A-9B08-EDC826066FB6}"/>
              </a:ext>
            </a:extLst>
          </p:cNvPr>
          <p:cNvSpPr>
            <a:spLocks noGrp="1"/>
          </p:cNvSpPr>
          <p:nvPr>
            <p:ph type="dt" sz="half" idx="10"/>
          </p:nvPr>
        </p:nvSpPr>
        <p:spPr/>
        <p:txBody>
          <a:bodyPr/>
          <a:lstStyle/>
          <a:p>
            <a:fld id="{CF3CACF3-9BFD-455D-9522-943988D4881A}" type="datetime1">
              <a:rPr lang="en-US" smtClean="0"/>
              <a:t>9/18/2024</a:t>
            </a:fld>
            <a:endParaRPr lang="en-US"/>
          </a:p>
        </p:txBody>
      </p:sp>
      <p:sp>
        <p:nvSpPr>
          <p:cNvPr id="3" name="Footer Placeholder 2">
            <a:extLst>
              <a:ext uri="{FF2B5EF4-FFF2-40B4-BE49-F238E27FC236}">
                <a16:creationId xmlns:a16="http://schemas.microsoft.com/office/drawing/2014/main" id="{8CD6F19D-7362-88D5-A7C0-EACCC5EAA502}"/>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1C9BF1E4-060A-98EF-F021-C4ED6CB5A3A1}"/>
              </a:ext>
            </a:extLst>
          </p:cNvPr>
          <p:cNvSpPr>
            <a:spLocks noGrp="1"/>
          </p:cNvSpPr>
          <p:nvPr>
            <p:ph type="sldNum" sz="quarter" idx="12"/>
          </p:nvPr>
        </p:nvSpPr>
        <p:spPr/>
        <p:txBody>
          <a:bodyPr/>
          <a:lstStyle/>
          <a:p>
            <a:fld id="{B6F15528-21DE-4FAA-801E-634DDDAF4B2B}" type="slidenum">
              <a:rPr lang="en-US" smtClean="0"/>
              <a:pPr/>
              <a:t>180</a:t>
            </a:fld>
            <a:endParaRPr lang="en-US"/>
          </a:p>
        </p:txBody>
      </p:sp>
      <p:pic>
        <p:nvPicPr>
          <p:cNvPr id="5" name="Picture 4" descr="A screenshot of a computer&#10;&#10;Description automatically generated">
            <a:extLst>
              <a:ext uri="{FF2B5EF4-FFF2-40B4-BE49-F238E27FC236}">
                <a16:creationId xmlns:a16="http://schemas.microsoft.com/office/drawing/2014/main" id="{AEFFDF54-777B-253B-BE03-938292981CD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838C5599-300B-5DAF-2831-54F468C1A858}"/>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a:extLst>
              <a:ext uri="{FF2B5EF4-FFF2-40B4-BE49-F238E27FC236}">
                <a16:creationId xmlns:a16="http://schemas.microsoft.com/office/drawing/2014/main" id="{FF496738-EF03-B436-09BC-BD675DFAC244}"/>
              </a:ext>
            </a:extLst>
          </p:cNvPr>
          <p:cNvSpPr>
            <a:spLocks noGrp="1" noChangeArrowheads="1"/>
          </p:cNvSpPr>
          <p:nvPr>
            <p:ph type="title"/>
          </p:nvPr>
        </p:nvSpPr>
        <p:spPr>
          <a:xfrm>
            <a:off x="228600" y="677335"/>
            <a:ext cx="8915400" cy="1143000"/>
          </a:xfrm>
        </p:spPr>
        <p:txBody>
          <a:bodyPr/>
          <a:lstStyle/>
          <a:p>
            <a:pPr algn="l"/>
            <a:r>
              <a:rPr lang="en-US" altLang="zh-TW" sz="3600" b="1">
                <a:solidFill>
                  <a:schemeClr val="tx1"/>
                </a:solidFill>
                <a:ea typeface="新細明體" panose="02020500000000000000" pitchFamily="18" charset="-120"/>
              </a:rPr>
              <a:t>11-5 Confidence Intervals </a:t>
            </a:r>
            <a:endParaRPr lang="en-US" altLang="zh-TW" sz="3600">
              <a:solidFill>
                <a:schemeClr val="tx1"/>
              </a:solidFill>
              <a:ea typeface="新細明體" panose="02020500000000000000" pitchFamily="18" charset="-120"/>
            </a:endParaRPr>
          </a:p>
        </p:txBody>
      </p:sp>
      <p:sp>
        <p:nvSpPr>
          <p:cNvPr id="581635" name="Rectangle 3">
            <a:extLst>
              <a:ext uri="{FF2B5EF4-FFF2-40B4-BE49-F238E27FC236}">
                <a16:creationId xmlns:a16="http://schemas.microsoft.com/office/drawing/2014/main" id="{7AFC9A8A-C913-FBBB-0D09-06729F28B162}"/>
              </a:ext>
            </a:extLst>
          </p:cNvPr>
          <p:cNvSpPr>
            <a:spLocks noGrp="1" noChangeArrowheads="1"/>
          </p:cNvSpPr>
          <p:nvPr>
            <p:ph type="body" idx="1"/>
          </p:nvPr>
        </p:nvSpPr>
        <p:spPr>
          <a:xfrm>
            <a:off x="609600" y="1600200"/>
            <a:ext cx="7772400" cy="4114800"/>
          </a:xfrm>
        </p:spPr>
        <p:txBody>
          <a:bodyPr/>
          <a:lstStyle/>
          <a:p>
            <a:pPr>
              <a:buFontTx/>
              <a:buNone/>
            </a:pPr>
            <a:endParaRPr lang="zh-TW" altLang="en-US" b="1">
              <a:ea typeface="新細明體" panose="02020500000000000000" pitchFamily="18" charset="-120"/>
            </a:endParaRPr>
          </a:p>
          <a:p>
            <a:pPr>
              <a:buFontTx/>
              <a:buNone/>
            </a:pPr>
            <a:endParaRPr lang="zh-TW" altLang="en-US">
              <a:ea typeface="新細明體" panose="02020500000000000000" pitchFamily="18" charset="-120"/>
            </a:endParaRPr>
          </a:p>
        </p:txBody>
      </p:sp>
      <p:sp>
        <p:nvSpPr>
          <p:cNvPr id="581636" name="Line 4">
            <a:extLst>
              <a:ext uri="{FF2B5EF4-FFF2-40B4-BE49-F238E27FC236}">
                <a16:creationId xmlns:a16="http://schemas.microsoft.com/office/drawing/2014/main" id="{8FEABECE-7D68-5A71-1852-074035121EBA}"/>
              </a:ext>
            </a:extLst>
          </p:cNvPr>
          <p:cNvSpPr>
            <a:spLocks noChangeShapeType="1"/>
          </p:cNvSpPr>
          <p:nvPr/>
        </p:nvSpPr>
        <p:spPr bwMode="auto">
          <a:xfrm>
            <a:off x="304800" y="914400"/>
            <a:ext cx="502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1637" name="Text Box 5">
            <a:extLst>
              <a:ext uri="{FF2B5EF4-FFF2-40B4-BE49-F238E27FC236}">
                <a16:creationId xmlns:a16="http://schemas.microsoft.com/office/drawing/2014/main" id="{B5B01063-115F-1ECF-C803-8FB26257BCD9}"/>
              </a:ext>
            </a:extLst>
          </p:cNvPr>
          <p:cNvSpPr txBox="1">
            <a:spLocks noChangeArrowheads="1"/>
          </p:cNvSpPr>
          <p:nvPr/>
        </p:nvSpPr>
        <p:spPr bwMode="auto">
          <a:xfrm>
            <a:off x="228600" y="12954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11-5</a:t>
            </a:r>
          </a:p>
        </p:txBody>
      </p:sp>
      <p:sp>
        <p:nvSpPr>
          <p:cNvPr id="581640" name="Rectangle 8">
            <a:extLst>
              <a:ext uri="{FF2B5EF4-FFF2-40B4-BE49-F238E27FC236}">
                <a16:creationId xmlns:a16="http://schemas.microsoft.com/office/drawing/2014/main" id="{E2AE6DCF-6BC1-395B-FF76-BA6B3A2A52FF}"/>
              </a:ext>
            </a:extLst>
          </p:cNvPr>
          <p:cNvSpPr>
            <a:spLocks noChangeArrowheads="1"/>
          </p:cNvSpPr>
          <p:nvPr/>
        </p:nvSpPr>
        <p:spPr bwMode="auto">
          <a:xfrm>
            <a:off x="228600" y="2667000"/>
            <a:ext cx="2819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11-7</a:t>
            </a:r>
            <a:r>
              <a:rPr lang="en-US" altLang="zh-TW" b="1">
                <a:ea typeface="新細明體" panose="02020500000000000000" pitchFamily="18" charset="-120"/>
              </a:rPr>
              <a:t> </a:t>
            </a:r>
            <a:r>
              <a:rPr lang="en-US" altLang="zh-TW">
                <a:ea typeface="新細明體" panose="02020500000000000000" pitchFamily="18" charset="-120"/>
              </a:rPr>
              <a:t>Scatter diagram of oxygen purity data from Example 11-1 with fitted regression line and 95 percent confidence limits on </a:t>
            </a:r>
            <a:r>
              <a:rPr lang="en-US" altLang="zh-TW">
                <a:ea typeface="新細明體" panose="02020500000000000000" pitchFamily="18" charset="-120"/>
                <a:sym typeface="Symbol" panose="05050102010706020507" pitchFamily="18" charset="2"/>
              </a:rPr>
              <a:t></a:t>
            </a:r>
            <a:r>
              <a:rPr lang="en-US" altLang="zh-TW" baseline="-25000">
                <a:ea typeface="新細明體" panose="02020500000000000000" pitchFamily="18" charset="-120"/>
                <a:sym typeface="Symbol" panose="05050102010706020507" pitchFamily="18" charset="2"/>
              </a:rPr>
              <a:t>Y|x0</a:t>
            </a:r>
            <a:r>
              <a:rPr lang="en-US" altLang="zh-TW">
                <a:ea typeface="新細明體" panose="02020500000000000000" pitchFamily="18" charset="-120"/>
                <a:sym typeface="Symbol" panose="05050102010706020507" pitchFamily="18" charset="2"/>
              </a:rPr>
              <a:t>.</a:t>
            </a:r>
            <a:r>
              <a:rPr lang="en-US" altLang="zh-TW">
                <a:ea typeface="新細明體" panose="02020500000000000000" pitchFamily="18" charset="-120"/>
              </a:rPr>
              <a:t>            </a:t>
            </a:r>
          </a:p>
        </p:txBody>
      </p:sp>
      <p:pic>
        <p:nvPicPr>
          <p:cNvPr id="581641" name="Picture 9">
            <a:extLst>
              <a:ext uri="{FF2B5EF4-FFF2-40B4-BE49-F238E27FC236}">
                <a16:creationId xmlns:a16="http://schemas.microsoft.com/office/drawing/2014/main" id="{5A9A8418-06B2-0335-CB57-9E9AAE386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981200"/>
            <a:ext cx="5259388" cy="415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E3EC0C1F-F37B-3BD3-CFE0-0C8FEE25D8D6}"/>
              </a:ext>
            </a:extLst>
          </p:cNvPr>
          <p:cNvSpPr>
            <a:spLocks noGrp="1"/>
          </p:cNvSpPr>
          <p:nvPr>
            <p:ph type="dt" sz="half" idx="10"/>
          </p:nvPr>
        </p:nvSpPr>
        <p:spPr/>
        <p:txBody>
          <a:bodyPr/>
          <a:lstStyle/>
          <a:p>
            <a:fld id="{E6053AEC-012C-4704-A874-1750D8DC14E9}" type="datetime1">
              <a:rPr lang="en-US" smtClean="0"/>
              <a:t>9/18/2024</a:t>
            </a:fld>
            <a:endParaRPr lang="en-US"/>
          </a:p>
        </p:txBody>
      </p:sp>
      <p:sp>
        <p:nvSpPr>
          <p:cNvPr id="3" name="Footer Placeholder 2">
            <a:extLst>
              <a:ext uri="{FF2B5EF4-FFF2-40B4-BE49-F238E27FC236}">
                <a16:creationId xmlns:a16="http://schemas.microsoft.com/office/drawing/2014/main" id="{6BDBB6D0-0870-BF1D-D367-BCCF21BA626C}"/>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D3439E7C-4D5F-BB80-3ACC-6B4CE290CF84}"/>
              </a:ext>
            </a:extLst>
          </p:cNvPr>
          <p:cNvSpPr>
            <a:spLocks noGrp="1"/>
          </p:cNvSpPr>
          <p:nvPr>
            <p:ph type="sldNum" sz="quarter" idx="12"/>
          </p:nvPr>
        </p:nvSpPr>
        <p:spPr/>
        <p:txBody>
          <a:bodyPr/>
          <a:lstStyle/>
          <a:p>
            <a:fld id="{B6F15528-21DE-4FAA-801E-634DDDAF4B2B}" type="slidenum">
              <a:rPr lang="en-US" smtClean="0"/>
              <a:pPr/>
              <a:t>181</a:t>
            </a:fld>
            <a:endParaRPr lang="en-US"/>
          </a:p>
        </p:txBody>
      </p:sp>
      <p:pic>
        <p:nvPicPr>
          <p:cNvPr id="5" name="Picture 4" descr="A screenshot of a computer&#10;&#10;Description automatically generated">
            <a:extLst>
              <a:ext uri="{FF2B5EF4-FFF2-40B4-BE49-F238E27FC236}">
                <a16:creationId xmlns:a16="http://schemas.microsoft.com/office/drawing/2014/main" id="{B4DE4C9A-3988-DD87-9726-78783F29285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B323AC6C-7523-9310-A1CD-C24FAF173B99}"/>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a:t>
            </a:r>
            <a:r>
              <a:rPr lang="en-US" sz="2000"/>
              <a:t>The leverage of an observation which is based on how much the observation's value on the predictor variable differs from the mean of the predictor variable. The greater an observation's leverage, the more potential it has to be an influential observation.</a:t>
            </a:r>
          </a:p>
          <a:p>
            <a:pPr algn="just">
              <a:lnSpc>
                <a:spcPct val="150000"/>
              </a:lnSpc>
              <a:buFont typeface="Wingdings" panose="05000000000000000000" pitchFamily="2" charset="2"/>
              <a:buChar char="§"/>
            </a:pP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EBF6F7E7-DA09-44E2-996A-0BAA5D099740}"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182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Influential Observations – Leverage.</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18EE868-BDB9-20D7-2C28-9B9C3FC864E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A9148321-BD84-8154-C80D-97ABD72361E0}"/>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41940065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a:extLst>
              <a:ext uri="{FF2B5EF4-FFF2-40B4-BE49-F238E27FC236}">
                <a16:creationId xmlns:a16="http://schemas.microsoft.com/office/drawing/2014/main" id="{8B6662D9-5857-BD75-24C1-3F11687B40ED}"/>
              </a:ext>
            </a:extLst>
          </p:cNvPr>
          <p:cNvSpPr>
            <a:spLocks noGrp="1" noChangeArrowheads="1"/>
          </p:cNvSpPr>
          <p:nvPr>
            <p:ph type="title"/>
          </p:nvPr>
        </p:nvSpPr>
        <p:spPr>
          <a:xfrm>
            <a:off x="228600" y="965200"/>
            <a:ext cx="8915400" cy="1143000"/>
          </a:xfrm>
        </p:spPr>
        <p:txBody>
          <a:bodyPr/>
          <a:lstStyle/>
          <a:p>
            <a:pPr algn="l"/>
            <a:r>
              <a:rPr lang="en-US" altLang="zh-TW" sz="3600" b="1">
                <a:solidFill>
                  <a:schemeClr val="tx1"/>
                </a:solidFill>
                <a:ea typeface="新細明體" panose="02020500000000000000" pitchFamily="18" charset="-120"/>
              </a:rPr>
              <a:t>11-6 Prediction of New Observations </a:t>
            </a:r>
            <a:endParaRPr lang="en-US" altLang="zh-TW" sz="3600">
              <a:solidFill>
                <a:schemeClr val="tx1"/>
              </a:solidFill>
              <a:ea typeface="新細明體" panose="02020500000000000000" pitchFamily="18" charset="-120"/>
            </a:endParaRPr>
          </a:p>
        </p:txBody>
      </p:sp>
      <p:sp>
        <p:nvSpPr>
          <p:cNvPr id="582660" name="Line 4">
            <a:extLst>
              <a:ext uri="{FF2B5EF4-FFF2-40B4-BE49-F238E27FC236}">
                <a16:creationId xmlns:a16="http://schemas.microsoft.com/office/drawing/2014/main" id="{D4EA34E0-04F9-6BBA-1AB2-B4E4311777BA}"/>
              </a:ext>
            </a:extLst>
          </p:cNvPr>
          <p:cNvSpPr>
            <a:spLocks noChangeShapeType="1"/>
          </p:cNvSpPr>
          <p:nvPr/>
        </p:nvSpPr>
        <p:spPr bwMode="auto">
          <a:xfrm>
            <a:off x="304800" y="1015998"/>
            <a:ext cx="723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2665" name="Rectangle 9">
            <a:extLst>
              <a:ext uri="{FF2B5EF4-FFF2-40B4-BE49-F238E27FC236}">
                <a16:creationId xmlns:a16="http://schemas.microsoft.com/office/drawing/2014/main" id="{715A6BBA-DA0E-527D-C424-1A7234AF2140}"/>
              </a:ext>
            </a:extLst>
          </p:cNvPr>
          <p:cNvSpPr>
            <a:spLocks noChangeArrowheads="1"/>
          </p:cNvSpPr>
          <p:nvPr/>
        </p:nvSpPr>
        <p:spPr bwMode="auto">
          <a:xfrm>
            <a:off x="609600" y="2031999"/>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If </a:t>
            </a:r>
            <a:r>
              <a:rPr lang="en-US" altLang="zh-TW" sz="2800" i="1">
                <a:solidFill>
                  <a:schemeClr val="tx1"/>
                </a:solidFill>
                <a:latin typeface="Times New Roman" panose="02020603050405020304" pitchFamily="18" charset="0"/>
                <a:ea typeface="新細明體" panose="02020500000000000000" pitchFamily="18" charset="-120"/>
              </a:rPr>
              <a:t>x</a:t>
            </a:r>
            <a:r>
              <a:rPr lang="en-US" altLang="zh-TW" sz="2800" i="1" baseline="-25000">
                <a:solidFill>
                  <a:schemeClr val="tx1"/>
                </a:solidFill>
                <a:latin typeface="Times New Roman" panose="02020603050405020304" pitchFamily="18" charset="0"/>
                <a:ea typeface="新細明體" panose="02020500000000000000" pitchFamily="18" charset="-120"/>
              </a:rPr>
              <a:t>0</a:t>
            </a:r>
            <a:r>
              <a:rPr lang="en-US" altLang="zh-TW" sz="2800">
                <a:solidFill>
                  <a:schemeClr val="tx1"/>
                </a:solidFill>
                <a:latin typeface="Times New Roman" panose="02020603050405020304" pitchFamily="18" charset="0"/>
                <a:ea typeface="新細明體" panose="02020500000000000000" pitchFamily="18" charset="-120"/>
              </a:rPr>
              <a:t> is the value of the regressor variable of interest,</a:t>
            </a:r>
          </a:p>
        </p:txBody>
      </p:sp>
      <p:pic>
        <p:nvPicPr>
          <p:cNvPr id="582666" name="Picture 10">
            <a:extLst>
              <a:ext uri="{FF2B5EF4-FFF2-40B4-BE49-F238E27FC236}">
                <a16:creationId xmlns:a16="http://schemas.microsoft.com/office/drawing/2014/main" id="{0B7C67C0-8213-95C4-2B02-1E884F576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870199"/>
            <a:ext cx="32337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2667" name="Rectangle 11">
            <a:extLst>
              <a:ext uri="{FF2B5EF4-FFF2-40B4-BE49-F238E27FC236}">
                <a16:creationId xmlns:a16="http://schemas.microsoft.com/office/drawing/2014/main" id="{47A1D5F3-7E5C-DED8-6CA7-CA1B645E4A38}"/>
              </a:ext>
            </a:extLst>
          </p:cNvPr>
          <p:cNvSpPr>
            <a:spLocks noChangeArrowheads="1"/>
          </p:cNvSpPr>
          <p:nvPr/>
        </p:nvSpPr>
        <p:spPr bwMode="auto">
          <a:xfrm>
            <a:off x="685800" y="4089399"/>
            <a:ext cx="8001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a:solidFill>
                  <a:schemeClr val="tx1"/>
                </a:solidFill>
                <a:latin typeface="Times New Roman" panose="02020603050405020304" pitchFamily="18" charset="0"/>
                <a:ea typeface="新細明體" panose="02020500000000000000" pitchFamily="18" charset="-120"/>
              </a:rPr>
              <a:t>is the point estimator of the new or future value of the response, </a:t>
            </a:r>
            <a:r>
              <a:rPr lang="en-US" altLang="zh-TW" sz="2800" i="1">
                <a:solidFill>
                  <a:schemeClr val="tx1"/>
                </a:solidFill>
                <a:latin typeface="Times New Roman" panose="02020603050405020304" pitchFamily="18" charset="0"/>
                <a:ea typeface="新細明體" panose="02020500000000000000" pitchFamily="18" charset="-120"/>
              </a:rPr>
              <a:t>Y</a:t>
            </a:r>
            <a:r>
              <a:rPr lang="en-US" altLang="zh-TW" sz="2800" baseline="-25000">
                <a:solidFill>
                  <a:schemeClr val="tx1"/>
                </a:solidFill>
                <a:latin typeface="Times New Roman" panose="02020603050405020304" pitchFamily="18" charset="0"/>
                <a:ea typeface="新細明體" panose="02020500000000000000" pitchFamily="18" charset="-120"/>
              </a:rPr>
              <a:t>0</a:t>
            </a:r>
            <a:r>
              <a:rPr lang="en-US" altLang="zh-TW" sz="2800">
                <a:solidFill>
                  <a:schemeClr val="tx1"/>
                </a:solidFill>
                <a:latin typeface="Times New Roman" panose="02020603050405020304" pitchFamily="18" charset="0"/>
                <a:ea typeface="新細明體" panose="02020500000000000000" pitchFamily="18" charset="-120"/>
              </a:rPr>
              <a:t>.</a:t>
            </a:r>
          </a:p>
        </p:txBody>
      </p:sp>
      <p:sp>
        <p:nvSpPr>
          <p:cNvPr id="2" name="Date Placeholder 1">
            <a:extLst>
              <a:ext uri="{FF2B5EF4-FFF2-40B4-BE49-F238E27FC236}">
                <a16:creationId xmlns:a16="http://schemas.microsoft.com/office/drawing/2014/main" id="{D9359D4F-507E-0F3E-B029-C38A41FDDC20}"/>
              </a:ext>
            </a:extLst>
          </p:cNvPr>
          <p:cNvSpPr>
            <a:spLocks noGrp="1"/>
          </p:cNvSpPr>
          <p:nvPr>
            <p:ph type="dt" sz="half" idx="10"/>
          </p:nvPr>
        </p:nvSpPr>
        <p:spPr/>
        <p:txBody>
          <a:bodyPr/>
          <a:lstStyle/>
          <a:p>
            <a:fld id="{4BA256D0-2CDD-4002-8281-3292321EBB23}" type="datetime1">
              <a:rPr lang="en-US" smtClean="0"/>
              <a:t>9/18/2024</a:t>
            </a:fld>
            <a:endParaRPr lang="en-US"/>
          </a:p>
        </p:txBody>
      </p:sp>
      <p:sp>
        <p:nvSpPr>
          <p:cNvPr id="3" name="Footer Placeholder 2">
            <a:extLst>
              <a:ext uri="{FF2B5EF4-FFF2-40B4-BE49-F238E27FC236}">
                <a16:creationId xmlns:a16="http://schemas.microsoft.com/office/drawing/2014/main" id="{F0729465-2117-F1FC-BA6A-6A50EDF90AB4}"/>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0114759C-E0FF-E0DD-42AE-2114F4B76709}"/>
              </a:ext>
            </a:extLst>
          </p:cNvPr>
          <p:cNvSpPr>
            <a:spLocks noGrp="1"/>
          </p:cNvSpPr>
          <p:nvPr>
            <p:ph type="sldNum" sz="quarter" idx="12"/>
          </p:nvPr>
        </p:nvSpPr>
        <p:spPr/>
        <p:txBody>
          <a:bodyPr/>
          <a:lstStyle/>
          <a:p>
            <a:fld id="{B6F15528-21DE-4FAA-801E-634DDDAF4B2B}" type="slidenum">
              <a:rPr lang="en-US" smtClean="0"/>
              <a:pPr/>
              <a:t>183</a:t>
            </a:fld>
            <a:endParaRPr lang="en-US"/>
          </a:p>
        </p:txBody>
      </p:sp>
      <p:pic>
        <p:nvPicPr>
          <p:cNvPr id="5" name="Picture 4" descr="A screenshot of a computer&#10;&#10;Description automatically generated">
            <a:extLst>
              <a:ext uri="{FF2B5EF4-FFF2-40B4-BE49-F238E27FC236}">
                <a16:creationId xmlns:a16="http://schemas.microsoft.com/office/drawing/2014/main" id="{E92F0243-8C32-2CA8-D788-FA2002A85A1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78AE8593-2107-E30B-A931-AC1B1BEF8F57}"/>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a:extLst>
              <a:ext uri="{FF2B5EF4-FFF2-40B4-BE49-F238E27FC236}">
                <a16:creationId xmlns:a16="http://schemas.microsoft.com/office/drawing/2014/main" id="{3A123704-01AA-553C-262D-63C6059DB9FE}"/>
              </a:ext>
            </a:extLst>
          </p:cNvPr>
          <p:cNvSpPr>
            <a:spLocks noGrp="1" noChangeArrowheads="1"/>
          </p:cNvSpPr>
          <p:nvPr>
            <p:ph type="title"/>
          </p:nvPr>
        </p:nvSpPr>
        <p:spPr>
          <a:xfrm>
            <a:off x="228600" y="592664"/>
            <a:ext cx="8915400" cy="1143000"/>
          </a:xfrm>
        </p:spPr>
        <p:txBody>
          <a:bodyPr/>
          <a:lstStyle/>
          <a:p>
            <a:pPr algn="l"/>
            <a:r>
              <a:rPr lang="en-US" altLang="zh-TW" sz="3600" b="1">
                <a:solidFill>
                  <a:schemeClr val="tx1"/>
                </a:solidFill>
                <a:ea typeface="新細明體" panose="02020500000000000000" pitchFamily="18" charset="-120"/>
              </a:rPr>
              <a:t>11-6 Prediction of New Observations </a:t>
            </a:r>
            <a:endParaRPr lang="en-US" altLang="zh-TW" sz="3600">
              <a:solidFill>
                <a:schemeClr val="tx1"/>
              </a:solidFill>
              <a:ea typeface="新細明體" panose="02020500000000000000" pitchFamily="18" charset="-120"/>
            </a:endParaRPr>
          </a:p>
        </p:txBody>
      </p:sp>
      <p:sp>
        <p:nvSpPr>
          <p:cNvPr id="583683" name="Line 3">
            <a:extLst>
              <a:ext uri="{FF2B5EF4-FFF2-40B4-BE49-F238E27FC236}">
                <a16:creationId xmlns:a16="http://schemas.microsoft.com/office/drawing/2014/main" id="{1FBEA23A-6354-98A0-853F-CDED2A05B162}"/>
              </a:ext>
            </a:extLst>
          </p:cNvPr>
          <p:cNvSpPr>
            <a:spLocks noChangeShapeType="1"/>
          </p:cNvSpPr>
          <p:nvPr/>
        </p:nvSpPr>
        <p:spPr bwMode="auto">
          <a:xfrm>
            <a:off x="304800" y="1507064"/>
            <a:ext cx="723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3684" name="Rectangle 4">
            <a:extLst>
              <a:ext uri="{FF2B5EF4-FFF2-40B4-BE49-F238E27FC236}">
                <a16:creationId xmlns:a16="http://schemas.microsoft.com/office/drawing/2014/main" id="{149E00C2-3A21-B74B-03AF-E86FBD0509CA}"/>
              </a:ext>
            </a:extLst>
          </p:cNvPr>
          <p:cNvSpPr>
            <a:spLocks noChangeArrowheads="1"/>
          </p:cNvSpPr>
          <p:nvPr/>
        </p:nvSpPr>
        <p:spPr bwMode="auto">
          <a:xfrm>
            <a:off x="609600" y="2269064"/>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a:solidFill>
                  <a:srgbClr val="009900"/>
                </a:solidFill>
                <a:latin typeface="Times New Roman" panose="02020603050405020304" pitchFamily="18" charset="0"/>
                <a:ea typeface="新細明體" panose="02020500000000000000" pitchFamily="18" charset="-120"/>
              </a:rPr>
              <a:t>Definition</a:t>
            </a:r>
          </a:p>
        </p:txBody>
      </p:sp>
      <p:pic>
        <p:nvPicPr>
          <p:cNvPr id="583688" name="Picture 8">
            <a:extLst>
              <a:ext uri="{FF2B5EF4-FFF2-40B4-BE49-F238E27FC236}">
                <a16:creationId xmlns:a16="http://schemas.microsoft.com/office/drawing/2014/main" id="{6A6E20C4-912D-97D4-CA82-1828B1156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54864"/>
            <a:ext cx="8458200"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E2CD088C-DC8C-D87C-F886-74DB044C3E8C}"/>
              </a:ext>
            </a:extLst>
          </p:cNvPr>
          <p:cNvSpPr>
            <a:spLocks noGrp="1"/>
          </p:cNvSpPr>
          <p:nvPr>
            <p:ph type="dt" sz="half" idx="10"/>
          </p:nvPr>
        </p:nvSpPr>
        <p:spPr/>
        <p:txBody>
          <a:bodyPr/>
          <a:lstStyle/>
          <a:p>
            <a:fld id="{50A3925E-93FA-4601-AAF9-A1A377520D8D}" type="datetime1">
              <a:rPr lang="en-US" smtClean="0"/>
              <a:t>9/18/2024</a:t>
            </a:fld>
            <a:endParaRPr lang="en-US"/>
          </a:p>
        </p:txBody>
      </p:sp>
      <p:sp>
        <p:nvSpPr>
          <p:cNvPr id="3" name="Footer Placeholder 2">
            <a:extLst>
              <a:ext uri="{FF2B5EF4-FFF2-40B4-BE49-F238E27FC236}">
                <a16:creationId xmlns:a16="http://schemas.microsoft.com/office/drawing/2014/main" id="{50B973EC-AF6A-306A-ECD8-C43E08CB915A}"/>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71B7D1A8-7724-0C5D-2CBF-6A3306EF52F9}"/>
              </a:ext>
            </a:extLst>
          </p:cNvPr>
          <p:cNvSpPr>
            <a:spLocks noGrp="1"/>
          </p:cNvSpPr>
          <p:nvPr>
            <p:ph type="sldNum" sz="quarter" idx="12"/>
          </p:nvPr>
        </p:nvSpPr>
        <p:spPr/>
        <p:txBody>
          <a:bodyPr/>
          <a:lstStyle/>
          <a:p>
            <a:fld id="{B6F15528-21DE-4FAA-801E-634DDDAF4B2B}" type="slidenum">
              <a:rPr lang="en-US" smtClean="0"/>
              <a:pPr/>
              <a:t>184</a:t>
            </a:fld>
            <a:endParaRPr lang="en-US"/>
          </a:p>
        </p:txBody>
      </p:sp>
      <p:sp>
        <p:nvSpPr>
          <p:cNvPr id="5" name="Title 1">
            <a:extLst>
              <a:ext uri="{FF2B5EF4-FFF2-40B4-BE49-F238E27FC236}">
                <a16:creationId xmlns:a16="http://schemas.microsoft.com/office/drawing/2014/main" id="{50F01415-D11A-9BCE-E7CE-4831314E9A2A}"/>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0504A724-2068-0325-024B-FBCF59DE4861}"/>
              </a:ext>
            </a:extLst>
          </p:cNvPr>
          <p:cNvSpPr>
            <a:spLocks noGrp="1" noChangeArrowheads="1"/>
          </p:cNvSpPr>
          <p:nvPr>
            <p:ph type="title"/>
          </p:nvPr>
        </p:nvSpPr>
        <p:spPr>
          <a:xfrm>
            <a:off x="228600" y="423331"/>
            <a:ext cx="8915400" cy="1143000"/>
          </a:xfrm>
        </p:spPr>
        <p:txBody>
          <a:bodyPr/>
          <a:lstStyle/>
          <a:p>
            <a:pPr algn="l"/>
            <a:r>
              <a:rPr lang="en-US" altLang="zh-TW" sz="3600" b="1">
                <a:solidFill>
                  <a:schemeClr val="tx1"/>
                </a:solidFill>
                <a:ea typeface="新細明體" panose="02020500000000000000" pitchFamily="18" charset="-120"/>
              </a:rPr>
              <a:t>11-6 Prediction of New Observations </a:t>
            </a:r>
            <a:endParaRPr lang="en-US" altLang="zh-TW" sz="3600">
              <a:solidFill>
                <a:schemeClr val="tx1"/>
              </a:solidFill>
              <a:ea typeface="新細明體" panose="02020500000000000000" pitchFamily="18" charset="-120"/>
            </a:endParaRPr>
          </a:p>
        </p:txBody>
      </p:sp>
      <p:sp>
        <p:nvSpPr>
          <p:cNvPr id="584707" name="Line 3">
            <a:extLst>
              <a:ext uri="{FF2B5EF4-FFF2-40B4-BE49-F238E27FC236}">
                <a16:creationId xmlns:a16="http://schemas.microsoft.com/office/drawing/2014/main" id="{000E1304-03C7-275F-28C7-FD98701176FD}"/>
              </a:ext>
            </a:extLst>
          </p:cNvPr>
          <p:cNvSpPr>
            <a:spLocks noChangeShapeType="1"/>
          </p:cNvSpPr>
          <p:nvPr/>
        </p:nvSpPr>
        <p:spPr bwMode="auto">
          <a:xfrm>
            <a:off x="304800" y="1337731"/>
            <a:ext cx="723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4708" name="Rectangle 4">
            <a:extLst>
              <a:ext uri="{FF2B5EF4-FFF2-40B4-BE49-F238E27FC236}">
                <a16:creationId xmlns:a16="http://schemas.microsoft.com/office/drawing/2014/main" id="{E27C18F9-525D-BAE5-E998-1DD79296A818}"/>
              </a:ext>
            </a:extLst>
          </p:cNvPr>
          <p:cNvSpPr>
            <a:spLocks noChangeArrowheads="1"/>
          </p:cNvSpPr>
          <p:nvPr/>
        </p:nvSpPr>
        <p:spPr bwMode="auto">
          <a:xfrm>
            <a:off x="381000" y="1718731"/>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11-6</a:t>
            </a:r>
          </a:p>
        </p:txBody>
      </p:sp>
      <p:pic>
        <p:nvPicPr>
          <p:cNvPr id="584710" name="Picture 6">
            <a:extLst>
              <a:ext uri="{FF2B5EF4-FFF2-40B4-BE49-F238E27FC236}">
                <a16:creationId xmlns:a16="http://schemas.microsoft.com/office/drawing/2014/main" id="{60F5BC3B-913C-C10B-A29D-A33B849B1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5531"/>
            <a:ext cx="9144000" cy="321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59A91AEB-637F-7AC7-6326-34B04D5541A3}"/>
              </a:ext>
            </a:extLst>
          </p:cNvPr>
          <p:cNvSpPr>
            <a:spLocks noGrp="1"/>
          </p:cNvSpPr>
          <p:nvPr>
            <p:ph type="dt" sz="half" idx="10"/>
          </p:nvPr>
        </p:nvSpPr>
        <p:spPr/>
        <p:txBody>
          <a:bodyPr/>
          <a:lstStyle/>
          <a:p>
            <a:fld id="{D04F469A-027C-46AF-8698-CA423DE5993B}" type="datetime1">
              <a:rPr lang="en-US" smtClean="0"/>
              <a:t>9/18/2024</a:t>
            </a:fld>
            <a:endParaRPr lang="en-US"/>
          </a:p>
        </p:txBody>
      </p:sp>
      <p:sp>
        <p:nvSpPr>
          <p:cNvPr id="3" name="Footer Placeholder 2">
            <a:extLst>
              <a:ext uri="{FF2B5EF4-FFF2-40B4-BE49-F238E27FC236}">
                <a16:creationId xmlns:a16="http://schemas.microsoft.com/office/drawing/2014/main" id="{1FD2031C-3CBE-367B-3EC5-FF125C4F656D}"/>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33AE7615-5082-0D2A-BABC-AC24CD26F9CD}"/>
              </a:ext>
            </a:extLst>
          </p:cNvPr>
          <p:cNvSpPr>
            <a:spLocks noGrp="1"/>
          </p:cNvSpPr>
          <p:nvPr>
            <p:ph type="sldNum" sz="quarter" idx="12"/>
          </p:nvPr>
        </p:nvSpPr>
        <p:spPr/>
        <p:txBody>
          <a:bodyPr/>
          <a:lstStyle/>
          <a:p>
            <a:fld id="{B6F15528-21DE-4FAA-801E-634DDDAF4B2B}" type="slidenum">
              <a:rPr lang="en-US" smtClean="0"/>
              <a:pPr/>
              <a:t>185</a:t>
            </a:fld>
            <a:endParaRPr lang="en-US"/>
          </a:p>
        </p:txBody>
      </p:sp>
      <p:pic>
        <p:nvPicPr>
          <p:cNvPr id="5" name="Picture 4" descr="A screenshot of a computer&#10;&#10;Description automatically generated">
            <a:extLst>
              <a:ext uri="{FF2B5EF4-FFF2-40B4-BE49-F238E27FC236}">
                <a16:creationId xmlns:a16="http://schemas.microsoft.com/office/drawing/2014/main" id="{83373F78-F539-C912-2697-75F71343B02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4B6A982-C8C2-7E4E-44DD-A7CD82239F52}"/>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a:extLst>
              <a:ext uri="{FF2B5EF4-FFF2-40B4-BE49-F238E27FC236}">
                <a16:creationId xmlns:a16="http://schemas.microsoft.com/office/drawing/2014/main" id="{6528E8D0-F998-A4DC-9912-5F53282BED86}"/>
              </a:ext>
            </a:extLst>
          </p:cNvPr>
          <p:cNvSpPr>
            <a:spLocks noGrp="1" noChangeArrowheads="1"/>
          </p:cNvSpPr>
          <p:nvPr>
            <p:ph type="title"/>
          </p:nvPr>
        </p:nvSpPr>
        <p:spPr>
          <a:xfrm>
            <a:off x="228600" y="406398"/>
            <a:ext cx="8915400" cy="1143000"/>
          </a:xfrm>
        </p:spPr>
        <p:txBody>
          <a:bodyPr/>
          <a:lstStyle/>
          <a:p>
            <a:pPr algn="l"/>
            <a:r>
              <a:rPr lang="en-US" altLang="zh-TW" sz="3600" b="1">
                <a:solidFill>
                  <a:schemeClr val="tx1"/>
                </a:solidFill>
                <a:ea typeface="新細明體" panose="02020500000000000000" pitchFamily="18" charset="-120"/>
              </a:rPr>
              <a:t>11-6 Prediction of New Observations </a:t>
            </a:r>
            <a:endParaRPr lang="en-US" altLang="zh-TW" sz="3600">
              <a:solidFill>
                <a:schemeClr val="tx1"/>
              </a:solidFill>
              <a:ea typeface="新細明體" panose="02020500000000000000" pitchFamily="18" charset="-120"/>
            </a:endParaRPr>
          </a:p>
        </p:txBody>
      </p:sp>
      <p:sp>
        <p:nvSpPr>
          <p:cNvPr id="585731" name="Line 3">
            <a:extLst>
              <a:ext uri="{FF2B5EF4-FFF2-40B4-BE49-F238E27FC236}">
                <a16:creationId xmlns:a16="http://schemas.microsoft.com/office/drawing/2014/main" id="{CF5B5C88-7624-2553-F300-45C4DF2C84C4}"/>
              </a:ext>
            </a:extLst>
          </p:cNvPr>
          <p:cNvSpPr>
            <a:spLocks noChangeShapeType="1"/>
          </p:cNvSpPr>
          <p:nvPr/>
        </p:nvSpPr>
        <p:spPr bwMode="auto">
          <a:xfrm>
            <a:off x="304800" y="1320798"/>
            <a:ext cx="723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5732" name="Rectangle 4">
            <a:extLst>
              <a:ext uri="{FF2B5EF4-FFF2-40B4-BE49-F238E27FC236}">
                <a16:creationId xmlns:a16="http://schemas.microsoft.com/office/drawing/2014/main" id="{4B935AAB-A8D1-5BCF-2414-2B719EC294E0}"/>
              </a:ext>
            </a:extLst>
          </p:cNvPr>
          <p:cNvSpPr>
            <a:spLocks noChangeArrowheads="1"/>
          </p:cNvSpPr>
          <p:nvPr/>
        </p:nvSpPr>
        <p:spPr bwMode="auto">
          <a:xfrm>
            <a:off x="381000" y="1701798"/>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11-6</a:t>
            </a:r>
          </a:p>
        </p:txBody>
      </p:sp>
      <p:pic>
        <p:nvPicPr>
          <p:cNvPr id="585734" name="Picture 6">
            <a:extLst>
              <a:ext uri="{FF2B5EF4-FFF2-40B4-BE49-F238E27FC236}">
                <a16:creationId xmlns:a16="http://schemas.microsoft.com/office/drawing/2014/main" id="{D7A32785-79B2-76F5-CA72-36F1DB014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2398"/>
            <a:ext cx="9144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C9BBE1B6-0021-301B-3221-17EF078237BA}"/>
              </a:ext>
            </a:extLst>
          </p:cNvPr>
          <p:cNvSpPr>
            <a:spLocks noGrp="1"/>
          </p:cNvSpPr>
          <p:nvPr>
            <p:ph type="dt" sz="half" idx="10"/>
          </p:nvPr>
        </p:nvSpPr>
        <p:spPr/>
        <p:txBody>
          <a:bodyPr/>
          <a:lstStyle/>
          <a:p>
            <a:fld id="{65A01C0C-844A-4A5F-A40A-A845BDDF198C}" type="datetime1">
              <a:rPr lang="en-US" smtClean="0"/>
              <a:t>9/18/2024</a:t>
            </a:fld>
            <a:endParaRPr lang="en-US"/>
          </a:p>
        </p:txBody>
      </p:sp>
      <p:sp>
        <p:nvSpPr>
          <p:cNvPr id="3" name="Footer Placeholder 2">
            <a:extLst>
              <a:ext uri="{FF2B5EF4-FFF2-40B4-BE49-F238E27FC236}">
                <a16:creationId xmlns:a16="http://schemas.microsoft.com/office/drawing/2014/main" id="{9580BEAE-E02B-8A90-22DB-CCD7908018C9}"/>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8101EB0A-B692-71BD-0FAE-9CBF2B0E5800}"/>
              </a:ext>
            </a:extLst>
          </p:cNvPr>
          <p:cNvSpPr>
            <a:spLocks noGrp="1"/>
          </p:cNvSpPr>
          <p:nvPr>
            <p:ph type="sldNum" sz="quarter" idx="12"/>
          </p:nvPr>
        </p:nvSpPr>
        <p:spPr/>
        <p:txBody>
          <a:bodyPr/>
          <a:lstStyle/>
          <a:p>
            <a:fld id="{B6F15528-21DE-4FAA-801E-634DDDAF4B2B}" type="slidenum">
              <a:rPr lang="en-US" smtClean="0"/>
              <a:pPr/>
              <a:t>186</a:t>
            </a:fld>
            <a:endParaRPr lang="en-US"/>
          </a:p>
        </p:txBody>
      </p:sp>
      <p:pic>
        <p:nvPicPr>
          <p:cNvPr id="5" name="Picture 4" descr="A screenshot of a computer&#10;&#10;Description automatically generated">
            <a:extLst>
              <a:ext uri="{FF2B5EF4-FFF2-40B4-BE49-F238E27FC236}">
                <a16:creationId xmlns:a16="http://schemas.microsoft.com/office/drawing/2014/main" id="{999410D5-C6DF-5D7D-D2E1-851F191D376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AA2D8C0F-A74B-2032-DABC-C6894E2606CB}"/>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a:extLst>
              <a:ext uri="{FF2B5EF4-FFF2-40B4-BE49-F238E27FC236}">
                <a16:creationId xmlns:a16="http://schemas.microsoft.com/office/drawing/2014/main" id="{61C5DED9-CAF1-B380-CC0F-31DBF5F8DBD7}"/>
              </a:ext>
            </a:extLst>
          </p:cNvPr>
          <p:cNvSpPr>
            <a:spLocks noGrp="1" noChangeArrowheads="1"/>
          </p:cNvSpPr>
          <p:nvPr>
            <p:ph type="title"/>
          </p:nvPr>
        </p:nvSpPr>
        <p:spPr>
          <a:xfrm>
            <a:off x="228600" y="517588"/>
            <a:ext cx="8915400" cy="1143000"/>
          </a:xfrm>
        </p:spPr>
        <p:txBody>
          <a:bodyPr/>
          <a:lstStyle/>
          <a:p>
            <a:pPr algn="l"/>
            <a:r>
              <a:rPr lang="en-US" altLang="zh-TW" sz="3600" b="1">
                <a:solidFill>
                  <a:schemeClr val="tx1"/>
                </a:solidFill>
                <a:ea typeface="新細明體" panose="02020500000000000000" pitchFamily="18" charset="-120"/>
              </a:rPr>
              <a:t>11-6 Prediction of New Observations </a:t>
            </a:r>
            <a:endParaRPr lang="en-US" altLang="zh-TW" sz="3600">
              <a:solidFill>
                <a:schemeClr val="tx1"/>
              </a:solidFill>
              <a:ea typeface="新細明體" panose="02020500000000000000" pitchFamily="18" charset="-120"/>
            </a:endParaRPr>
          </a:p>
        </p:txBody>
      </p:sp>
      <p:sp>
        <p:nvSpPr>
          <p:cNvPr id="586755" name="Line 3">
            <a:extLst>
              <a:ext uri="{FF2B5EF4-FFF2-40B4-BE49-F238E27FC236}">
                <a16:creationId xmlns:a16="http://schemas.microsoft.com/office/drawing/2014/main" id="{7A6F071A-95B5-7AF0-791E-26A4493E181A}"/>
              </a:ext>
            </a:extLst>
          </p:cNvPr>
          <p:cNvSpPr>
            <a:spLocks noChangeShapeType="1"/>
          </p:cNvSpPr>
          <p:nvPr/>
        </p:nvSpPr>
        <p:spPr bwMode="auto">
          <a:xfrm>
            <a:off x="304800" y="914400"/>
            <a:ext cx="723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6756" name="Rectangle 4">
            <a:extLst>
              <a:ext uri="{FF2B5EF4-FFF2-40B4-BE49-F238E27FC236}">
                <a16:creationId xmlns:a16="http://schemas.microsoft.com/office/drawing/2014/main" id="{5385B46E-3874-BF8A-A420-1A27A822EBC0}"/>
              </a:ext>
            </a:extLst>
          </p:cNvPr>
          <p:cNvSpPr>
            <a:spLocks noChangeArrowheads="1"/>
          </p:cNvSpPr>
          <p:nvPr/>
        </p:nvSpPr>
        <p:spPr bwMode="auto">
          <a:xfrm>
            <a:off x="381000" y="12954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800" b="1" u="sng">
                <a:solidFill>
                  <a:schemeClr val="tx1"/>
                </a:solidFill>
                <a:latin typeface="Times New Roman" panose="02020603050405020304" pitchFamily="18" charset="0"/>
                <a:ea typeface="新細明體" panose="02020500000000000000" pitchFamily="18" charset="-120"/>
              </a:rPr>
              <a:t>Example 11-6</a:t>
            </a:r>
          </a:p>
        </p:txBody>
      </p:sp>
      <p:sp>
        <p:nvSpPr>
          <p:cNvPr id="586759" name="Rectangle 7">
            <a:extLst>
              <a:ext uri="{FF2B5EF4-FFF2-40B4-BE49-F238E27FC236}">
                <a16:creationId xmlns:a16="http://schemas.microsoft.com/office/drawing/2014/main" id="{6044D33B-44D7-B129-9CF3-B6DC5DCD17ED}"/>
              </a:ext>
            </a:extLst>
          </p:cNvPr>
          <p:cNvSpPr>
            <a:spLocks noChangeArrowheads="1"/>
          </p:cNvSpPr>
          <p:nvPr/>
        </p:nvSpPr>
        <p:spPr bwMode="auto">
          <a:xfrm>
            <a:off x="228600" y="2057400"/>
            <a:ext cx="30480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rgbClr val="009900"/>
                </a:solidFill>
                <a:ea typeface="新細明體" panose="02020500000000000000" pitchFamily="18" charset="-120"/>
              </a:rPr>
              <a:t>Figure 11-8</a:t>
            </a:r>
            <a:r>
              <a:rPr lang="en-US" altLang="zh-TW" b="1">
                <a:ea typeface="新細明體" panose="02020500000000000000" pitchFamily="18" charset="-120"/>
              </a:rPr>
              <a:t> </a:t>
            </a:r>
            <a:r>
              <a:rPr lang="en-US" altLang="zh-TW">
                <a:ea typeface="新細明體" panose="02020500000000000000" pitchFamily="18" charset="-120"/>
              </a:rPr>
              <a:t>Scatter diagram of oxygen purity data from Example 11-1 with fitted regression line, 95% prediction limits (outer lines) , and 95% confidence limits on </a:t>
            </a:r>
            <a:r>
              <a:rPr lang="en-US" altLang="zh-TW">
                <a:ea typeface="新細明體" panose="02020500000000000000" pitchFamily="18" charset="-120"/>
                <a:sym typeface="Symbol" panose="05050102010706020507" pitchFamily="18" charset="2"/>
              </a:rPr>
              <a:t></a:t>
            </a:r>
            <a:r>
              <a:rPr lang="en-US" altLang="zh-TW" baseline="-25000">
                <a:ea typeface="新細明體" panose="02020500000000000000" pitchFamily="18" charset="-120"/>
                <a:sym typeface="Symbol" panose="05050102010706020507" pitchFamily="18" charset="2"/>
              </a:rPr>
              <a:t>Y|x0</a:t>
            </a:r>
            <a:r>
              <a:rPr lang="en-US" altLang="zh-TW">
                <a:ea typeface="新細明體" panose="02020500000000000000" pitchFamily="18" charset="-120"/>
                <a:sym typeface="Symbol" panose="05050102010706020507" pitchFamily="18" charset="2"/>
              </a:rPr>
              <a:t>.</a:t>
            </a:r>
            <a:r>
              <a:rPr lang="en-US" altLang="zh-TW">
                <a:ea typeface="新細明體" panose="02020500000000000000" pitchFamily="18" charset="-120"/>
              </a:rPr>
              <a:t>            </a:t>
            </a:r>
          </a:p>
        </p:txBody>
      </p:sp>
      <p:pic>
        <p:nvPicPr>
          <p:cNvPr id="586760" name="Picture 8">
            <a:extLst>
              <a:ext uri="{FF2B5EF4-FFF2-40B4-BE49-F238E27FC236}">
                <a16:creationId xmlns:a16="http://schemas.microsoft.com/office/drawing/2014/main" id="{1896C63F-FEA9-E3D1-6237-6F3D0CB81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600200"/>
            <a:ext cx="51054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74FBDB3C-5A85-60CF-E81B-4A9A1768770B}"/>
              </a:ext>
            </a:extLst>
          </p:cNvPr>
          <p:cNvSpPr>
            <a:spLocks noGrp="1"/>
          </p:cNvSpPr>
          <p:nvPr>
            <p:ph type="dt" sz="half" idx="10"/>
          </p:nvPr>
        </p:nvSpPr>
        <p:spPr/>
        <p:txBody>
          <a:bodyPr/>
          <a:lstStyle/>
          <a:p>
            <a:fld id="{4B3B364C-47B5-4052-89B1-D9A2484B4F95}" type="datetime1">
              <a:rPr lang="en-US" smtClean="0"/>
              <a:t>9/18/2024</a:t>
            </a:fld>
            <a:endParaRPr lang="en-US"/>
          </a:p>
        </p:txBody>
      </p:sp>
      <p:sp>
        <p:nvSpPr>
          <p:cNvPr id="3" name="Footer Placeholder 2">
            <a:extLst>
              <a:ext uri="{FF2B5EF4-FFF2-40B4-BE49-F238E27FC236}">
                <a16:creationId xmlns:a16="http://schemas.microsoft.com/office/drawing/2014/main" id="{3E9829A2-E145-DB83-1FD0-E156D5F732F7}"/>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634BB153-0726-1E53-BFA1-72D1B832D43D}"/>
              </a:ext>
            </a:extLst>
          </p:cNvPr>
          <p:cNvSpPr>
            <a:spLocks noGrp="1"/>
          </p:cNvSpPr>
          <p:nvPr>
            <p:ph type="sldNum" sz="quarter" idx="12"/>
          </p:nvPr>
        </p:nvSpPr>
        <p:spPr/>
        <p:txBody>
          <a:bodyPr/>
          <a:lstStyle/>
          <a:p>
            <a:fld id="{B6F15528-21DE-4FAA-801E-634DDDAF4B2B}" type="slidenum">
              <a:rPr lang="en-US" smtClean="0"/>
              <a:pPr/>
              <a:t>187</a:t>
            </a:fld>
            <a:endParaRPr lang="en-US"/>
          </a:p>
        </p:txBody>
      </p:sp>
      <p:pic>
        <p:nvPicPr>
          <p:cNvPr id="5" name="Picture 4" descr="A screenshot of a computer&#10;&#10;Description automatically generated">
            <a:extLst>
              <a:ext uri="{FF2B5EF4-FFF2-40B4-BE49-F238E27FC236}">
                <a16:creationId xmlns:a16="http://schemas.microsoft.com/office/drawing/2014/main" id="{3578A4C5-783C-9953-F3B2-0EC1EF66EDA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9EEB99F5-AB81-36DD-FABF-9A8987358C99}"/>
              </a:ext>
            </a:extLst>
          </p:cNvPr>
          <p:cNvSpPr txBox="1">
            <a:spLocks/>
          </p:cNvSpPr>
          <p:nvPr/>
        </p:nvSpPr>
        <p:spPr>
          <a:xfrm>
            <a:off x="1676400" y="16328"/>
            <a:ext cx="7467600" cy="60415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Daily Quiz</a:t>
            </a:r>
          </a:p>
        </p:txBody>
      </p:sp>
      <p:sp>
        <p:nvSpPr>
          <p:cNvPr id="5" name="Slide Number Placeholder 4">
            <a:extLst>
              <a:ext uri="{FF2B5EF4-FFF2-40B4-BE49-F238E27FC236}">
                <a16:creationId xmlns:a16="http://schemas.microsoft.com/office/drawing/2014/main" id="{6819C966-DBBE-4336-986E-FD646CEC1F68}"/>
              </a:ext>
            </a:extLst>
          </p:cNvPr>
          <p:cNvSpPr>
            <a:spLocks noGrp="1"/>
          </p:cNvSpPr>
          <p:nvPr>
            <p:ph type="sldNum" sz="quarter" idx="12"/>
          </p:nvPr>
        </p:nvSpPr>
        <p:spPr/>
        <p:txBody>
          <a:bodyPr/>
          <a:lstStyle/>
          <a:p>
            <a:fld id="{B6F15528-21DE-4FAA-801E-634DDDAF4B2B}" type="slidenum">
              <a:rPr lang="en-US" smtClean="0"/>
              <a:pPr/>
              <a:t>188</a:t>
            </a:fld>
            <a:endParaRPr lang="en-US"/>
          </a:p>
        </p:txBody>
      </p:sp>
      <p:sp>
        <p:nvSpPr>
          <p:cNvPr id="2" name="Date Placeholder 1">
            <a:extLst>
              <a:ext uri="{FF2B5EF4-FFF2-40B4-BE49-F238E27FC236}">
                <a16:creationId xmlns:a16="http://schemas.microsoft.com/office/drawing/2014/main" id="{7889C130-B274-4D2C-BEDF-5E5DB55F6478}"/>
              </a:ext>
            </a:extLst>
          </p:cNvPr>
          <p:cNvSpPr>
            <a:spLocks noGrp="1"/>
          </p:cNvSpPr>
          <p:nvPr>
            <p:ph type="dt" sz="half" idx="10"/>
          </p:nvPr>
        </p:nvSpPr>
        <p:spPr/>
        <p:txBody>
          <a:bodyPr/>
          <a:lstStyle/>
          <a:p>
            <a:fld id="{73957E8C-799D-40DE-8BAD-1D22DC6C4F36}" type="datetime1">
              <a:rPr lang="en-US" smtClean="0"/>
              <a:t>9/18/2024</a:t>
            </a:fld>
            <a:endParaRPr lang="en-US"/>
          </a:p>
        </p:txBody>
      </p:sp>
      <p:sp>
        <p:nvSpPr>
          <p:cNvPr id="8" name="Footer Placeholder 7">
            <a:extLst>
              <a:ext uri="{FF2B5EF4-FFF2-40B4-BE49-F238E27FC236}">
                <a16:creationId xmlns:a16="http://schemas.microsoft.com/office/drawing/2014/main" id="{D644F14C-D2F1-46F3-B587-69EAD2B9580C}"/>
              </a:ext>
            </a:extLst>
          </p:cNvPr>
          <p:cNvSpPr>
            <a:spLocks noGrp="1"/>
          </p:cNvSpPr>
          <p:nvPr>
            <p:ph type="ftr" sz="quarter" idx="11"/>
          </p:nvPr>
        </p:nvSpPr>
        <p:spPr/>
        <p:txBody>
          <a:bodyPr/>
          <a:lstStyle/>
          <a:p>
            <a:r>
              <a:rPr lang="de-DE"/>
              <a:t>SOVERS SINGH BISHT</a:t>
            </a:r>
            <a:endParaRPr lang="en-US"/>
          </a:p>
        </p:txBody>
      </p:sp>
      <p:pic>
        <p:nvPicPr>
          <p:cNvPr id="9" name="Picture 8">
            <a:extLst>
              <a:ext uri="{FF2B5EF4-FFF2-40B4-BE49-F238E27FC236}">
                <a16:creationId xmlns:a16="http://schemas.microsoft.com/office/drawing/2014/main" id="{2ACAE079-A509-8A46-9484-57CCAC3C0C57}"/>
              </a:ext>
            </a:extLst>
          </p:cNvPr>
          <p:cNvPicPr>
            <a:picLocks noChangeAspect="1"/>
          </p:cNvPicPr>
          <p:nvPr/>
        </p:nvPicPr>
        <p:blipFill>
          <a:blip r:embed="rId2"/>
          <a:stretch>
            <a:fillRect/>
          </a:stretch>
        </p:blipFill>
        <p:spPr>
          <a:xfrm>
            <a:off x="-19722" y="0"/>
            <a:ext cx="1384300" cy="812800"/>
          </a:xfrm>
          <a:prstGeom prst="rect">
            <a:avLst/>
          </a:prstGeom>
        </p:spPr>
      </p:pic>
      <p:sp>
        <p:nvSpPr>
          <p:cNvPr id="10" name="TextBox 9">
            <a:extLst>
              <a:ext uri="{FF2B5EF4-FFF2-40B4-BE49-F238E27FC236}">
                <a16:creationId xmlns:a16="http://schemas.microsoft.com/office/drawing/2014/main" id="{1FF09D72-0445-4BB6-2034-14F333D2D139}"/>
              </a:ext>
            </a:extLst>
          </p:cNvPr>
          <p:cNvSpPr txBox="1"/>
          <p:nvPr/>
        </p:nvSpPr>
        <p:spPr>
          <a:xfrm>
            <a:off x="457200" y="1032933"/>
            <a:ext cx="8229600" cy="4893647"/>
          </a:xfrm>
          <a:prstGeom prst="rect">
            <a:avLst/>
          </a:prstGeom>
          <a:noFill/>
        </p:spPr>
        <p:txBody>
          <a:bodyPr wrap="square">
            <a:spAutoFit/>
          </a:bodyPr>
          <a:lstStyle/>
          <a:p>
            <a:pPr marL="457200" indent="-457200" algn="just">
              <a:buFont typeface="+mj-lt"/>
              <a:buAutoNum type="arabicPeriod"/>
            </a:pPr>
            <a:r>
              <a:rPr lang="en-US" sz="2400" b="1">
                <a:latin typeface="+mj-lt"/>
              </a:rPr>
              <a:t>What do you understand by predictive analytics?</a:t>
            </a:r>
          </a:p>
          <a:p>
            <a:pPr marL="457200" indent="-457200" algn="just">
              <a:buFont typeface="+mj-lt"/>
              <a:buAutoNum type="arabicPeriod"/>
            </a:pPr>
            <a:r>
              <a:rPr lang="en-US" sz="2400" b="1" i="0">
                <a:effectLst/>
                <a:latin typeface="+mj-lt"/>
              </a:rPr>
              <a:t>How does predictive analysis work?</a:t>
            </a:r>
          </a:p>
          <a:p>
            <a:pPr marL="457200" indent="-457200" algn="just">
              <a:buFont typeface="+mj-lt"/>
              <a:buAutoNum type="arabicPeriod"/>
            </a:pPr>
            <a:r>
              <a:rPr lang="en-US" sz="2400" b="1" i="0">
                <a:effectLst/>
                <a:latin typeface="+mj-lt"/>
              </a:rPr>
              <a:t>What is the purpose of predictive analytics?</a:t>
            </a:r>
            <a:endParaRPr lang="en-US" sz="2400" b="1">
              <a:latin typeface="+mj-lt"/>
            </a:endParaRPr>
          </a:p>
          <a:p>
            <a:pPr marL="457200" indent="-457200" algn="just">
              <a:buFont typeface="+mj-lt"/>
              <a:buAutoNum type="arabicPeriod"/>
            </a:pPr>
            <a:r>
              <a:rPr lang="en-US" sz="2400" b="1" i="0">
                <a:effectLst/>
                <a:latin typeface="+mj-lt"/>
              </a:rPr>
              <a:t>What are the benefits of predictive analytics?</a:t>
            </a:r>
          </a:p>
          <a:p>
            <a:pPr marL="457200" indent="-457200" algn="just">
              <a:buFont typeface="+mj-lt"/>
              <a:buAutoNum type="arabicPeriod"/>
            </a:pPr>
            <a:r>
              <a:rPr lang="en-US" sz="2400" b="1" i="0">
                <a:effectLst/>
                <a:latin typeface="+mj-lt"/>
              </a:rPr>
              <a:t>What is a predictive algorithm?</a:t>
            </a:r>
            <a:endParaRPr lang="en-US" sz="2400" b="1">
              <a:latin typeface="+mj-lt"/>
            </a:endParaRPr>
          </a:p>
          <a:p>
            <a:pPr marL="457200" indent="-457200" algn="just">
              <a:buFont typeface="+mj-lt"/>
              <a:buAutoNum type="arabicPeriod"/>
            </a:pPr>
            <a:r>
              <a:rPr lang="en-US" sz="2400" b="1" i="0">
                <a:effectLst/>
                <a:latin typeface="+mj-lt"/>
              </a:rPr>
              <a:t>Does using analytics benefit the companies?</a:t>
            </a:r>
          </a:p>
          <a:p>
            <a:pPr marL="457200" indent="-457200" algn="just">
              <a:buFont typeface="+mj-lt"/>
              <a:buAutoNum type="arabicPeriod"/>
            </a:pPr>
            <a:r>
              <a:rPr lang="en-US" sz="2400" b="1" i="0">
                <a:effectLst/>
                <a:latin typeface="+mj-lt"/>
              </a:rPr>
              <a:t>What is regression model?</a:t>
            </a:r>
          </a:p>
          <a:p>
            <a:pPr marL="457200" indent="-457200" algn="just">
              <a:buFont typeface="+mj-lt"/>
              <a:buAutoNum type="arabicPeriod"/>
            </a:pPr>
            <a:r>
              <a:rPr lang="en-US" sz="2400" b="1">
                <a:latin typeface="+mj-lt"/>
              </a:rPr>
              <a:t>Define Correlation ?</a:t>
            </a:r>
          </a:p>
          <a:p>
            <a:pPr marL="457200" indent="-457200" algn="just">
              <a:buFont typeface="+mj-lt"/>
              <a:buAutoNum type="arabicPeriod"/>
            </a:pPr>
            <a:r>
              <a:rPr lang="en-US" sz="2400" b="1">
                <a:latin typeface="+mj-lt"/>
              </a:rPr>
              <a:t>What is heteroscedastic approach?</a:t>
            </a:r>
          </a:p>
          <a:p>
            <a:pPr marL="457200" indent="-457200" algn="just">
              <a:buFont typeface="+mj-lt"/>
              <a:buAutoNum type="arabicPeriod"/>
            </a:pPr>
            <a:r>
              <a:rPr lang="en-US" sz="2400" b="1">
                <a:latin typeface="+mj-lt"/>
              </a:rPr>
              <a:t>Define multiple regression with example?</a:t>
            </a:r>
          </a:p>
          <a:p>
            <a:pPr marL="457200" indent="-457200" algn="just">
              <a:buFont typeface="+mj-lt"/>
              <a:buAutoNum type="arabicPeriod"/>
            </a:pPr>
            <a:endParaRPr lang="en-US" sz="2400" b="1">
              <a:solidFill>
                <a:srgbClr val="666666"/>
              </a:solidFill>
              <a:latin typeface="+mj-lt"/>
            </a:endParaRPr>
          </a:p>
          <a:p>
            <a:pPr marL="457200" indent="-457200" algn="just">
              <a:buFont typeface="+mj-lt"/>
              <a:buAutoNum type="arabicPeriod"/>
            </a:pPr>
            <a:endParaRPr lang="en-US" sz="2400" b="1" i="0">
              <a:solidFill>
                <a:srgbClr val="666666"/>
              </a:solidFill>
              <a:effectLst/>
              <a:latin typeface="+mj-lt"/>
            </a:endParaRPr>
          </a:p>
          <a:p>
            <a:pPr marL="457200" indent="-457200" algn="just">
              <a:buFont typeface="+mj-lt"/>
              <a:buAutoNum type="arabicPeriod"/>
            </a:pPr>
            <a:endParaRPr lang="en-IN" sz="2400" b="1">
              <a:latin typeface="+mj-lt"/>
            </a:endParaRPr>
          </a:p>
        </p:txBody>
      </p:sp>
      <p:pic>
        <p:nvPicPr>
          <p:cNvPr id="3" name="Picture 2" descr="A screenshot of a computer&#10;&#10;Description automatically generated">
            <a:extLst>
              <a:ext uri="{FF2B5EF4-FFF2-40B4-BE49-F238E27FC236}">
                <a16:creationId xmlns:a16="http://schemas.microsoft.com/office/drawing/2014/main" id="{3A93AD6D-D3D2-5814-D0E6-86E9D2B3D8B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1" cy="6095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000" b="1"/>
              <a:t>Weekly/monthly/Unit Wise Assignment.</a:t>
            </a:r>
          </a:p>
        </p:txBody>
      </p:sp>
      <p:sp>
        <p:nvSpPr>
          <p:cNvPr id="9" name="Rectangle 8"/>
          <p:cNvSpPr/>
          <p:nvPr/>
        </p:nvSpPr>
        <p:spPr>
          <a:xfrm>
            <a:off x="381000" y="533400"/>
            <a:ext cx="8229600" cy="523220"/>
          </a:xfrm>
          <a:prstGeom prst="rect">
            <a:avLst/>
          </a:prstGeom>
        </p:spPr>
        <p:txBody>
          <a:bodyPr wrap="square">
            <a:spAutoFit/>
          </a:bodyPr>
          <a:lstStyle/>
          <a:p>
            <a:pPr algn="ctr"/>
            <a:r>
              <a:rPr lang="en-US" sz="2800" b="1">
                <a:solidFill>
                  <a:srgbClr val="002060"/>
                </a:solidFill>
              </a:rPr>
              <a:t>Assignment  </a:t>
            </a:r>
          </a:p>
        </p:txBody>
      </p:sp>
      <p:sp>
        <p:nvSpPr>
          <p:cNvPr id="6" name="Date Placeholder 5"/>
          <p:cNvSpPr>
            <a:spLocks noGrp="1"/>
          </p:cNvSpPr>
          <p:nvPr>
            <p:ph type="dt" sz="half" idx="10"/>
          </p:nvPr>
        </p:nvSpPr>
        <p:spPr/>
        <p:txBody>
          <a:bodyPr/>
          <a:lstStyle/>
          <a:p>
            <a:fld id="{5FFA439B-9599-4E8B-AA93-2497A345319D}" type="datetime1">
              <a:rPr lang="en-US" smtClean="0"/>
              <a:t>9/18/2024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189</a:t>
            </a:fld>
            <a:endParaRPr lang="en-US"/>
          </a:p>
        </p:txBody>
      </p:sp>
      <p:sp>
        <p:nvSpPr>
          <p:cNvPr id="3" name="Rectangle 2">
            <a:extLst>
              <a:ext uri="{FF2B5EF4-FFF2-40B4-BE49-F238E27FC236}">
                <a16:creationId xmlns:a16="http://schemas.microsoft.com/office/drawing/2014/main" id="{406F5FD9-659A-4F6A-9B69-4D3AC429F0DC}"/>
              </a:ext>
            </a:extLst>
          </p:cNvPr>
          <p:cNvSpPr/>
          <p:nvPr/>
        </p:nvSpPr>
        <p:spPr>
          <a:xfrm>
            <a:off x="609600" y="1142998"/>
            <a:ext cx="8001000" cy="4661276"/>
          </a:xfrm>
          <a:prstGeom prst="rect">
            <a:avLst/>
          </a:prstGeom>
        </p:spPr>
        <p:txBody>
          <a:bodyPr wrap="square">
            <a:spAutoFit/>
          </a:bodyPr>
          <a:lstStyle/>
          <a:p>
            <a:pPr>
              <a:lnSpc>
                <a:spcPct val="150000"/>
              </a:lnSpc>
            </a:pPr>
            <a:r>
              <a:rPr lang="en-IN" b="1"/>
              <a:t>1. What are the differences between supervised and unsupervised learning? </a:t>
            </a:r>
          </a:p>
          <a:p>
            <a:pPr>
              <a:lnSpc>
                <a:spcPct val="150000"/>
              </a:lnSpc>
            </a:pPr>
            <a:r>
              <a:rPr lang="en-IN" b="1"/>
              <a:t>2. How is logistic regression done?</a:t>
            </a:r>
          </a:p>
          <a:p>
            <a:pPr>
              <a:lnSpc>
                <a:spcPct val="150000"/>
              </a:lnSpc>
            </a:pPr>
            <a:r>
              <a:rPr lang="en-IN" b="1"/>
              <a:t>3. Differentiate between structured and unstructured datasets?</a:t>
            </a:r>
            <a:endParaRPr lang="en-IN"/>
          </a:p>
          <a:p>
            <a:pPr>
              <a:lnSpc>
                <a:spcPct val="150000"/>
              </a:lnSpc>
            </a:pPr>
            <a:r>
              <a:rPr lang="en-IN" b="1"/>
              <a:t>4. Mention What Is The Responsibility Of A Data Analyst?</a:t>
            </a:r>
            <a:endParaRPr lang="en-IN"/>
          </a:p>
          <a:p>
            <a:pPr>
              <a:lnSpc>
                <a:spcPct val="150000"/>
              </a:lnSpc>
            </a:pPr>
            <a:r>
              <a:rPr lang="en-IN" b="1"/>
              <a:t>5. What Is Required To Become A Data Analyst?</a:t>
            </a:r>
            <a:endParaRPr lang="en-IN"/>
          </a:p>
          <a:p>
            <a:pPr>
              <a:lnSpc>
                <a:spcPct val="150000"/>
              </a:lnSpc>
            </a:pPr>
            <a:r>
              <a:rPr lang="en-IN" b="1"/>
              <a:t>6.  Mention What Are The Various Steps In An Analytics Project?</a:t>
            </a:r>
            <a:endParaRPr lang="en-IN"/>
          </a:p>
          <a:p>
            <a:pPr>
              <a:lnSpc>
                <a:spcPct val="150000"/>
              </a:lnSpc>
            </a:pPr>
            <a:r>
              <a:rPr lang="en-IN" b="1"/>
              <a:t>7.  Mention What Is multicollinearity?</a:t>
            </a:r>
            <a:endParaRPr lang="en-IN"/>
          </a:p>
          <a:p>
            <a:pPr>
              <a:lnSpc>
                <a:spcPct val="150000"/>
              </a:lnSpc>
            </a:pPr>
            <a:r>
              <a:rPr lang="en-IN" b="1"/>
              <a:t>8. List Out Some Of The Best Practices For Data Cleaning?</a:t>
            </a:r>
            <a:endParaRPr lang="en-IN"/>
          </a:p>
          <a:p>
            <a:pPr>
              <a:lnSpc>
                <a:spcPct val="150000"/>
              </a:lnSpc>
            </a:pPr>
            <a:r>
              <a:rPr lang="en-IN" b="1"/>
              <a:t>9. List Of Some Best Tools That Can Be regression analysis?</a:t>
            </a:r>
            <a:endParaRPr lang="en-IN"/>
          </a:p>
          <a:p>
            <a:pPr>
              <a:lnSpc>
                <a:spcPct val="150000"/>
              </a:lnSpc>
            </a:pPr>
            <a:r>
              <a:rPr lang="en-IN" b="1"/>
              <a:t>10. Mention What Is The Difference Between Data Mining And Data Profiling?</a:t>
            </a:r>
            <a:endParaRPr lang="en-IN"/>
          </a:p>
          <a:p>
            <a:pPr>
              <a:lnSpc>
                <a:spcPct val="150000"/>
              </a:lnSpc>
            </a:pPr>
            <a:endParaRPr lang="en-IN" sz="2000"/>
          </a:p>
        </p:txBody>
      </p:sp>
      <p:sp>
        <p:nvSpPr>
          <p:cNvPr id="4" name="Footer Placeholder 3">
            <a:extLst>
              <a:ext uri="{FF2B5EF4-FFF2-40B4-BE49-F238E27FC236}">
                <a16:creationId xmlns:a16="http://schemas.microsoft.com/office/drawing/2014/main" id="{14934851-FA64-4F03-8D14-C4C7C1BFC497}"/>
              </a:ext>
            </a:extLst>
          </p:cNvPr>
          <p:cNvSpPr>
            <a:spLocks noGrp="1"/>
          </p:cNvSpPr>
          <p:nvPr>
            <p:ph type="ftr" sz="quarter" idx="11"/>
          </p:nvPr>
        </p:nvSpPr>
        <p:spPr/>
        <p:txBody>
          <a:bodyPr/>
          <a:lstStyle/>
          <a:p>
            <a:r>
              <a:rPr lang="de-DE"/>
              <a:t>SOVERS SINGH BISHT</a:t>
            </a:r>
            <a:endParaRPr lang="en-US"/>
          </a:p>
        </p:txBody>
      </p:sp>
      <p:pic>
        <p:nvPicPr>
          <p:cNvPr id="11" name="Picture 10">
            <a:extLst>
              <a:ext uri="{FF2B5EF4-FFF2-40B4-BE49-F238E27FC236}">
                <a16:creationId xmlns:a16="http://schemas.microsoft.com/office/drawing/2014/main" id="{013652B1-F812-AB42-A73B-7DBA6DD0C76A}"/>
              </a:ext>
            </a:extLst>
          </p:cNvPr>
          <p:cNvPicPr>
            <a:picLocks noChangeAspect="1"/>
          </p:cNvPicPr>
          <p:nvPr/>
        </p:nvPicPr>
        <p:blipFill>
          <a:blip r:embed="rId2"/>
          <a:stretch>
            <a:fillRect/>
          </a:stretch>
        </p:blipFill>
        <p:spPr>
          <a:xfrm>
            <a:off x="-19722" y="0"/>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2F27BEF-5BB6-0B08-2123-CA76877033E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F984F3-52AE-48D9-84D9-437D543E4431}" type="datetime1">
              <a:rPr lang="en-US" smtClean="0">
                <a:solidFill>
                  <a:prstClr val="black">
                    <a:tint val="75000"/>
                  </a:prstClr>
                </a:solidFill>
              </a:rPr>
              <a:t>9/18/2024</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19</a:t>
            </a:fld>
            <a:endParaRPr lang="en-US">
              <a:solidFill>
                <a:prstClr val="black">
                  <a:tint val="75000"/>
                </a:prstClr>
              </a:solidFill>
            </a:endParaRPr>
          </a:p>
        </p:txBody>
      </p:sp>
      <p:sp>
        <p:nvSpPr>
          <p:cNvPr id="9" name="Title 1">
            <a:extLst>
              <a:ext uri="{FF2B5EF4-FFF2-40B4-BE49-F238E27FC236}">
                <a16:creationId xmlns:a16="http://schemas.microsoft.com/office/drawing/2014/main" id="{E8AD41B2-06E1-8909-2731-8FF65CF69F16}"/>
              </a:ext>
            </a:extLst>
          </p:cNvPr>
          <p:cNvSpPr txBox="1">
            <a:spLocks/>
          </p:cNvSpPr>
          <p:nvPr/>
        </p:nvSpPr>
        <p:spPr>
          <a:xfrm>
            <a:off x="1642210" y="0"/>
            <a:ext cx="7501789" cy="69269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R</a:t>
            </a:r>
            <a:r>
              <a:rPr lang="en-IN"/>
              <a:t>ESULT ANALYSIS</a:t>
            </a:r>
          </a:p>
        </p:txBody>
      </p:sp>
      <p:sp>
        <p:nvSpPr>
          <p:cNvPr id="5" name="Footer Placeholder 4">
            <a:extLst>
              <a:ext uri="{FF2B5EF4-FFF2-40B4-BE49-F238E27FC236}">
                <a16:creationId xmlns:a16="http://schemas.microsoft.com/office/drawing/2014/main" id="{6FD20EB1-1CE1-97F5-C278-6E1F67850DE6}"/>
              </a:ext>
            </a:extLst>
          </p:cNvPr>
          <p:cNvSpPr>
            <a:spLocks noGrp="1"/>
          </p:cNvSpPr>
          <p:nvPr>
            <p:ph type="ftr" sz="quarter" idx="11"/>
          </p:nvPr>
        </p:nvSpPr>
        <p:spPr/>
        <p:txBody>
          <a:bodyPr/>
          <a:lstStyle/>
          <a:p>
            <a:r>
              <a:rPr lang="de-DE"/>
              <a:t>SOVERS SINGH BISHT</a:t>
            </a:r>
            <a:endParaRPr lang="en-US"/>
          </a:p>
        </p:txBody>
      </p:sp>
      <p:pic>
        <p:nvPicPr>
          <p:cNvPr id="8" name="Picture 7" descr="A screenshot of a computer&#10;&#10;Description automatically generated">
            <a:extLst>
              <a:ext uri="{FF2B5EF4-FFF2-40B4-BE49-F238E27FC236}">
                <a16:creationId xmlns:a16="http://schemas.microsoft.com/office/drawing/2014/main" id="{8081C752-0EC7-6D62-837E-D6CF461CCAE5}"/>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094EEA5-ADB8-2F8F-09B5-B7FBEE429872}"/>
              </a:ext>
            </a:extLst>
          </p:cNvPr>
          <p:cNvPicPr>
            <a:picLocks noChangeAspect="1"/>
          </p:cNvPicPr>
          <p:nvPr/>
        </p:nvPicPr>
        <p:blipFill rotWithShape="1">
          <a:blip r:embed="rId3"/>
          <a:srcRect l="26557" t="32350" r="25901" b="47650"/>
          <a:stretch/>
        </p:blipFill>
        <p:spPr>
          <a:xfrm>
            <a:off x="239843" y="991892"/>
            <a:ext cx="8559383" cy="2234258"/>
          </a:xfrm>
          <a:prstGeom prst="rect">
            <a:avLst/>
          </a:prstGeom>
        </p:spPr>
      </p:pic>
      <p:pic>
        <p:nvPicPr>
          <p:cNvPr id="14" name="Picture 13">
            <a:extLst>
              <a:ext uri="{FF2B5EF4-FFF2-40B4-BE49-F238E27FC236}">
                <a16:creationId xmlns:a16="http://schemas.microsoft.com/office/drawing/2014/main" id="{984F8A3D-511B-DF4E-5013-BC74980C60C5}"/>
              </a:ext>
            </a:extLst>
          </p:cNvPr>
          <p:cNvPicPr>
            <a:picLocks noChangeAspect="1"/>
          </p:cNvPicPr>
          <p:nvPr/>
        </p:nvPicPr>
        <p:blipFill rotWithShape="1">
          <a:blip r:embed="rId4"/>
          <a:srcRect l="22951" t="42492" r="22295" b="35574"/>
          <a:stretch/>
        </p:blipFill>
        <p:spPr>
          <a:xfrm>
            <a:off x="292308" y="3631850"/>
            <a:ext cx="8559383" cy="2234258"/>
          </a:xfrm>
          <a:prstGeom prst="rect">
            <a:avLst/>
          </a:prstGeom>
        </p:spPr>
      </p:pic>
    </p:spTree>
    <p:extLst>
      <p:ext uri="{BB962C8B-B14F-4D97-AF65-F5344CB8AC3E}">
        <p14:creationId xmlns:p14="http://schemas.microsoft.com/office/powerpoint/2010/main" val="11615123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a:t>Faculty Video Links, You tube &amp; NPTEL Video Links and Online Courses Details  </a:t>
            </a:r>
          </a:p>
        </p:txBody>
      </p:sp>
      <p:sp>
        <p:nvSpPr>
          <p:cNvPr id="5" name="Rectangle 4"/>
          <p:cNvSpPr/>
          <p:nvPr/>
        </p:nvSpPr>
        <p:spPr>
          <a:xfrm>
            <a:off x="288758" y="1219201"/>
            <a:ext cx="8550442" cy="2977225"/>
          </a:xfrm>
          <a:prstGeom prst="rect">
            <a:avLst/>
          </a:prstGeom>
        </p:spPr>
        <p:txBody>
          <a:bodyPr wrap="square">
            <a:spAutoFit/>
          </a:bodyPr>
          <a:lstStyle/>
          <a:p>
            <a:r>
              <a:rPr lang="en-US" sz="3200" b="1">
                <a:latin typeface="+mj-lt"/>
              </a:rPr>
              <a:t>You Tube video</a:t>
            </a:r>
          </a:p>
          <a:p>
            <a:endParaRPr lang="en-US" sz="3200">
              <a:latin typeface="+mj-lt"/>
            </a:endParaRPr>
          </a:p>
          <a:p>
            <a:pPr algn="just">
              <a:lnSpc>
                <a:spcPct val="115000"/>
              </a:lnSpc>
              <a:spcAft>
                <a:spcPts val="1000"/>
              </a:spcAft>
            </a:pPr>
            <a:r>
              <a:rPr lang="en-US" sz="2400" u="sng">
                <a:solidFill>
                  <a:srgbClr val="0000FF"/>
                </a:solidFill>
                <a:effectLst/>
                <a:latin typeface="+mj-lt"/>
                <a:ea typeface="Calibri" panose="020F0502020204030204" pitchFamily="34" charset="0"/>
                <a:cs typeface="Times New Roman" panose="02020603050405020304" pitchFamily="18" charset="0"/>
                <a:hlinkClick r:id="rId2"/>
              </a:rPr>
              <a:t>(1) Predictive Analytics Tutorial | Linear Regression in Python | Logistic Regression | Great Learning - YouTube</a:t>
            </a:r>
            <a:endParaRPr lang="en-IN" sz="2400">
              <a:effectLst/>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2400" u="sng">
                <a:solidFill>
                  <a:srgbClr val="0000FF"/>
                </a:solidFill>
                <a:effectLst/>
                <a:latin typeface="+mj-lt"/>
                <a:ea typeface="Calibri" panose="020F0502020204030204" pitchFamily="34" charset="0"/>
                <a:cs typeface="Times New Roman" panose="02020603050405020304" pitchFamily="18" charset="0"/>
                <a:hlinkClick r:id="rId3"/>
              </a:rPr>
              <a:t>(2) Multiple Regression Analysis: Hypothesis Tests - YouTube</a:t>
            </a:r>
            <a:endParaRPr lang="en-IN" sz="2400">
              <a:effectLst/>
              <a:latin typeface="+mj-lt"/>
              <a:ea typeface="Calibri" panose="020F0502020204030204" pitchFamily="34" charset="0"/>
              <a:cs typeface="Times New Roman" panose="02020603050405020304" pitchFamily="18" charset="0"/>
            </a:endParaRPr>
          </a:p>
          <a:p>
            <a:r>
              <a:rPr lang="en-US" sz="2400" u="sng">
                <a:solidFill>
                  <a:srgbClr val="0000FF"/>
                </a:solidFill>
                <a:effectLst/>
                <a:latin typeface="+mj-lt"/>
                <a:ea typeface="Calibri" panose="020F0502020204030204" pitchFamily="34" charset="0"/>
                <a:cs typeface="Times New Roman" panose="02020603050405020304" pitchFamily="18" charset="0"/>
                <a:hlinkClick r:id="rId4"/>
              </a:rPr>
              <a:t>(3) Mod-06 Lec-28 Goodness of Fit - YouTube</a:t>
            </a:r>
            <a:endParaRPr lang="en-US" sz="2800">
              <a:latin typeface="+mj-lt"/>
            </a:endParaRPr>
          </a:p>
        </p:txBody>
      </p:sp>
      <p:sp>
        <p:nvSpPr>
          <p:cNvPr id="8" name="Date Placeholder 7"/>
          <p:cNvSpPr>
            <a:spLocks noGrp="1"/>
          </p:cNvSpPr>
          <p:nvPr>
            <p:ph type="dt" sz="half" idx="10"/>
          </p:nvPr>
        </p:nvSpPr>
        <p:spPr/>
        <p:txBody>
          <a:bodyPr/>
          <a:lstStyle/>
          <a:p>
            <a:fld id="{E22CAEE8-CE5C-431F-B114-588409B0265A}" type="datetime1">
              <a:rPr lang="en-US" smtClean="0"/>
              <a:t>9/18/2024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190</a:t>
            </a:fld>
            <a:endParaRPr lang="en-US"/>
          </a:p>
        </p:txBody>
      </p:sp>
      <p:sp>
        <p:nvSpPr>
          <p:cNvPr id="2" name="Footer Placeholder 1">
            <a:extLst>
              <a:ext uri="{FF2B5EF4-FFF2-40B4-BE49-F238E27FC236}">
                <a16:creationId xmlns:a16="http://schemas.microsoft.com/office/drawing/2014/main" id="{07CE08A5-7AEF-4729-A3C3-06BAA869346E}"/>
              </a:ext>
            </a:extLst>
          </p:cNvPr>
          <p:cNvSpPr>
            <a:spLocks noGrp="1"/>
          </p:cNvSpPr>
          <p:nvPr>
            <p:ph type="ftr" sz="quarter" idx="11"/>
          </p:nvPr>
        </p:nvSpPr>
        <p:spPr/>
        <p:txBody>
          <a:bodyPr/>
          <a:lstStyle/>
          <a:p>
            <a:r>
              <a:rPr lang="de-DE"/>
              <a:t>SOVERS SINGH BISHT</a:t>
            </a:r>
            <a:endParaRPr lang="en-US"/>
          </a:p>
        </p:txBody>
      </p:sp>
      <p:pic>
        <p:nvPicPr>
          <p:cNvPr id="10" name="Picture 9">
            <a:extLst>
              <a:ext uri="{FF2B5EF4-FFF2-40B4-BE49-F238E27FC236}">
                <a16:creationId xmlns:a16="http://schemas.microsoft.com/office/drawing/2014/main" id="{A7F34119-58A0-5F49-8D69-7449E0477C94}"/>
              </a:ext>
            </a:extLst>
          </p:cNvPr>
          <p:cNvPicPr>
            <a:picLocks noChangeAspect="1"/>
          </p:cNvPicPr>
          <p:nvPr/>
        </p:nvPicPr>
        <p:blipFill>
          <a:blip r:embed="rId5"/>
          <a:stretch>
            <a:fillRect/>
          </a:stretch>
        </p:blipFill>
        <p:spPr>
          <a:xfrm>
            <a:off x="-19722" y="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4F3C463-DD5B-F40B-95D4-B9702573A051}"/>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MCQ unit wise/weekly</a:t>
            </a:r>
          </a:p>
        </p:txBody>
      </p:sp>
      <p:sp>
        <p:nvSpPr>
          <p:cNvPr id="8" name="Date Placeholder 7"/>
          <p:cNvSpPr>
            <a:spLocks noGrp="1"/>
          </p:cNvSpPr>
          <p:nvPr>
            <p:ph type="dt" sz="half" idx="10"/>
          </p:nvPr>
        </p:nvSpPr>
        <p:spPr/>
        <p:txBody>
          <a:bodyPr/>
          <a:lstStyle/>
          <a:p>
            <a:fld id="{BF48F307-5CB7-4957-9B1B-82D73B535B90}" type="datetime1">
              <a:rPr lang="en-US" smtClean="0"/>
              <a:t>9/18/2024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191</a:t>
            </a:fld>
            <a:endParaRPr lang="en-US"/>
          </a:p>
        </p:txBody>
      </p:sp>
      <p:sp>
        <p:nvSpPr>
          <p:cNvPr id="5" name="Footer Placeholder 4">
            <a:extLst>
              <a:ext uri="{FF2B5EF4-FFF2-40B4-BE49-F238E27FC236}">
                <a16:creationId xmlns:a16="http://schemas.microsoft.com/office/drawing/2014/main" id="{1F0B6AC0-B1DC-48FD-814E-EED6D9F161DA}"/>
              </a:ext>
            </a:extLst>
          </p:cNvPr>
          <p:cNvSpPr>
            <a:spLocks noGrp="1"/>
          </p:cNvSpPr>
          <p:nvPr>
            <p:ph type="ftr" sz="quarter" idx="11"/>
          </p:nvPr>
        </p:nvSpPr>
        <p:spPr/>
        <p:txBody>
          <a:bodyPr/>
          <a:lstStyle/>
          <a:p>
            <a:r>
              <a:rPr lang="de-DE"/>
              <a:t>SOVERS SINGH BISHT</a:t>
            </a:r>
            <a:endParaRPr lang="en-US"/>
          </a:p>
        </p:txBody>
      </p:sp>
      <p:pic>
        <p:nvPicPr>
          <p:cNvPr id="10" name="Picture 9">
            <a:extLst>
              <a:ext uri="{FF2B5EF4-FFF2-40B4-BE49-F238E27FC236}">
                <a16:creationId xmlns:a16="http://schemas.microsoft.com/office/drawing/2014/main" id="{E4BDA627-8BDB-D04C-BFEB-5489DF712A13}"/>
              </a:ext>
            </a:extLst>
          </p:cNvPr>
          <p:cNvPicPr>
            <a:picLocks noChangeAspect="1"/>
          </p:cNvPicPr>
          <p:nvPr/>
        </p:nvPicPr>
        <p:blipFill>
          <a:blip r:embed="rId2"/>
          <a:stretch>
            <a:fillRect/>
          </a:stretch>
        </p:blipFill>
        <p:spPr>
          <a:xfrm>
            <a:off x="-19722" y="0"/>
            <a:ext cx="1384300" cy="812800"/>
          </a:xfrm>
          <a:prstGeom prst="rect">
            <a:avLst/>
          </a:prstGeom>
        </p:spPr>
      </p:pic>
      <p:sp>
        <p:nvSpPr>
          <p:cNvPr id="4" name="Content Placeholder 3">
            <a:extLst>
              <a:ext uri="{FF2B5EF4-FFF2-40B4-BE49-F238E27FC236}">
                <a16:creationId xmlns:a16="http://schemas.microsoft.com/office/drawing/2014/main" id="{2AC92C19-4768-55E6-5C9D-5E38A4B686AB}"/>
              </a:ext>
            </a:extLst>
          </p:cNvPr>
          <p:cNvSpPr>
            <a:spLocks noGrp="1"/>
          </p:cNvSpPr>
          <p:nvPr>
            <p:ph idx="1"/>
          </p:nvPr>
        </p:nvSpPr>
        <p:spPr>
          <a:xfrm>
            <a:off x="457199" y="812800"/>
            <a:ext cx="8551333" cy="5313363"/>
          </a:xfrm>
        </p:spPr>
        <p:txBody>
          <a:bodyPr>
            <a:normAutofit fontScale="55000" lnSpcReduction="20000"/>
          </a:bodyPr>
          <a:lstStyle/>
          <a:p>
            <a:pPr marL="0" indent="0" algn="just">
              <a:buNone/>
            </a:pPr>
            <a:r>
              <a:rPr lang="en-IN"/>
              <a:t>1. The IBM _________ analytics appliances combine high-capacity storage for Big Data with a </a:t>
            </a:r>
            <a:r>
              <a:rPr lang="en-IN" err="1"/>
              <a:t>massivelyparallel</a:t>
            </a:r>
            <a:r>
              <a:rPr lang="en-IN"/>
              <a:t> processing platform for high-performance computing.</a:t>
            </a:r>
          </a:p>
          <a:p>
            <a:pPr marL="0" indent="0" algn="just">
              <a:buNone/>
            </a:pPr>
            <a:r>
              <a:rPr lang="en-IN"/>
              <a:t>a) Watson</a:t>
            </a:r>
          </a:p>
          <a:p>
            <a:pPr marL="0" indent="0" algn="just">
              <a:buNone/>
            </a:pPr>
            <a:r>
              <a:rPr lang="en-IN"/>
              <a:t>b) Netezza</a:t>
            </a:r>
          </a:p>
          <a:p>
            <a:pPr marL="0" indent="0" algn="just">
              <a:buNone/>
            </a:pPr>
            <a:r>
              <a:rPr lang="en-IN"/>
              <a:t>c) </a:t>
            </a:r>
            <a:r>
              <a:rPr lang="en-IN" err="1"/>
              <a:t>InfoSight</a:t>
            </a:r>
            <a:endParaRPr lang="en-IN"/>
          </a:p>
          <a:p>
            <a:pPr marL="0" indent="0" algn="just">
              <a:buNone/>
            </a:pPr>
            <a:r>
              <a:rPr lang="en-IN"/>
              <a:t>d) </a:t>
            </a:r>
            <a:r>
              <a:rPr lang="en-IN" err="1"/>
              <a:t>LityxEQ</a:t>
            </a:r>
            <a:endParaRPr lang="en-IN"/>
          </a:p>
          <a:p>
            <a:pPr marL="0" indent="0" algn="just">
              <a:buNone/>
            </a:pPr>
            <a:endParaRPr lang="en-IN"/>
          </a:p>
          <a:p>
            <a:pPr marL="0" indent="0" algn="just">
              <a:buNone/>
            </a:pPr>
            <a:r>
              <a:rPr lang="en-US"/>
              <a:t>2. ______ is an integrated hosted analytics platform for marketing insights, predictive models, </a:t>
            </a:r>
            <a:r>
              <a:rPr lang="en-US" err="1"/>
              <a:t>andmarketing</a:t>
            </a:r>
            <a:r>
              <a:rPr lang="en-US"/>
              <a:t> optimization”</a:t>
            </a:r>
          </a:p>
          <a:p>
            <a:pPr marL="0" indent="0" algn="just">
              <a:buNone/>
            </a:pPr>
            <a:r>
              <a:rPr lang="en-US"/>
              <a:t>a) </a:t>
            </a:r>
            <a:r>
              <a:rPr lang="en-US" err="1"/>
              <a:t>LityxEQ</a:t>
            </a:r>
            <a:endParaRPr lang="en-US"/>
          </a:p>
          <a:p>
            <a:pPr marL="0" indent="0" algn="just">
              <a:buNone/>
            </a:pPr>
            <a:r>
              <a:rPr lang="en-US"/>
              <a:t>b) </a:t>
            </a:r>
            <a:r>
              <a:rPr lang="en-US" err="1"/>
              <a:t>WatSon</a:t>
            </a:r>
            <a:endParaRPr lang="en-US"/>
          </a:p>
          <a:p>
            <a:pPr marL="0" indent="0" algn="just">
              <a:buNone/>
            </a:pPr>
            <a:r>
              <a:rPr lang="en-US"/>
              <a:t>c) </a:t>
            </a:r>
            <a:r>
              <a:rPr lang="en-US" err="1"/>
              <a:t>LityxIQ</a:t>
            </a:r>
            <a:endParaRPr lang="en-US"/>
          </a:p>
          <a:p>
            <a:pPr marL="0" indent="0" algn="just">
              <a:buNone/>
            </a:pPr>
            <a:r>
              <a:rPr lang="en-US"/>
              <a:t>d) </a:t>
            </a:r>
            <a:r>
              <a:rPr lang="en-US" err="1"/>
              <a:t>InfoSight</a:t>
            </a:r>
            <a:endParaRPr lang="en-US"/>
          </a:p>
          <a:p>
            <a:pPr marL="0" indent="0" algn="just">
              <a:buNone/>
            </a:pPr>
            <a:endParaRPr lang="en-US"/>
          </a:p>
          <a:p>
            <a:pPr marL="0" indent="0" algn="just">
              <a:buNone/>
            </a:pPr>
            <a:r>
              <a:rPr lang="en-US"/>
              <a:t>3. ________ is rapidly being adopted for computing descriptive and query types of analytics on Big data.</a:t>
            </a:r>
          </a:p>
          <a:p>
            <a:pPr marL="0" indent="0" algn="just">
              <a:buNone/>
            </a:pPr>
            <a:r>
              <a:rPr lang="en-US"/>
              <a:t>a) EDR</a:t>
            </a:r>
          </a:p>
          <a:p>
            <a:pPr marL="0" indent="0" algn="just">
              <a:buNone/>
            </a:pPr>
            <a:r>
              <a:rPr lang="en-US"/>
              <a:t>b) Hadoop</a:t>
            </a:r>
            <a:endParaRPr lang="en-IN"/>
          </a:p>
        </p:txBody>
      </p:sp>
      <p:pic>
        <p:nvPicPr>
          <p:cNvPr id="2" name="Picture 1" descr="A screenshot of a computer&#10;&#10;Description automatically generated">
            <a:extLst>
              <a:ext uri="{FF2B5EF4-FFF2-40B4-BE49-F238E27FC236}">
                <a16:creationId xmlns:a16="http://schemas.microsoft.com/office/drawing/2014/main" id="{ABE433DE-8784-4C65-2E1E-1CD26F3E013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8A4728-C23D-461D-8E1E-BFBED721760D}"/>
              </a:ext>
            </a:extLst>
          </p:cNvPr>
          <p:cNvSpPr>
            <a:spLocks noGrp="1"/>
          </p:cNvSpPr>
          <p:nvPr>
            <p:ph type="dt" sz="half" idx="10"/>
          </p:nvPr>
        </p:nvSpPr>
        <p:spPr/>
        <p:txBody>
          <a:bodyPr/>
          <a:lstStyle/>
          <a:p>
            <a:fld id="{40AC878A-32E0-44C2-824E-18883ECE90A9}" type="datetime1">
              <a:rPr lang="en-US" smtClean="0"/>
              <a:t>9/18/2024</a:t>
            </a:fld>
            <a:endParaRPr lang="en-US"/>
          </a:p>
        </p:txBody>
      </p:sp>
      <p:sp>
        <p:nvSpPr>
          <p:cNvPr id="6" name="Slide Number Placeholder 5">
            <a:extLst>
              <a:ext uri="{FF2B5EF4-FFF2-40B4-BE49-F238E27FC236}">
                <a16:creationId xmlns:a16="http://schemas.microsoft.com/office/drawing/2014/main" id="{5324D503-601B-4E55-93C6-0C0D129A8C91}"/>
              </a:ext>
            </a:extLst>
          </p:cNvPr>
          <p:cNvSpPr>
            <a:spLocks noGrp="1"/>
          </p:cNvSpPr>
          <p:nvPr>
            <p:ph type="sldNum" sz="quarter" idx="12"/>
          </p:nvPr>
        </p:nvSpPr>
        <p:spPr/>
        <p:txBody>
          <a:bodyPr/>
          <a:lstStyle/>
          <a:p>
            <a:fld id="{B6F15528-21DE-4FAA-801E-634DDDAF4B2B}" type="slidenum">
              <a:rPr lang="en-US" smtClean="0"/>
              <a:pPr/>
              <a:t>192</a:t>
            </a:fld>
            <a:endParaRPr lang="en-US"/>
          </a:p>
        </p:txBody>
      </p:sp>
      <p:sp>
        <p:nvSpPr>
          <p:cNvPr id="8" name="Title 1">
            <a:extLst>
              <a:ext uri="{FF2B5EF4-FFF2-40B4-BE49-F238E27FC236}">
                <a16:creationId xmlns:a16="http://schemas.microsoft.com/office/drawing/2014/main" id="{87A4CEA0-EE2E-474C-993D-93EE2F3EE31E}"/>
              </a:ext>
            </a:extLst>
          </p:cNvPr>
          <p:cNvSpPr txBox="1">
            <a:spLocks/>
          </p:cNvSpPr>
          <p:nvPr/>
        </p:nvSpPr>
        <p:spPr>
          <a:xfrm>
            <a:off x="1371599" y="0"/>
            <a:ext cx="7772401" cy="7620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MCQ unit wise/weekly</a:t>
            </a:r>
          </a:p>
        </p:txBody>
      </p:sp>
      <p:sp>
        <p:nvSpPr>
          <p:cNvPr id="12" name="Footer Placeholder 11">
            <a:extLst>
              <a:ext uri="{FF2B5EF4-FFF2-40B4-BE49-F238E27FC236}">
                <a16:creationId xmlns:a16="http://schemas.microsoft.com/office/drawing/2014/main" id="{1011832D-EB74-423D-8F43-5EEF1FDC454A}"/>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B2E934F3-6053-814A-B3E0-EB23811496AD}"/>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66EFFAF5-7B8E-361E-4161-B578CE5AE466}"/>
              </a:ext>
            </a:extLst>
          </p:cNvPr>
          <p:cNvSpPr>
            <a:spLocks noGrp="1"/>
          </p:cNvSpPr>
          <p:nvPr>
            <p:ph idx="1"/>
          </p:nvPr>
        </p:nvSpPr>
        <p:spPr>
          <a:xfrm>
            <a:off x="457200" y="1134534"/>
            <a:ext cx="8229600" cy="4991630"/>
          </a:xfrm>
        </p:spPr>
        <p:txBody>
          <a:bodyPr>
            <a:normAutofit fontScale="77500" lnSpcReduction="20000"/>
          </a:bodyPr>
          <a:lstStyle/>
          <a:p>
            <a:pPr algn="just"/>
            <a:r>
              <a:rPr lang="en-US"/>
              <a:t>4. _________ involves predicting a response with meaningful magnitude, such as quantity sold, </a:t>
            </a:r>
            <a:r>
              <a:rPr lang="en-US" err="1"/>
              <a:t>stockprice</a:t>
            </a:r>
            <a:r>
              <a:rPr lang="en-US"/>
              <a:t>, or return on investment.</a:t>
            </a:r>
          </a:p>
          <a:p>
            <a:pPr algn="just"/>
            <a:r>
              <a:rPr lang="en-US"/>
              <a:t>a) Regression</a:t>
            </a:r>
          </a:p>
          <a:p>
            <a:pPr algn="just"/>
            <a:r>
              <a:rPr lang="en-US"/>
              <a:t>b) Summarization</a:t>
            </a:r>
          </a:p>
          <a:p>
            <a:pPr algn="just"/>
            <a:r>
              <a:rPr lang="en-US"/>
              <a:t>c) Clustering</a:t>
            </a:r>
          </a:p>
          <a:p>
            <a:pPr algn="just"/>
            <a:r>
              <a:rPr lang="en-US"/>
              <a:t>d) Classification</a:t>
            </a:r>
          </a:p>
          <a:p>
            <a:pPr algn="just"/>
            <a:r>
              <a:rPr lang="en-US"/>
              <a:t>5. Which of the following involves predicting a categorical response?</a:t>
            </a:r>
          </a:p>
          <a:p>
            <a:pPr algn="just"/>
            <a:r>
              <a:rPr lang="en-US"/>
              <a:t>a) Regression</a:t>
            </a:r>
          </a:p>
          <a:p>
            <a:pPr algn="just"/>
            <a:r>
              <a:rPr lang="en-US"/>
              <a:t>b) Summarization</a:t>
            </a:r>
          </a:p>
          <a:p>
            <a:pPr algn="just"/>
            <a:r>
              <a:rPr lang="en-US"/>
              <a:t>c) Clustering</a:t>
            </a:r>
          </a:p>
          <a:p>
            <a:pPr algn="just"/>
            <a:r>
              <a:rPr lang="en-US"/>
              <a:t>d) Classification</a:t>
            </a:r>
            <a:endParaRPr lang="en-IN"/>
          </a:p>
        </p:txBody>
      </p:sp>
      <p:pic>
        <p:nvPicPr>
          <p:cNvPr id="2" name="Picture 1" descr="A screenshot of a computer&#10;&#10;Description automatically generated">
            <a:extLst>
              <a:ext uri="{FF2B5EF4-FFF2-40B4-BE49-F238E27FC236}">
                <a16:creationId xmlns:a16="http://schemas.microsoft.com/office/drawing/2014/main" id="{47B2A6F6-4916-0F24-68B8-D58ABF6632A4}"/>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47795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1AAB267F-D354-41A5-8718-EAADF35BCC46}" type="datetime1">
              <a:rPr lang="en-US" smtClean="0"/>
              <a:t>9/18/2024</a:t>
            </a:fld>
            <a:endParaRPr lang="en-US"/>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193</a:t>
            </a:fld>
            <a:endParaRPr lang="en-US"/>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Glossary Questions</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914400"/>
            <a:ext cx="8229600" cy="5211763"/>
          </a:xfrm>
        </p:spPr>
        <p:txBody>
          <a:bodyPr>
            <a:normAutofit/>
          </a:bodyPr>
          <a:lstStyle/>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endParaRPr lang="en-US"/>
          </a:p>
        </p:txBody>
      </p:sp>
      <p:graphicFrame>
        <p:nvGraphicFramePr>
          <p:cNvPr id="2" name="Table 1">
            <a:extLst>
              <a:ext uri="{FF2B5EF4-FFF2-40B4-BE49-F238E27FC236}">
                <a16:creationId xmlns:a16="http://schemas.microsoft.com/office/drawing/2014/main" id="{369933CA-6B49-41CD-A022-6ED6965F8A0B}"/>
              </a:ext>
            </a:extLst>
          </p:cNvPr>
          <p:cNvGraphicFramePr>
            <a:graphicFrameLocks noGrp="1"/>
          </p:cNvGraphicFramePr>
          <p:nvPr>
            <p:extLst>
              <p:ext uri="{D42A27DB-BD31-4B8C-83A1-F6EECF244321}">
                <p14:modId xmlns:p14="http://schemas.microsoft.com/office/powerpoint/2010/main" val="7481594"/>
              </p:ext>
            </p:extLst>
          </p:nvPr>
        </p:nvGraphicFramePr>
        <p:xfrm>
          <a:off x="457200" y="839787"/>
          <a:ext cx="8382000" cy="5516563"/>
        </p:xfrm>
        <a:graphic>
          <a:graphicData uri="http://schemas.openxmlformats.org/drawingml/2006/table">
            <a:tbl>
              <a:tblPr firstRow="1" firstCol="1" bandRow="1">
                <a:tableStyleId>{5C22544A-7EE6-4342-B048-85BDC9FD1C3A}</a:tableStyleId>
              </a:tblPr>
              <a:tblGrid>
                <a:gridCol w="8382000">
                  <a:extLst>
                    <a:ext uri="{9D8B030D-6E8A-4147-A177-3AD203B41FA5}">
                      <a16:colId xmlns:a16="http://schemas.microsoft.com/office/drawing/2014/main" val="406261730"/>
                    </a:ext>
                  </a:extLst>
                </a:gridCol>
              </a:tblGrid>
              <a:tr h="1741128">
                <a:tc>
                  <a:txBody>
                    <a:bodyPr/>
                    <a:lstStyle/>
                    <a:p>
                      <a:pPr>
                        <a:lnSpc>
                          <a:spcPct val="107000"/>
                        </a:lnSpc>
                        <a:spcAft>
                          <a:spcPts val="800"/>
                        </a:spcAft>
                      </a:pPr>
                      <a:r>
                        <a:rPr lang="en-IN" sz="1300">
                          <a:effectLst/>
                          <a:latin typeface="Times New Roman" panose="02020603050405020304" pitchFamily="18" charset="0"/>
                          <a:cs typeface="Times New Roman" panose="02020603050405020304" pitchFamily="18" charset="0"/>
                        </a:rPr>
                        <a:t>1. a)Data Cleaning b) Data Transformation c) Data Reduction d) Data Integration</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 __________involves combining data residing in different sources and providing users with a unified view of them.</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ii.____________is the process of converting data from one format to another.</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iii.___________ is the transformation of numerical or alphabetical digital information derived empirically or experimentally into a corrected, ordered, and simplified form.</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iv._______is the process of fixing or removing incorrect, corrupted, incorrectly formatted, duplicate, or incomplete data within a dataset.</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4401" marR="64401" marT="0" marB="0"/>
                </a:tc>
                <a:extLst>
                  <a:ext uri="{0D108BD9-81ED-4DB2-BD59-A6C34878D82A}">
                    <a16:rowId xmlns:a16="http://schemas.microsoft.com/office/drawing/2014/main" val="2596149387"/>
                  </a:ext>
                </a:extLst>
              </a:tr>
              <a:tr h="2024062">
                <a:tc>
                  <a:txBody>
                    <a:bodyPr/>
                    <a:lstStyle/>
                    <a:p>
                      <a:pPr>
                        <a:lnSpc>
                          <a:spcPct val="107000"/>
                        </a:lnSpc>
                        <a:spcAft>
                          <a:spcPts val="800"/>
                        </a:spcAft>
                      </a:pPr>
                      <a:r>
                        <a:rPr lang="en-IN" sz="1300">
                          <a:effectLst/>
                          <a:latin typeface="Times New Roman" panose="02020603050405020304" pitchFamily="18" charset="0"/>
                          <a:cs typeface="Times New Roman" panose="02020603050405020304" pitchFamily="18" charset="0"/>
                        </a:rPr>
                        <a:t>2. a) Relational database b) Transactional database c) Data Warehouse d) Spatial database</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 ___________ is a database management system (DBMS) that can reverse or scale back a database transaction or activity if it isn't performed correctly.</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ii.____________is a database optimized for storing and querying data that represents objects defined in a geometric space. </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iii._________ is a type of database that stores and provides access to data points that are related to one another.</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iv.____________is a system used for reporting and data analysis and is considered a core component of business intelligence.</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4401" marR="64401" marT="0" marB="0"/>
                </a:tc>
                <a:extLst>
                  <a:ext uri="{0D108BD9-81ED-4DB2-BD59-A6C34878D82A}">
                    <a16:rowId xmlns:a16="http://schemas.microsoft.com/office/drawing/2014/main" val="3429056717"/>
                  </a:ext>
                </a:extLst>
              </a:tr>
              <a:tr h="1751373">
                <a:tc>
                  <a:txBody>
                    <a:bodyPr/>
                    <a:lstStyle/>
                    <a:p>
                      <a:pPr>
                        <a:lnSpc>
                          <a:spcPct val="107000"/>
                        </a:lnSpc>
                        <a:spcAft>
                          <a:spcPts val="800"/>
                        </a:spcAft>
                      </a:pPr>
                      <a:r>
                        <a:rPr lang="en-IN" sz="1300">
                          <a:effectLst/>
                          <a:latin typeface="Times New Roman" panose="02020603050405020304" pitchFamily="18" charset="0"/>
                          <a:cs typeface="Times New Roman" panose="02020603050405020304" pitchFamily="18" charset="0"/>
                        </a:rPr>
                        <a:t>3. a) Statistics b) Visualization c) Data Mining d) Clustering</a:t>
                      </a:r>
                      <a:br>
                        <a:rPr lang="en-IN" sz="1300">
                          <a:effectLst/>
                          <a:latin typeface="Times New Roman" panose="02020603050405020304" pitchFamily="18" charset="0"/>
                          <a:cs typeface="Times New Roman" panose="02020603050405020304" pitchFamily="18" charset="0"/>
                        </a:rPr>
                      </a:br>
                      <a:r>
                        <a:rPr lang="en-IN" sz="1300" err="1">
                          <a:effectLst/>
                          <a:latin typeface="Times New Roman" panose="02020603050405020304" pitchFamily="18" charset="0"/>
                          <a:cs typeface="Times New Roman" panose="02020603050405020304" pitchFamily="18" charset="0"/>
                        </a:rPr>
                        <a:t>i</a:t>
                      </a:r>
                      <a:r>
                        <a:rPr lang="en-IN" sz="1300">
                          <a:effectLst/>
                          <a:latin typeface="Times New Roman" panose="02020603050405020304" pitchFamily="18" charset="0"/>
                          <a:cs typeface="Times New Roman" panose="02020603050405020304" pitchFamily="18" charset="0"/>
                        </a:rPr>
                        <a:t>. ___________is a process of extracting and discovering patterns in large data sets involving methods at the intersection of machine learning, statistics.</a:t>
                      </a:r>
                      <a:br>
                        <a:rPr lang="en-IN" sz="1300">
                          <a:effectLst/>
                          <a:latin typeface="Times New Roman" panose="02020603050405020304" pitchFamily="18" charset="0"/>
                          <a:cs typeface="Times New Roman" panose="02020603050405020304" pitchFamily="18" charset="0"/>
                        </a:rPr>
                      </a:br>
                      <a:r>
                        <a:rPr lang="en-IN" sz="1300" err="1">
                          <a:effectLst/>
                          <a:latin typeface="Times New Roman" panose="02020603050405020304" pitchFamily="18" charset="0"/>
                          <a:cs typeface="Times New Roman" panose="02020603050405020304" pitchFamily="18" charset="0"/>
                        </a:rPr>
                        <a:t>ii.__________s</a:t>
                      </a:r>
                      <a:r>
                        <a:rPr lang="en-IN" sz="1300">
                          <a:effectLst/>
                          <a:latin typeface="Times New Roman" panose="02020603050405020304" pitchFamily="18" charset="0"/>
                          <a:cs typeface="Times New Roman" panose="02020603050405020304" pitchFamily="18" charset="0"/>
                        </a:rPr>
                        <a:t> the task of grouping a set of objects in such a way that objects in the same group are more similar to each other than to those in other groups.</a:t>
                      </a:r>
                      <a:br>
                        <a:rPr lang="en-IN" sz="1300">
                          <a:effectLst/>
                          <a:latin typeface="Times New Roman" panose="02020603050405020304" pitchFamily="18" charset="0"/>
                          <a:cs typeface="Times New Roman" panose="02020603050405020304" pitchFamily="18" charset="0"/>
                        </a:rPr>
                      </a:br>
                      <a:r>
                        <a:rPr lang="en-IN" sz="1300" err="1">
                          <a:effectLst/>
                          <a:latin typeface="Times New Roman" panose="02020603050405020304" pitchFamily="18" charset="0"/>
                          <a:cs typeface="Times New Roman" panose="02020603050405020304" pitchFamily="18" charset="0"/>
                        </a:rPr>
                        <a:t>iii._______is</a:t>
                      </a:r>
                      <a:r>
                        <a:rPr lang="en-IN" sz="1300">
                          <a:effectLst/>
                          <a:latin typeface="Times New Roman" panose="02020603050405020304" pitchFamily="18" charset="0"/>
                          <a:cs typeface="Times New Roman" panose="02020603050405020304" pitchFamily="18" charset="0"/>
                        </a:rPr>
                        <a:t> the graphical representation of information and data.</a:t>
                      </a:r>
                      <a:br>
                        <a:rPr lang="en-IN" sz="1300">
                          <a:effectLst/>
                          <a:latin typeface="Times New Roman" panose="02020603050405020304" pitchFamily="18" charset="0"/>
                          <a:cs typeface="Times New Roman" panose="02020603050405020304" pitchFamily="18" charset="0"/>
                        </a:rPr>
                      </a:br>
                      <a:r>
                        <a:rPr lang="en-IN" sz="1300">
                          <a:effectLst/>
                          <a:latin typeface="Times New Roman" panose="02020603050405020304" pitchFamily="18" charset="0"/>
                          <a:cs typeface="Times New Roman" panose="02020603050405020304" pitchFamily="18" charset="0"/>
                        </a:rPr>
                        <a:t>iv.________ is the science concerned with developing and studying methods for collecting, analysing, interpreting and presenting empirical data.</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4401" marR="64401" marT="0" marB="0"/>
                </a:tc>
                <a:extLst>
                  <a:ext uri="{0D108BD9-81ED-4DB2-BD59-A6C34878D82A}">
                    <a16:rowId xmlns:a16="http://schemas.microsoft.com/office/drawing/2014/main" val="2658234039"/>
                  </a:ext>
                </a:extLst>
              </a:tr>
            </a:tbl>
          </a:graphicData>
        </a:graphic>
      </p:graphicFrame>
      <p:pic>
        <p:nvPicPr>
          <p:cNvPr id="9" name="Picture 8">
            <a:extLst>
              <a:ext uri="{FF2B5EF4-FFF2-40B4-BE49-F238E27FC236}">
                <a16:creationId xmlns:a16="http://schemas.microsoft.com/office/drawing/2014/main" id="{8F821A6A-4F12-154E-AD39-D6CFB92D1B44}"/>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BFF2159-81D7-C112-ECBA-3EE461E25C7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82733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9/18/2024</a:t>
            </a:fld>
            <a:endParaRPr lang="en-US"/>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194</a:t>
            </a:fld>
            <a:endParaRPr lang="en-US"/>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7" name="Picture 6" descr="A piece of paper with text on it&#10;&#10;Description automatically generated">
            <a:extLst>
              <a:ext uri="{FF2B5EF4-FFF2-40B4-BE49-F238E27FC236}">
                <a16:creationId xmlns:a16="http://schemas.microsoft.com/office/drawing/2014/main" id="{5F65F285-8299-FDE4-D15E-51FC58607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36636"/>
            <a:ext cx="8229600" cy="5821363"/>
          </a:xfrm>
          <a:prstGeom prst="rect">
            <a:avLst/>
          </a:prstGeom>
        </p:spPr>
      </p:pic>
    </p:spTree>
    <p:extLst>
      <p:ext uri="{BB962C8B-B14F-4D97-AF65-F5344CB8AC3E}">
        <p14:creationId xmlns:p14="http://schemas.microsoft.com/office/powerpoint/2010/main" val="10191114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9/18/2024</a:t>
            </a:fld>
            <a:endParaRPr lang="en-US"/>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195</a:t>
            </a:fld>
            <a:endParaRPr lang="en-US"/>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3" name="Picture 12" descr="A piece of paper with text&#10;&#10;Description automatically generated">
            <a:extLst>
              <a:ext uri="{FF2B5EF4-FFF2-40B4-BE49-F238E27FC236}">
                <a16:creationId xmlns:a16="http://schemas.microsoft.com/office/drawing/2014/main" id="{013B10AB-595C-DDFA-17B2-400992228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586684" y="-680564"/>
            <a:ext cx="5936123" cy="8867955"/>
          </a:xfrm>
          <a:prstGeom prst="rect">
            <a:avLst/>
          </a:prstGeom>
        </p:spPr>
      </p:pic>
    </p:spTree>
    <p:extLst>
      <p:ext uri="{BB962C8B-B14F-4D97-AF65-F5344CB8AC3E}">
        <p14:creationId xmlns:p14="http://schemas.microsoft.com/office/powerpoint/2010/main" val="12619502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9/18/2024</a:t>
            </a:fld>
            <a:endParaRPr lang="en-US"/>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196</a:t>
            </a:fld>
            <a:endParaRPr lang="en-US"/>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7" name="Picture 6" descr="A piece of paper with text&#10;&#10;Description automatically generated">
            <a:extLst>
              <a:ext uri="{FF2B5EF4-FFF2-40B4-BE49-F238E27FC236}">
                <a16:creationId xmlns:a16="http://schemas.microsoft.com/office/drawing/2014/main" id="{CCF941DD-BEB1-FB92-B154-910C0979D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596061" y="-689939"/>
            <a:ext cx="6072648" cy="9023230"/>
          </a:xfrm>
          <a:prstGeom prst="rect">
            <a:avLst/>
          </a:prstGeom>
        </p:spPr>
      </p:pic>
    </p:spTree>
    <p:extLst>
      <p:ext uri="{BB962C8B-B14F-4D97-AF65-F5344CB8AC3E}">
        <p14:creationId xmlns:p14="http://schemas.microsoft.com/office/powerpoint/2010/main" val="34719082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9/18/2024</a:t>
            </a:fld>
            <a:endParaRPr lang="en-US"/>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197</a:t>
            </a:fld>
            <a:endParaRPr lang="en-US"/>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3" name="Picture 12" descr="A white paper with black text&#10;&#10;Description automatically generated">
            <a:extLst>
              <a:ext uri="{FF2B5EF4-FFF2-40B4-BE49-F238E27FC236}">
                <a16:creationId xmlns:a16="http://schemas.microsoft.com/office/drawing/2014/main" id="{16CACC0F-3C98-5FF1-6B2E-F321EAE8D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50168" y="-697809"/>
            <a:ext cx="6105640" cy="9005977"/>
          </a:xfrm>
          <a:prstGeom prst="rect">
            <a:avLst/>
          </a:prstGeom>
        </p:spPr>
      </p:pic>
    </p:spTree>
    <p:extLst>
      <p:ext uri="{BB962C8B-B14F-4D97-AF65-F5344CB8AC3E}">
        <p14:creationId xmlns:p14="http://schemas.microsoft.com/office/powerpoint/2010/main" val="13908468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761874-4DFC-49BF-B889-7AAA9BC38EE7}" type="datetime1">
              <a:rPr lang="en-US" smtClean="0"/>
              <a:t>9/18/2024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198</a:t>
            </a:fld>
            <a:endParaRPr lang="en-US"/>
          </a:p>
        </p:txBody>
      </p:sp>
      <p:sp>
        <p:nvSpPr>
          <p:cNvPr id="7" name="Title 1"/>
          <p:cNvSpPr txBox="1">
            <a:spLocks/>
          </p:cNvSpPr>
          <p:nvPr/>
        </p:nvSpPr>
        <p:spPr>
          <a:xfrm>
            <a:off x="1371600" y="1"/>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Expected Questions for University Exam </a:t>
            </a:r>
            <a:endParaRPr kumimoji="0" 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a:extLst>
              <a:ext uri="{FF2B5EF4-FFF2-40B4-BE49-F238E27FC236}">
                <a16:creationId xmlns:a16="http://schemas.microsoft.com/office/drawing/2014/main" id="{C1C60256-9051-418B-9A95-6D9377CDEBA4}"/>
              </a:ext>
            </a:extLst>
          </p:cNvPr>
          <p:cNvSpPr>
            <a:spLocks noGrp="1"/>
          </p:cNvSpPr>
          <p:nvPr>
            <p:ph idx="1"/>
          </p:nvPr>
        </p:nvSpPr>
        <p:spPr>
          <a:xfrm>
            <a:off x="381000" y="990600"/>
            <a:ext cx="8382000" cy="5135563"/>
          </a:xfrm>
        </p:spPr>
        <p:txBody>
          <a:bodyPr>
            <a:normAutofit/>
          </a:bodyPr>
          <a:lstStyle/>
          <a:p>
            <a:pPr algn="just"/>
            <a:endParaRPr lang="en-US" sz="2400"/>
          </a:p>
          <a:p>
            <a:pPr algn="just"/>
            <a:endParaRPr lang="en-IN" sz="2400"/>
          </a:p>
        </p:txBody>
      </p:sp>
      <p:sp>
        <p:nvSpPr>
          <p:cNvPr id="10" name="Footer Placeholder 9">
            <a:extLst>
              <a:ext uri="{FF2B5EF4-FFF2-40B4-BE49-F238E27FC236}">
                <a16:creationId xmlns:a16="http://schemas.microsoft.com/office/drawing/2014/main" id="{8D01DE1A-AB75-486D-9917-5B3946761D45}"/>
              </a:ext>
            </a:extLst>
          </p:cNvPr>
          <p:cNvSpPr>
            <a:spLocks noGrp="1"/>
          </p:cNvSpPr>
          <p:nvPr>
            <p:ph type="ftr" sz="quarter" idx="11"/>
          </p:nvPr>
        </p:nvSpPr>
        <p:spPr/>
        <p:txBody>
          <a:bodyPr/>
          <a:lstStyle/>
          <a:p>
            <a:r>
              <a:rPr lang="de-DE"/>
              <a:t>SOVERS SINGH BISHT</a:t>
            </a:r>
            <a:endParaRPr lang="en-US"/>
          </a:p>
        </p:txBody>
      </p:sp>
      <p:sp>
        <p:nvSpPr>
          <p:cNvPr id="2" name="Rectangle 1">
            <a:extLst>
              <a:ext uri="{FF2B5EF4-FFF2-40B4-BE49-F238E27FC236}">
                <a16:creationId xmlns:a16="http://schemas.microsoft.com/office/drawing/2014/main" id="{DB3EBD00-735E-472F-9144-3A05D59EBD1A}"/>
              </a:ext>
            </a:extLst>
          </p:cNvPr>
          <p:cNvSpPr/>
          <p:nvPr/>
        </p:nvSpPr>
        <p:spPr>
          <a:xfrm>
            <a:off x="457199" y="889844"/>
            <a:ext cx="8381999" cy="5554726"/>
          </a:xfrm>
          <a:prstGeom prst="rect">
            <a:avLst/>
          </a:prstGeom>
        </p:spPr>
        <p:txBody>
          <a:bodyPr wrap="square">
            <a:spAutoFit/>
          </a:bodyPr>
          <a:lstStyle/>
          <a:p>
            <a:pPr>
              <a:lnSpc>
                <a:spcPct val="200000"/>
              </a:lnSpc>
            </a:pPr>
            <a:r>
              <a:rPr lang="en-US" b="1"/>
              <a:t>1.	What Is A Recommender System?</a:t>
            </a:r>
          </a:p>
          <a:p>
            <a:pPr>
              <a:lnSpc>
                <a:spcPct val="200000"/>
              </a:lnSpc>
            </a:pPr>
            <a:r>
              <a:rPr lang="en-US" b="1"/>
              <a:t>2.	Compare </a:t>
            </a:r>
            <a:r>
              <a:rPr lang="en-US" b="1" err="1"/>
              <a:t>Sas</a:t>
            </a:r>
            <a:r>
              <a:rPr lang="en-US" b="1"/>
              <a:t>, R And Python Programming?</a:t>
            </a:r>
          </a:p>
          <a:p>
            <a:pPr>
              <a:lnSpc>
                <a:spcPct val="200000"/>
              </a:lnSpc>
            </a:pPr>
            <a:r>
              <a:rPr lang="en-US" b="1"/>
              <a:t>3.	Explain The Various Benefits Of R Language?</a:t>
            </a:r>
          </a:p>
          <a:p>
            <a:pPr>
              <a:lnSpc>
                <a:spcPct val="200000"/>
              </a:lnSpc>
            </a:pPr>
            <a:r>
              <a:rPr lang="en-US" b="1"/>
              <a:t>4.	How Do Data Scientists Use Statistics?</a:t>
            </a:r>
          </a:p>
          <a:p>
            <a:pPr>
              <a:lnSpc>
                <a:spcPct val="200000"/>
              </a:lnSpc>
            </a:pPr>
            <a:r>
              <a:rPr lang="en-US" b="1"/>
              <a:t>5.	What Is Logistic Regression?</a:t>
            </a:r>
          </a:p>
          <a:p>
            <a:pPr>
              <a:lnSpc>
                <a:spcPct val="200000"/>
              </a:lnSpc>
            </a:pPr>
            <a:r>
              <a:rPr lang="en-US" b="1"/>
              <a:t>6.	Why Data Cleansing Is Important In Data Analysis?</a:t>
            </a:r>
          </a:p>
          <a:p>
            <a:pPr>
              <a:lnSpc>
                <a:spcPct val="200000"/>
              </a:lnSpc>
            </a:pPr>
            <a:r>
              <a:rPr lang="en-US" b="1"/>
              <a:t>7.	Describe Univariate, Bivariate And Multivariate Analysis.?</a:t>
            </a:r>
          </a:p>
          <a:p>
            <a:pPr>
              <a:lnSpc>
                <a:spcPct val="200000"/>
              </a:lnSpc>
            </a:pPr>
            <a:r>
              <a:rPr lang="en-US" b="1"/>
              <a:t>8.	How Machine Learning Is Deployed In Real World Scenarios?</a:t>
            </a:r>
          </a:p>
          <a:p>
            <a:pPr>
              <a:lnSpc>
                <a:spcPct val="200000"/>
              </a:lnSpc>
            </a:pPr>
            <a:r>
              <a:rPr lang="en-US" b="1"/>
              <a:t>9.	What Are Some Of The Statistical Methods That Are Useful For Data-analyst?</a:t>
            </a:r>
          </a:p>
          <a:p>
            <a:pPr>
              <a:lnSpc>
                <a:spcPct val="200000"/>
              </a:lnSpc>
            </a:pPr>
            <a:r>
              <a:rPr lang="en-US" b="1"/>
              <a:t>10.	Explain What Is The Criteria For A Good Data Model?</a:t>
            </a:r>
          </a:p>
        </p:txBody>
      </p:sp>
      <p:pic>
        <p:nvPicPr>
          <p:cNvPr id="3" name="Picture 2" descr="A screenshot of a computer&#10;&#10;Description automatically generated">
            <a:extLst>
              <a:ext uri="{FF2B5EF4-FFF2-40B4-BE49-F238E27FC236}">
                <a16:creationId xmlns:a16="http://schemas.microsoft.com/office/drawing/2014/main" id="{01D79211-6B3A-A76A-1D61-F2E6C7D265E1}"/>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15325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E4C326-2D37-421A-9848-01374225819B}" type="datetime1">
              <a:rPr lang="en-US" smtClean="0">
                <a:solidFill>
                  <a:prstClr val="black">
                    <a:tint val="75000"/>
                  </a:prstClr>
                </a:solidFill>
              </a:rPr>
              <a:t>9/18/2024</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199</a:t>
            </a:fld>
            <a:endParaRPr lang="en-US">
              <a:solidFill>
                <a:prstClr val="black">
                  <a:tint val="75000"/>
                </a:prst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614701812"/>
              </p:ext>
            </p:extLst>
          </p:nvPr>
        </p:nvGraphicFramePr>
        <p:xfrm>
          <a:off x="0" y="826260"/>
          <a:ext cx="9144000" cy="4419507"/>
        </p:xfrm>
        <a:graphic>
          <a:graphicData uri="http://schemas.openxmlformats.org/drawingml/2006/table">
            <a:tbl>
              <a:tblPr firstRow="1" firstCol="1" bandRow="1">
                <a:tableStyleId>{5940675A-B579-460E-94D1-54222C63F5DA}</a:tableStyleId>
              </a:tblPr>
              <a:tblGrid>
                <a:gridCol w="9144000">
                  <a:extLst>
                    <a:ext uri="{9D8B030D-6E8A-4147-A177-3AD203B41FA5}">
                      <a16:colId xmlns:a16="http://schemas.microsoft.com/office/drawing/2014/main" val="4050632936"/>
                    </a:ext>
                  </a:extLst>
                </a:gridCol>
              </a:tblGrid>
              <a:tr h="343060">
                <a:tc>
                  <a:txBody>
                    <a:bodyPr/>
                    <a:lstStyle/>
                    <a:p>
                      <a:pPr>
                        <a:lnSpc>
                          <a:spcPct val="107000"/>
                        </a:lnSpc>
                        <a:spcAft>
                          <a:spcPts val="0"/>
                        </a:spcAft>
                      </a:pPr>
                      <a:r>
                        <a:rPr lang="en-IN" sz="1600" b="1">
                          <a:effectLst/>
                        </a:rPr>
                        <a:t>Text books</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492215865"/>
                  </a:ext>
                </a:extLst>
              </a:tr>
              <a:tr h="702113">
                <a:tc>
                  <a:txBody>
                    <a:bodyPr/>
                    <a:lstStyle/>
                    <a:p>
                      <a:pPr marL="457200" indent="-228600">
                        <a:lnSpc>
                          <a:spcPct val="107000"/>
                        </a:lnSpc>
                        <a:spcAft>
                          <a:spcPts val="0"/>
                        </a:spcAft>
                      </a:pPr>
                      <a:r>
                        <a:rPr lang="en-IN" sz="1600">
                          <a:effectLst/>
                        </a:rPr>
                        <a:t>1. Dean Abbott ,“Applied Predictive Analytics Principles and Techniques for the Professional DataAnalyst” , Wiley.</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8982451"/>
                  </a:ext>
                </a:extLst>
              </a:tr>
              <a:tr h="899508">
                <a:tc>
                  <a:txBody>
                    <a:bodyPr/>
                    <a:lstStyle/>
                    <a:p>
                      <a:pPr>
                        <a:lnSpc>
                          <a:spcPts val="2690"/>
                        </a:lnSpc>
                        <a:spcAft>
                          <a:spcPts val="0"/>
                        </a:spcAft>
                      </a:pPr>
                      <a:r>
                        <a:rPr lang="en-US" sz="1600">
                          <a:effectLst/>
                        </a:rPr>
                        <a:t>      2. “Fundamentals of Machine Learning for Predictive Data Analytics” By </a:t>
                      </a:r>
                      <a:r>
                        <a:rPr lang="en-US" sz="1600" u="sng">
                          <a:effectLst/>
                          <a:hlinkClick r:id="rId2"/>
                        </a:rPr>
                        <a:t>John D. Kelleher</a:t>
                      </a:r>
                      <a:r>
                        <a:rPr lang="en-US" sz="1600">
                          <a:effectLst/>
                        </a:rPr>
                        <a:t>, </a:t>
                      </a:r>
                      <a:r>
                        <a:rPr lang="en-US" sz="1600" u="sng">
                          <a:effectLst/>
                          <a:hlinkClick r:id="rId3"/>
                        </a:rPr>
                        <a:t>Brian Mac Namee</a:t>
                      </a:r>
                      <a:r>
                        <a:rPr lang="en-US" sz="1600">
                          <a:effectLst/>
                        </a:rPr>
                        <a:t> and </a:t>
                      </a:r>
                      <a:r>
                        <a:rPr lang="en-US" sz="1600" u="sng">
                          <a:effectLst/>
                          <a:hlinkClick r:id="rId4"/>
                        </a:rPr>
                        <a:t>Aoife D'Arcy</a:t>
                      </a:r>
                      <a:endParaRPr lang="en-IN" sz="1600" b="1">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489553"/>
                  </a:ext>
                </a:extLst>
              </a:tr>
              <a:tr h="343060">
                <a:tc>
                  <a:txBody>
                    <a:bodyPr/>
                    <a:lstStyle/>
                    <a:p>
                      <a:pPr marL="457200" indent="-228600">
                        <a:lnSpc>
                          <a:spcPct val="107000"/>
                        </a:lnSpc>
                        <a:spcAft>
                          <a:spcPts val="0"/>
                        </a:spcAft>
                      </a:pPr>
                      <a:r>
                        <a:rPr lang="en-IN" sz="1600">
                          <a:effectLst/>
                        </a:rPr>
                        <a:t>3.   Predictive &amp; Advanced Analytics (IBM ICE Publication)</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051847"/>
                  </a:ext>
                </a:extLst>
              </a:tr>
              <a:tr h="384480">
                <a:tc>
                  <a:txBody>
                    <a:bodyPr/>
                    <a:lstStyle/>
                    <a:p>
                      <a:pPr algn="just">
                        <a:lnSpc>
                          <a:spcPct val="107000"/>
                        </a:lnSpc>
                        <a:spcAft>
                          <a:spcPts val="0"/>
                        </a:spcAft>
                      </a:pPr>
                      <a:r>
                        <a:rPr lang="en-IN" sz="1600" b="1">
                          <a:effectLst/>
                        </a:rPr>
                        <a:t>Reference Books</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3070587308"/>
                  </a:ext>
                </a:extLst>
              </a:tr>
              <a:tr h="702113">
                <a:tc>
                  <a:txBody>
                    <a:bodyPr/>
                    <a:lstStyle/>
                    <a:p>
                      <a:pPr marL="228600">
                        <a:lnSpc>
                          <a:spcPct val="107000"/>
                        </a:lnSpc>
                        <a:spcAft>
                          <a:spcPts val="0"/>
                        </a:spcAft>
                      </a:pPr>
                      <a:r>
                        <a:rPr lang="en-IN" sz="1600">
                          <a:effectLst/>
                        </a:rPr>
                        <a:t>1. “An Introduction to Statistical Learning: with Applications in R” by James, Witten,    Hastie and </a:t>
                      </a:r>
                      <a:r>
                        <a:rPr lang="en-IN" sz="1600" err="1">
                          <a:effectLst/>
                        </a:rPr>
                        <a:t>Tibshirani</a:t>
                      </a:r>
                      <a:r>
                        <a:rPr lang="en-IN" sz="1600">
                          <a:effectLst/>
                        </a:rPr>
                        <a:t>, Springer, 1st. Edition, 2013.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6392047"/>
                  </a:ext>
                </a:extLst>
              </a:tr>
              <a:tr h="702113">
                <a:tc>
                  <a:txBody>
                    <a:bodyPr/>
                    <a:lstStyle/>
                    <a:p>
                      <a:pPr marL="0" lvl="0" indent="0" algn="just">
                        <a:lnSpc>
                          <a:spcPct val="107000"/>
                        </a:lnSpc>
                        <a:spcAft>
                          <a:spcPts val="0"/>
                        </a:spcAft>
                        <a:buFont typeface="+mj-lt"/>
                        <a:buNone/>
                        <a:tabLst>
                          <a:tab pos="457200" algn="l"/>
                        </a:tabLst>
                      </a:pPr>
                      <a:r>
                        <a:rPr lang="en-IN" sz="1600">
                          <a:effectLst/>
                        </a:rPr>
                        <a:t>     2.“R for Everyone: Advanced Analytics and Graphics” by Lander, J., Addison-Wesley    Data &amp; Analytics Series, 1 edition, 2013.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5426072"/>
                  </a:ext>
                </a:extLst>
              </a:tr>
              <a:tr h="343060">
                <a:tc>
                  <a:txBody>
                    <a:bodyPr/>
                    <a:lstStyle/>
                    <a:p>
                      <a:pPr marL="0" lvl="0" indent="0" algn="just">
                        <a:lnSpc>
                          <a:spcPct val="107000"/>
                        </a:lnSpc>
                        <a:spcAft>
                          <a:spcPts val="0"/>
                        </a:spcAft>
                        <a:buFont typeface="+mj-lt"/>
                        <a:buNone/>
                        <a:tabLst>
                          <a:tab pos="457200" algn="l"/>
                        </a:tabLst>
                      </a:pPr>
                      <a:r>
                        <a:rPr lang="en-IN" sz="1600">
                          <a:effectLst/>
                        </a:rPr>
                        <a:t>     3.Sandeep </a:t>
                      </a:r>
                      <a:r>
                        <a:rPr lang="en-IN" sz="1600" err="1">
                          <a:effectLst/>
                        </a:rPr>
                        <a:t>Rakshit</a:t>
                      </a:r>
                      <a:r>
                        <a:rPr lang="en-IN" sz="1600">
                          <a:effectLst/>
                        </a:rPr>
                        <a:t>, R for Beginners, McGraw Hill (2017).</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2768033"/>
                  </a:ext>
                </a:extLst>
              </a:tr>
            </a:tbl>
          </a:graphicData>
        </a:graphic>
      </p:graphicFrame>
      <p:sp>
        <p:nvSpPr>
          <p:cNvPr id="7" name="Title 1">
            <a:extLst>
              <a:ext uri="{FF2B5EF4-FFF2-40B4-BE49-F238E27FC236}">
                <a16:creationId xmlns:a16="http://schemas.microsoft.com/office/drawing/2014/main" id="{2A2D577B-E225-8A78-EE7D-DF44BC7A12D1}"/>
              </a:ext>
            </a:extLst>
          </p:cNvPr>
          <p:cNvSpPr txBox="1">
            <a:spLocks/>
          </p:cNvSpPr>
          <p:nvPr/>
        </p:nvSpPr>
        <p:spPr>
          <a:xfrm>
            <a:off x="1371599" y="0"/>
            <a:ext cx="7772401" cy="7620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References</a:t>
            </a:r>
          </a:p>
        </p:txBody>
      </p:sp>
      <p:sp>
        <p:nvSpPr>
          <p:cNvPr id="3" name="Footer Placeholder 2">
            <a:extLst>
              <a:ext uri="{FF2B5EF4-FFF2-40B4-BE49-F238E27FC236}">
                <a16:creationId xmlns:a16="http://schemas.microsoft.com/office/drawing/2014/main" id="{91E07280-FB5D-1B1C-BF88-D52479AD51E3}"/>
              </a:ext>
            </a:extLst>
          </p:cNvPr>
          <p:cNvSpPr>
            <a:spLocks noGrp="1"/>
          </p:cNvSpPr>
          <p:nvPr>
            <p:ph type="ftr" sz="quarter" idx="11"/>
          </p:nvPr>
        </p:nvSpPr>
        <p:spPr/>
        <p:txBody>
          <a:bodyPr/>
          <a:lstStyle/>
          <a:p>
            <a:r>
              <a:rPr lang="de-DE"/>
              <a:t>SOVERS SINGH BISHT</a:t>
            </a:r>
            <a:endParaRPr lang="en-US"/>
          </a:p>
        </p:txBody>
      </p:sp>
      <p:pic>
        <p:nvPicPr>
          <p:cNvPr id="5" name="Picture 4" descr="A screenshot of a computer&#10;&#10;Description automatically generated">
            <a:extLst>
              <a:ext uri="{FF2B5EF4-FFF2-40B4-BE49-F238E27FC236}">
                <a16:creationId xmlns:a16="http://schemas.microsoft.com/office/drawing/2014/main" id="{11CABAA1-EA3B-244D-1EC3-92E5A8CF6FBF}"/>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088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70037"/>
            <a:ext cx="8229600" cy="4525963"/>
          </a:xfrm>
        </p:spPr>
        <p:txBody>
          <a:bodyPr>
            <a:normAutofit/>
          </a:bodyPr>
          <a:lstStyle/>
          <a:p>
            <a:pPr marL="0" indent="0">
              <a:buNone/>
            </a:pPr>
            <a:r>
              <a:rPr lang="en-US" b="1">
                <a:latin typeface="Times New Roman" panose="02020603050405020304" pitchFamily="18" charset="0"/>
                <a:cs typeface="Times New Roman" panose="02020603050405020304" pitchFamily="18" charset="0"/>
              </a:rPr>
              <a:t>Mr. </a:t>
            </a:r>
            <a:r>
              <a:rPr lang="en-US" b="1" err="1">
                <a:latin typeface="Times New Roman" panose="02020603050405020304" pitchFamily="18" charset="0"/>
                <a:cs typeface="Times New Roman" panose="02020603050405020304" pitchFamily="18" charset="0"/>
              </a:rPr>
              <a:t>Sovers</a:t>
            </a:r>
            <a:r>
              <a:rPr lang="en-US" b="1">
                <a:latin typeface="Times New Roman" panose="02020603050405020304" pitchFamily="18" charset="0"/>
                <a:cs typeface="Times New Roman" panose="02020603050405020304" pitchFamily="18" charset="0"/>
              </a:rPr>
              <a:t> Singh Bisht</a:t>
            </a:r>
          </a:p>
          <a:p>
            <a:pPr marL="0" indent="0">
              <a:buNone/>
            </a:pPr>
            <a:r>
              <a:rPr lang="en-US" sz="2400" b="1">
                <a:latin typeface="Times New Roman" panose="02020603050405020304" pitchFamily="18" charset="0"/>
                <a:cs typeface="Times New Roman" panose="02020603050405020304" pitchFamily="18" charset="0"/>
              </a:rPr>
              <a:t>Dep. HOD (Data Science)</a:t>
            </a:r>
          </a:p>
          <a:p>
            <a:pPr marL="0" indent="0">
              <a:buNone/>
            </a:pPr>
            <a:r>
              <a:rPr lang="en-US" sz="2400" b="1" err="1">
                <a:latin typeface="Times New Roman" panose="02020603050405020304" pitchFamily="18" charset="0"/>
                <a:cs typeface="Times New Roman" panose="02020603050405020304" pitchFamily="18" charset="0"/>
              </a:rPr>
              <a:t>B.Tech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M.Tech</a:t>
            </a:r>
            <a:endParaRPr lang="en-US" sz="2400" b="1">
              <a:latin typeface="Times New Roman" panose="02020603050405020304" pitchFamily="18" charset="0"/>
              <a:cs typeface="Times New Roman" panose="02020603050405020304" pitchFamily="18" charset="0"/>
            </a:endParaRPr>
          </a:p>
          <a:p>
            <a:pPr marL="0" indent="0">
              <a:buNone/>
            </a:pPr>
            <a:r>
              <a:rPr lang="en-US" sz="2400" b="1">
                <a:latin typeface="Times New Roman" panose="02020603050405020304" pitchFamily="18" charset="0"/>
                <a:cs typeface="Times New Roman" panose="02020603050405020304" pitchFamily="18" charset="0"/>
              </a:rPr>
              <a:t>PH.D (P) in CSE .. 	</a:t>
            </a:r>
            <a:endParaRPr lang="en-US" sz="2400">
              <a:latin typeface="Times New Roman" panose="02020603050405020304" pitchFamily="18" charset="0"/>
              <a:cs typeface="Times New Roman" panose="02020603050405020304" pitchFamily="18" charset="0"/>
            </a:endParaRPr>
          </a:p>
          <a:p>
            <a:pPr marL="0" indent="0" algn="just">
              <a:buNone/>
            </a:pPr>
            <a:endParaRPr lang="en-US" sz="2400" b="1">
              <a:latin typeface="Times New Roman" panose="02020603050405020304" pitchFamily="18" charset="0"/>
              <a:cs typeface="Times New Roman" panose="02020603050405020304" pitchFamily="18" charset="0"/>
            </a:endParaRPr>
          </a:p>
          <a:p>
            <a:pPr marL="0" indent="0" algn="just">
              <a:buNone/>
            </a:pPr>
            <a:endParaRPr lang="en-US" sz="2400" b="1">
              <a:latin typeface="Times New Roman" panose="02020603050405020304" pitchFamily="18" charset="0"/>
              <a:cs typeface="Times New Roman" panose="02020603050405020304" pitchFamily="18" charset="0"/>
            </a:endParaRPr>
          </a:p>
          <a:p>
            <a:pPr marL="0" indent="0" algn="just">
              <a:buNone/>
            </a:pPr>
            <a:r>
              <a:rPr lang="en-US" sz="2400" b="1">
                <a:latin typeface="Times New Roman" panose="02020603050405020304" pitchFamily="18" charset="0"/>
                <a:cs typeface="Times New Roman" panose="02020603050405020304" pitchFamily="18" charset="0"/>
              </a:rPr>
              <a:t>Area of Expertise: Data Science, Big Data Analytics</a:t>
            </a:r>
          </a:p>
          <a:p>
            <a:pPr marL="0" indent="0" algn="just">
              <a:buNone/>
            </a:pPr>
            <a:r>
              <a:rPr lang="en-US" sz="2400" b="1">
                <a:latin typeface="Times New Roman" panose="02020603050405020304" pitchFamily="18" charset="0"/>
                <a:cs typeface="Times New Roman" panose="02020603050405020304" pitchFamily="18" charset="0"/>
              </a:rPr>
              <a:t>                                &amp; Cloud Computing.</a:t>
            </a:r>
            <a:r>
              <a:rPr lang="en-US" b="1">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endParaRPr lang="en-US">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p>
          <a:p>
            <a:endParaRPr lang="en-US"/>
          </a:p>
          <a:p>
            <a:endParaRPr lang="en-US"/>
          </a:p>
        </p:txBody>
      </p:sp>
      <p:sp>
        <p:nvSpPr>
          <p:cNvPr id="4" name="Date Placeholder 3"/>
          <p:cNvSpPr>
            <a:spLocks noGrp="1"/>
          </p:cNvSpPr>
          <p:nvPr>
            <p:ph type="dt" sz="half" idx="10"/>
          </p:nvPr>
        </p:nvSpPr>
        <p:spPr/>
        <p:txBody>
          <a:bodyPr/>
          <a:lstStyle/>
          <a:p>
            <a:fld id="{76FEED85-2B3C-4F58-9DA7-EA626BE67461}" type="datetime1">
              <a:rPr lang="en-US" smtClean="0"/>
              <a:t>9/18/2024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9" name="Title 1"/>
          <p:cNvSpPr txBox="1">
            <a:spLocks/>
          </p:cNvSpPr>
          <p:nvPr/>
        </p:nvSpPr>
        <p:spPr>
          <a:xfrm>
            <a:off x="1447800" y="0"/>
            <a:ext cx="76962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Noida Institute of Engineering and Technology, Greater Noida</a:t>
            </a:r>
          </a:p>
        </p:txBody>
      </p:sp>
      <p:pic>
        <p:nvPicPr>
          <p:cNvPr id="5" name="Picture 4" descr="A person wearing glasses&#10;&#10;Description automatically generated with medium confidence">
            <a:extLst>
              <a:ext uri="{FF2B5EF4-FFF2-40B4-BE49-F238E27FC236}">
                <a16:creationId xmlns:a16="http://schemas.microsoft.com/office/drawing/2014/main" id="{8DDDEC47-BC45-433B-9268-C166126F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550" y="853505"/>
            <a:ext cx="2133600" cy="2575495"/>
          </a:xfrm>
          <a:prstGeom prst="rect">
            <a:avLst/>
          </a:prstGeom>
          <a:ln>
            <a:noFill/>
          </a:ln>
          <a:effectLst>
            <a:outerShdw blurRad="190500" algn="tl" rotWithShape="0">
              <a:srgbClr val="000000">
                <a:alpha val="70000"/>
              </a:srgbClr>
            </a:outerShdw>
          </a:effectLst>
        </p:spPr>
      </p:pic>
      <p:sp>
        <p:nvSpPr>
          <p:cNvPr id="2" name="Footer Placeholder 1">
            <a:extLst>
              <a:ext uri="{FF2B5EF4-FFF2-40B4-BE49-F238E27FC236}">
                <a16:creationId xmlns:a16="http://schemas.microsoft.com/office/drawing/2014/main" id="{177A18FD-2705-EFB1-9314-ECE026037A1D}"/>
              </a:ext>
            </a:extLst>
          </p:cNvPr>
          <p:cNvSpPr>
            <a:spLocks noGrp="1"/>
          </p:cNvSpPr>
          <p:nvPr>
            <p:ph type="ftr" sz="quarter" idx="11"/>
          </p:nvPr>
        </p:nvSpPr>
        <p:spPr/>
        <p:txBody>
          <a:bodyPr/>
          <a:lstStyle/>
          <a:p>
            <a:r>
              <a:rPr lang="de-DE"/>
              <a:t>SOVERS SINGH BISHT</a:t>
            </a:r>
            <a:endParaRPr lang="en-US"/>
          </a:p>
        </p:txBody>
      </p:sp>
      <p:pic>
        <p:nvPicPr>
          <p:cNvPr id="11" name="Picture 10" descr="A screenshot of a computer&#10;&#10;Description automatically generated">
            <a:extLst>
              <a:ext uri="{FF2B5EF4-FFF2-40B4-BE49-F238E27FC236}">
                <a16:creationId xmlns:a16="http://schemas.microsoft.com/office/drawing/2014/main" id="{53D8763D-5466-CE56-C596-DD9E69CB6EB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0888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20</a:t>
            </a:fld>
            <a:endParaRPr lang="en-US">
              <a:solidFill>
                <a:schemeClr val="tx1"/>
              </a:solidFill>
            </a:endParaRPr>
          </a:p>
        </p:txBody>
      </p:sp>
      <p:sp>
        <p:nvSpPr>
          <p:cNvPr id="5" name="Title 1"/>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a:solidFill>
                  <a:srgbClr val="000000"/>
                </a:solidFill>
              </a:rPr>
              <a:t>	</a:t>
            </a:r>
          </a:p>
        </p:txBody>
      </p:sp>
      <p:sp>
        <p:nvSpPr>
          <p:cNvPr id="2" name="Date Placeholder 1"/>
          <p:cNvSpPr>
            <a:spLocks noGrp="1"/>
          </p:cNvSpPr>
          <p:nvPr>
            <p:ph type="dt" sz="half" idx="10"/>
          </p:nvPr>
        </p:nvSpPr>
        <p:spPr/>
        <p:txBody>
          <a:bodyPr/>
          <a:lstStyle/>
          <a:p>
            <a:fld id="{F75D01B5-38F2-43AD-B67F-71C64BCC5256}" type="datetime1">
              <a:rPr lang="en-US" smtClean="0">
                <a:solidFill>
                  <a:schemeClr val="tx1"/>
                </a:solidFill>
              </a:rPr>
              <a:t>9/18/2024</a:t>
            </a:fld>
            <a:endParaRPr lang="en-US">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05AA766-7E63-47CF-47DE-17FB2B7441B2}"/>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7596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solidFill>
            <a:srgbClr val="FF8E8E"/>
          </a:solidFill>
          <a:ln>
            <a:solidFill>
              <a:srgbClr val="FF8E8E"/>
            </a:solid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a:t>Recap</a:t>
            </a:r>
          </a:p>
        </p:txBody>
      </p:sp>
      <p:sp>
        <p:nvSpPr>
          <p:cNvPr id="5" name="Rectangle 4"/>
          <p:cNvSpPr/>
          <p:nvPr/>
        </p:nvSpPr>
        <p:spPr>
          <a:xfrm>
            <a:off x="685800" y="1859340"/>
            <a:ext cx="7772400" cy="1107996"/>
          </a:xfrm>
          <a:prstGeom prst="rect">
            <a:avLst/>
          </a:prstGeom>
        </p:spPr>
        <p:txBody>
          <a:bodyPr wrap="square">
            <a:spAutoFit/>
          </a:bodyPr>
          <a:lstStyle/>
          <a:p>
            <a:endParaRPr lang="en-US" sz="2200"/>
          </a:p>
          <a:p>
            <a:r>
              <a:rPr lang="en-US" sz="2200"/>
              <a:t> </a:t>
            </a:r>
          </a:p>
          <a:p>
            <a:endParaRPr lang="en-US" sz="2200"/>
          </a:p>
        </p:txBody>
      </p:sp>
      <p:sp>
        <p:nvSpPr>
          <p:cNvPr id="8" name="Date Placeholder 7"/>
          <p:cNvSpPr>
            <a:spLocks noGrp="1"/>
          </p:cNvSpPr>
          <p:nvPr>
            <p:ph type="dt" sz="half" idx="10"/>
          </p:nvPr>
        </p:nvSpPr>
        <p:spPr/>
        <p:txBody>
          <a:bodyPr/>
          <a:lstStyle/>
          <a:p>
            <a:fld id="{69DD7712-4953-437E-B45A-281E2DF48497}" type="datetime1">
              <a:rPr lang="en-US" smtClean="0"/>
              <a:t>9/18/2024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200</a:t>
            </a:fld>
            <a:endParaRPr lang="en-US"/>
          </a:p>
        </p:txBody>
      </p:sp>
      <p:sp>
        <p:nvSpPr>
          <p:cNvPr id="11" name="Rectangle 10"/>
          <p:cNvSpPr/>
          <p:nvPr/>
        </p:nvSpPr>
        <p:spPr>
          <a:xfrm>
            <a:off x="254000" y="1066800"/>
            <a:ext cx="8703733" cy="6277103"/>
          </a:xfrm>
          <a:prstGeom prst="rect">
            <a:avLst/>
          </a:prstGeom>
        </p:spPr>
        <p:txBody>
          <a:bodyPr wrap="square">
            <a:spAutoFit/>
          </a:bodyPr>
          <a:lstStyle/>
          <a:p>
            <a:pPr marL="570259" marR="722685" indent="-285750" algn="just">
              <a:lnSpc>
                <a:spcPct val="150000"/>
              </a:lnSpc>
              <a:buFont typeface="Wingdings" panose="05000000000000000000" pitchFamily="2" charset="2"/>
              <a:buChar char="Ø"/>
              <a:tabLst>
                <a:tab pos="476593" algn="l"/>
              </a:tabLst>
            </a:pPr>
            <a:r>
              <a:rPr lang="en-US" sz="2400">
                <a:cs typeface="Times New Roman"/>
              </a:rPr>
              <a:t>This unit provide us fundamentals domain of predictive analytics and its latest trends in industry as per data standards. </a:t>
            </a:r>
          </a:p>
          <a:p>
            <a:pPr marL="570259" marR="722685" indent="-285750" algn="just">
              <a:lnSpc>
                <a:spcPct val="150000"/>
              </a:lnSpc>
              <a:buFont typeface="Wingdings" panose="05000000000000000000" pitchFamily="2" charset="2"/>
              <a:buChar char="Ø"/>
              <a:tabLst>
                <a:tab pos="476593" algn="l"/>
              </a:tabLst>
            </a:pPr>
            <a:r>
              <a:rPr lang="en-US" sz="2400">
                <a:cs typeface="Times New Roman"/>
              </a:rPr>
              <a:t>In this unit we are also benefitted with the knowledge of different types of data  and very important is the implementation of machine learning and also through the concept model building which is used in industry prospects.</a:t>
            </a:r>
          </a:p>
          <a:p>
            <a:pPr marL="570259" marR="722685" indent="-285750" algn="just">
              <a:lnSpc>
                <a:spcPct val="150000"/>
              </a:lnSpc>
              <a:buFont typeface="Wingdings" panose="05000000000000000000" pitchFamily="2" charset="2"/>
              <a:buChar char="Ø"/>
              <a:tabLst>
                <a:tab pos="476593" algn="l"/>
              </a:tabLst>
            </a:pPr>
            <a:r>
              <a:rPr lang="en-US" sz="2400">
                <a:cs typeface="Times New Roman"/>
              </a:rPr>
              <a:t>This unit will impart us with knowledge of business analytics and tolls used in data science.</a:t>
            </a:r>
          </a:p>
          <a:p>
            <a:pPr marL="476037" marR="722685" indent="-191528" algn="just">
              <a:lnSpc>
                <a:spcPct val="250000"/>
              </a:lnSpc>
              <a:tabLst>
                <a:tab pos="476593" algn="l"/>
              </a:tabLst>
            </a:pPr>
            <a:endParaRPr lang="en-US" sz="2000">
              <a:cs typeface="Times New Roman"/>
            </a:endParaRPr>
          </a:p>
        </p:txBody>
      </p:sp>
      <p:sp>
        <p:nvSpPr>
          <p:cNvPr id="2" name="Footer Placeholder 1">
            <a:extLst>
              <a:ext uri="{FF2B5EF4-FFF2-40B4-BE49-F238E27FC236}">
                <a16:creationId xmlns:a16="http://schemas.microsoft.com/office/drawing/2014/main" id="{10AE0ED0-CF79-4652-BC48-4EE4F5740FF6}"/>
              </a:ext>
            </a:extLst>
          </p:cNvPr>
          <p:cNvSpPr>
            <a:spLocks noGrp="1"/>
          </p:cNvSpPr>
          <p:nvPr>
            <p:ph type="ftr" sz="quarter" idx="11"/>
          </p:nvPr>
        </p:nvSpPr>
        <p:spPr/>
        <p:txBody>
          <a:bodyPr/>
          <a:lstStyle/>
          <a:p>
            <a:r>
              <a:rPr lang="de-DE"/>
              <a:t>SOVERS SINGH BISHT</a:t>
            </a:r>
            <a:endParaRPr lang="en-US"/>
          </a:p>
        </p:txBody>
      </p:sp>
      <p:pic>
        <p:nvPicPr>
          <p:cNvPr id="3" name="Picture 2" descr="A screenshot of a computer&#10;&#10;Description automatically generated">
            <a:extLst>
              <a:ext uri="{FF2B5EF4-FFF2-40B4-BE49-F238E27FC236}">
                <a16:creationId xmlns:a16="http://schemas.microsoft.com/office/drawing/2014/main" id="{0FFE6B20-4826-614C-B142-2602D25ED83D}"/>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D5C71B0-9A98-40D3-86DD-26CFE1095DE3}" type="datetime1">
              <a:rPr lang="en-US" smtClean="0"/>
              <a:t>9/18/2024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201</a:t>
            </a:fld>
            <a:endParaRPr lang="en-US"/>
          </a:p>
        </p:txBody>
      </p:sp>
      <p:sp>
        <p:nvSpPr>
          <p:cNvPr id="10" name="Content Placeholder 8">
            <a:extLst>
              <a:ext uri="{FF2B5EF4-FFF2-40B4-BE49-F238E27FC236}">
                <a16:creationId xmlns:a16="http://schemas.microsoft.com/office/drawing/2014/main"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2" name="Footer Placeholder 1">
            <a:extLst>
              <a:ext uri="{FF2B5EF4-FFF2-40B4-BE49-F238E27FC236}">
                <a16:creationId xmlns:a16="http://schemas.microsoft.com/office/drawing/2014/main" id="{A4F46CFB-F9FA-4D9D-A54A-53003DBB7179}"/>
              </a:ext>
            </a:extLst>
          </p:cNvPr>
          <p:cNvSpPr>
            <a:spLocks noGrp="1"/>
          </p:cNvSpPr>
          <p:nvPr>
            <p:ph type="ftr" sz="quarter" idx="11"/>
          </p:nvPr>
        </p:nvSpPr>
        <p:spPr/>
        <p:txBody>
          <a:bodyPr/>
          <a:lstStyle/>
          <a:p>
            <a:r>
              <a:rPr lang="de-DE"/>
              <a:t>SOVERS SINGH BISHT</a:t>
            </a:r>
            <a:endParaRPr lang="en-US"/>
          </a:p>
        </p:txBody>
      </p:sp>
      <p:pic>
        <p:nvPicPr>
          <p:cNvPr id="5" name="Picture 4" descr="A screenshot of a computer&#10;&#10;Description automatically generated">
            <a:extLst>
              <a:ext uri="{FF2B5EF4-FFF2-40B4-BE49-F238E27FC236}">
                <a16:creationId xmlns:a16="http://schemas.microsoft.com/office/drawing/2014/main" id="{F5290C27-096D-0D76-9AF5-D24874138A94}"/>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72349D6F-4509-62EF-A407-35DD047DA691}"/>
              </a:ext>
            </a:extLst>
          </p:cNvPr>
          <p:cNvSpPr txBox="1">
            <a:spLocks/>
          </p:cNvSpPr>
          <p:nvPr/>
        </p:nvSpPr>
        <p:spPr>
          <a:xfrm>
            <a:off x="1676400" y="16328"/>
            <a:ext cx="7467600" cy="71877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CONTENT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21</a:t>
            </a:fld>
            <a:endParaRPr lang="en-US">
              <a:solidFill>
                <a:schemeClr val="tx1"/>
              </a:solidFill>
            </a:endParaRPr>
          </a:p>
        </p:txBody>
      </p:sp>
      <p:sp>
        <p:nvSpPr>
          <p:cNvPr id="5" name="Title 1"/>
          <p:cNvSpPr txBox="1">
            <a:spLocks/>
          </p:cNvSpPr>
          <p:nvPr/>
        </p:nvSpPr>
        <p:spPr>
          <a:xfrm>
            <a:off x="1269157" y="0"/>
            <a:ext cx="7874843" cy="726498"/>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a:solidFill>
                <a:schemeClr val="tx1"/>
              </a:solidFill>
            </a:endParaRPr>
          </a:p>
          <a:p>
            <a:pPr algn="ctr">
              <a:spcBef>
                <a:spcPct val="0"/>
              </a:spcBef>
              <a:defRPr/>
            </a:pPr>
            <a:r>
              <a:rPr lang="en-US" sz="3000">
                <a:solidFill>
                  <a:schemeClr val="tx1"/>
                </a:solidFill>
              </a:rPr>
              <a:t>Question Paper Template</a:t>
            </a:r>
          </a:p>
          <a:p>
            <a:pPr algn="ctr">
              <a:spcBef>
                <a:spcPct val="0"/>
              </a:spcBef>
              <a:defRPr/>
            </a:pPr>
            <a:endParaRPr lang="en-US" sz="300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a:solidFill>
                  <a:srgbClr val="000000"/>
                </a:solidFill>
              </a:rPr>
              <a:t>	</a:t>
            </a:r>
          </a:p>
        </p:txBody>
      </p:sp>
      <p:sp>
        <p:nvSpPr>
          <p:cNvPr id="2" name="Date Placeholder 1"/>
          <p:cNvSpPr>
            <a:spLocks noGrp="1"/>
          </p:cNvSpPr>
          <p:nvPr>
            <p:ph type="dt" sz="half" idx="10"/>
          </p:nvPr>
        </p:nvSpPr>
        <p:spPr/>
        <p:txBody>
          <a:bodyPr/>
          <a:lstStyle/>
          <a:p>
            <a:fld id="{C096BBF9-3D6A-4BAF-863D-D05D4703F4B5}" type="datetime1">
              <a:rPr lang="en-US" smtClean="0">
                <a:solidFill>
                  <a:schemeClr val="tx1"/>
                </a:solidFill>
              </a:rPr>
              <a:t>9/18/2024</a:t>
            </a:fld>
            <a:endParaRPr lang="en-US">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nvGraphicFramePr>
        <p:xfrm>
          <a:off x="1269156" y="838200"/>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val="3904463951"/>
                    </a:ext>
                  </a:extLst>
                </a:gridCol>
                <a:gridCol w="467848">
                  <a:extLst>
                    <a:ext uri="{9D8B030D-6E8A-4147-A177-3AD203B41FA5}">
                      <a16:colId xmlns:a16="http://schemas.microsoft.com/office/drawing/2014/main" val="382194311"/>
                    </a:ext>
                  </a:extLst>
                </a:gridCol>
                <a:gridCol w="4990158">
                  <a:extLst>
                    <a:ext uri="{9D8B030D-6E8A-4147-A177-3AD203B41FA5}">
                      <a16:colId xmlns:a16="http://schemas.microsoft.com/office/drawing/2014/main" val="2326716346"/>
                    </a:ext>
                  </a:extLst>
                </a:gridCol>
                <a:gridCol w="795341">
                  <a:extLst>
                    <a:ext uri="{9D8B030D-6E8A-4147-A177-3AD203B41FA5}">
                      <a16:colId xmlns:a16="http://schemas.microsoft.com/office/drawing/2014/main" val="780519470"/>
                    </a:ext>
                  </a:extLst>
                </a:gridCol>
                <a:gridCol w="566031">
                  <a:extLst>
                    <a:ext uri="{9D8B030D-6E8A-4147-A177-3AD203B41FA5}">
                      <a16:colId xmlns:a16="http://schemas.microsoft.com/office/drawing/2014/main" val="746072801"/>
                    </a:ext>
                  </a:extLst>
                </a:gridCol>
              </a:tblGrid>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4A17E69-EBA4-6A18-2990-0AE0AC15F6C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5435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373563"/>
          </a:xfrm>
        </p:spPr>
        <p:txBody>
          <a:bodyPr>
            <a:normAutofit lnSpcReduction="10000"/>
          </a:bodyPr>
          <a:lstStyle/>
          <a:p>
            <a:pPr algn="just">
              <a:buNone/>
            </a:pPr>
            <a:r>
              <a:rPr lang="en-US" sz="2000" b="1"/>
              <a:t>Prerequisites:</a:t>
            </a:r>
          </a:p>
          <a:p>
            <a:pPr algn="just">
              <a:lnSpc>
                <a:spcPct val="150000"/>
              </a:lnSpc>
            </a:pPr>
            <a:r>
              <a:rPr lang="en-US" sz="2000"/>
              <a:t>Linux/ Windows operating system.</a:t>
            </a:r>
          </a:p>
          <a:p>
            <a:pPr algn="just">
              <a:lnSpc>
                <a:spcPct val="150000"/>
              </a:lnSpc>
            </a:pPr>
            <a:r>
              <a:rPr lang="en-US" sz="2000"/>
              <a:t>Knowledge of basic descriptive statistics and machine learning.</a:t>
            </a:r>
          </a:p>
          <a:p>
            <a:pPr algn="just">
              <a:lnSpc>
                <a:spcPct val="150000"/>
              </a:lnSpc>
            </a:pPr>
            <a:r>
              <a:rPr lang="en-US" sz="2000"/>
              <a:t>Java &amp; R Studio.</a:t>
            </a:r>
          </a:p>
          <a:p>
            <a:pPr algn="just">
              <a:lnSpc>
                <a:spcPct val="150000"/>
              </a:lnSpc>
            </a:pPr>
            <a:r>
              <a:rPr lang="en-US" sz="2000"/>
              <a:t>MS Office 2019 and Above.</a:t>
            </a:r>
          </a:p>
          <a:p>
            <a:pPr algn="just">
              <a:lnSpc>
                <a:spcPct val="150000"/>
              </a:lnSpc>
            </a:pPr>
            <a:r>
              <a:rPr lang="en-US" sz="2000"/>
              <a:t>Programming Languages (Python)</a:t>
            </a:r>
          </a:p>
          <a:p>
            <a:pPr marL="0" indent="0" algn="just">
              <a:lnSpc>
                <a:spcPct val="150000"/>
              </a:lnSpc>
              <a:buNone/>
            </a:pPr>
            <a:endParaRPr lang="en-US" sz="2000" b="1"/>
          </a:p>
          <a:p>
            <a:pPr marL="0" indent="0" algn="just">
              <a:lnSpc>
                <a:spcPct val="150000"/>
              </a:lnSpc>
              <a:buNone/>
            </a:pPr>
            <a:r>
              <a:rPr lang="en-US" sz="2000" b="1"/>
              <a:t>Recap:</a:t>
            </a:r>
          </a:p>
          <a:p>
            <a:pPr algn="just">
              <a:lnSpc>
                <a:spcPct val="150000"/>
              </a:lnSpc>
            </a:pPr>
            <a:r>
              <a:rPr lang="en-US" sz="2000"/>
              <a:t>Discussion about Data Science Environments.</a:t>
            </a:r>
          </a:p>
        </p:txBody>
      </p:sp>
      <p:sp>
        <p:nvSpPr>
          <p:cNvPr id="4" name="Date Placeholder 3"/>
          <p:cNvSpPr>
            <a:spLocks noGrp="1"/>
          </p:cNvSpPr>
          <p:nvPr>
            <p:ph type="dt" sz="half" idx="10"/>
          </p:nvPr>
        </p:nvSpPr>
        <p:spPr>
          <a:prstGeom prst="rect">
            <a:avLst/>
          </a:prstGeom>
        </p:spPr>
        <p:txBody>
          <a:bodyPr/>
          <a:lstStyle/>
          <a:p>
            <a:fld id="{8FDB81D0-146D-4CBE-81EA-B4D21950D6F7}" type="datetime1">
              <a:rPr lang="en-US" smtClean="0"/>
              <a:t>9/18/2024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22</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dk1"/>
                </a:solidFill>
                <a:effectLst/>
                <a:uLnTx/>
                <a:uFillTx/>
                <a:latin typeface="+mn-lt"/>
                <a:ea typeface="+mn-ea"/>
                <a:cs typeface="+mn-cs"/>
              </a:rPr>
              <a:t>Prerequisite and Recap</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FC0B4CB1-A45C-724E-B43D-F30F9540B7DA}"/>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920F938-2928-7E66-D4BE-84B38AC33AD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10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1000"/>
                                        <p:tgtEl>
                                          <p:spTgt spid="3">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ox(in)">
                                      <p:cBhvr>
                                        <p:cTn id="13" dur="1000"/>
                                        <p:tgtEl>
                                          <p:spTgt spid="3">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ox(in)">
                                      <p:cBhvr>
                                        <p:cTn id="16" dur="1000"/>
                                        <p:tgtEl>
                                          <p:spTgt spid="3">
                                            <p:txEl>
                                              <p:pRg st="7" end="7"/>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ox(in)">
                                      <p:cBhvr>
                                        <p:cTn id="19"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05E511FB-AC55-4B9A-83E1-86AC5AAADE75}" type="datetime1">
              <a:rPr lang="en-US" smtClean="0"/>
              <a:t>9/18/2024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23</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53671"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dk1"/>
                </a:solidFill>
                <a:effectLst/>
                <a:uLnTx/>
                <a:uFillTx/>
                <a:latin typeface="+mn-lt"/>
                <a:ea typeface="+mn-ea"/>
                <a:cs typeface="+mn-cs"/>
              </a:rPr>
              <a:t>Brief Intro of Subject with video</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p:txBody>
          <a:bodyPr/>
          <a:lstStyle/>
          <a:p>
            <a:r>
              <a:rPr lang="de-DE"/>
              <a:t>SOVERS SINGH BISHT</a:t>
            </a:r>
            <a:endParaRPr lang="en-US"/>
          </a:p>
        </p:txBody>
      </p:sp>
      <p:sp>
        <p:nvSpPr>
          <p:cNvPr id="7" name="Content Placeholder 6">
            <a:extLst>
              <a:ext uri="{FF2B5EF4-FFF2-40B4-BE49-F238E27FC236}">
                <a16:creationId xmlns:a16="http://schemas.microsoft.com/office/drawing/2014/main" id="{EF632368-14F3-4F48-B212-F99EBC3ED043}"/>
              </a:ext>
            </a:extLst>
          </p:cNvPr>
          <p:cNvSpPr>
            <a:spLocks noGrp="1"/>
          </p:cNvSpPr>
          <p:nvPr>
            <p:ph idx="1"/>
          </p:nvPr>
        </p:nvSpPr>
        <p:spPr>
          <a:xfrm>
            <a:off x="208547" y="930442"/>
            <a:ext cx="8917524" cy="5425908"/>
          </a:xfrm>
        </p:spPr>
        <p:txBody>
          <a:bodyPr>
            <a:normAutofit fontScale="92500" lnSpcReduction="10000"/>
          </a:bodyPr>
          <a:lstStyle/>
          <a:p>
            <a:pPr marL="0" indent="0" algn="just">
              <a:buNone/>
            </a:pPr>
            <a:r>
              <a:rPr lang="en-US" sz="2200" kern="1200">
                <a:solidFill>
                  <a:schemeClr val="tx1"/>
                </a:solidFill>
                <a:effectLst/>
                <a:latin typeface="+mj-lt"/>
              </a:rPr>
              <a:t>Predictive analytics is a form of </a:t>
            </a:r>
            <a:r>
              <a:rPr lang="en-US" sz="2600" kern="1200">
                <a:solidFill>
                  <a:schemeClr val="tx1"/>
                </a:solidFill>
                <a:effectLst/>
                <a:latin typeface="+mj-lt"/>
              </a:rPr>
              <a:t>technology</a:t>
            </a:r>
            <a:r>
              <a:rPr lang="en-US" sz="2200" kern="1200">
                <a:solidFill>
                  <a:schemeClr val="tx1"/>
                </a:solidFill>
                <a:effectLst/>
                <a:latin typeface="+mj-lt"/>
              </a:rPr>
              <a:t> that makes predictions about certain unknowns in the future. It draws on a series of techniques to make these determinations, including artificial intelligence (AI), data mining, machine learning, modeling, and statistics.</a:t>
            </a:r>
          </a:p>
          <a:p>
            <a:pPr marL="0" indent="0" algn="just">
              <a:buNone/>
            </a:pPr>
            <a:endParaRPr lang="en-US" sz="2200" kern="1200">
              <a:solidFill>
                <a:schemeClr val="tx1"/>
              </a:solidFill>
              <a:effectLst/>
              <a:latin typeface="+mj-lt"/>
            </a:endParaRPr>
          </a:p>
          <a:p>
            <a:pPr marL="0" indent="0" algn="just">
              <a:buNone/>
            </a:pPr>
            <a:r>
              <a:rPr lang="en-US" sz="2200" kern="1200">
                <a:solidFill>
                  <a:schemeClr val="tx1"/>
                </a:solidFill>
                <a:effectLst/>
                <a:latin typeface="+mj-lt"/>
              </a:rPr>
              <a:t> For instance, data mining involves the analysis of large sets of data to detect patterns from it. Text analysis does the same, except for large blocks of text.</a:t>
            </a:r>
          </a:p>
          <a:p>
            <a:pPr marL="0" indent="0" algn="just">
              <a:buNone/>
            </a:pPr>
            <a:endParaRPr lang="en-US" sz="2000" kern="1200">
              <a:solidFill>
                <a:schemeClr val="tx1"/>
              </a:solidFill>
              <a:effectLst/>
              <a:latin typeface="+mj-lt"/>
            </a:endParaRPr>
          </a:p>
          <a:p>
            <a:pPr marL="0" indent="0" algn="just">
              <a:buNone/>
            </a:pPr>
            <a:r>
              <a:rPr lang="en-US" sz="2000" b="1" kern="1200">
                <a:solidFill>
                  <a:schemeClr val="tx1"/>
                </a:solidFill>
                <a:effectLst/>
                <a:latin typeface="+mj-lt"/>
              </a:rPr>
              <a:t>Predictive models are used for all kinds of applications, including:</a:t>
            </a:r>
          </a:p>
          <a:p>
            <a:pPr marL="0" indent="0" algn="just">
              <a:buNone/>
            </a:pPr>
            <a:endParaRPr lang="en-US" sz="2000" kern="1200">
              <a:solidFill>
                <a:schemeClr val="tx1"/>
              </a:solidFill>
              <a:effectLst/>
              <a:latin typeface="+mj-lt"/>
            </a:endParaRPr>
          </a:p>
          <a:p>
            <a:pPr algn="just">
              <a:buFont typeface="Wingdings" panose="05000000000000000000" pitchFamily="2" charset="2"/>
              <a:buChar char="v"/>
            </a:pPr>
            <a:r>
              <a:rPr lang="en-US" sz="2000" kern="1200">
                <a:solidFill>
                  <a:schemeClr val="tx1"/>
                </a:solidFill>
                <a:effectLst/>
                <a:latin typeface="+mj-lt"/>
              </a:rPr>
              <a:t>Weather forecasts</a:t>
            </a:r>
          </a:p>
          <a:p>
            <a:pPr algn="just">
              <a:buFont typeface="Wingdings" panose="05000000000000000000" pitchFamily="2" charset="2"/>
              <a:buChar char="v"/>
            </a:pPr>
            <a:r>
              <a:rPr lang="en-US" sz="2000" kern="1200">
                <a:solidFill>
                  <a:schemeClr val="tx1"/>
                </a:solidFill>
                <a:effectLst/>
                <a:latin typeface="+mj-lt"/>
              </a:rPr>
              <a:t>Creating video games</a:t>
            </a:r>
          </a:p>
          <a:p>
            <a:pPr algn="just">
              <a:buFont typeface="Wingdings" panose="05000000000000000000" pitchFamily="2" charset="2"/>
              <a:buChar char="v"/>
            </a:pPr>
            <a:r>
              <a:rPr lang="en-US" sz="2000" kern="1200">
                <a:solidFill>
                  <a:schemeClr val="tx1"/>
                </a:solidFill>
                <a:effectLst/>
                <a:latin typeface="+mj-lt"/>
              </a:rPr>
              <a:t>Translating voice to text for mobile phone messaging</a:t>
            </a:r>
          </a:p>
          <a:p>
            <a:pPr algn="just">
              <a:buFont typeface="Wingdings" panose="05000000000000000000" pitchFamily="2" charset="2"/>
              <a:buChar char="v"/>
            </a:pPr>
            <a:r>
              <a:rPr lang="en-US" sz="2000" kern="1200">
                <a:solidFill>
                  <a:schemeClr val="tx1"/>
                </a:solidFill>
                <a:effectLst/>
                <a:latin typeface="+mj-lt"/>
              </a:rPr>
              <a:t>Customer service</a:t>
            </a:r>
          </a:p>
          <a:p>
            <a:pPr algn="just">
              <a:buFont typeface="Wingdings" panose="05000000000000000000" pitchFamily="2" charset="2"/>
              <a:buChar char="v"/>
            </a:pPr>
            <a:r>
              <a:rPr lang="en-US" sz="2000" kern="1200">
                <a:solidFill>
                  <a:schemeClr val="tx1"/>
                </a:solidFill>
                <a:effectLst/>
                <a:latin typeface="+mj-lt"/>
              </a:rPr>
              <a:t>Investment portfolio development</a:t>
            </a:r>
          </a:p>
          <a:p>
            <a:pPr algn="just">
              <a:buFont typeface="Wingdings" panose="05000000000000000000" pitchFamily="2" charset="2"/>
              <a:buChar char="v"/>
            </a:pPr>
            <a:r>
              <a:rPr lang="en-US" sz="2200">
                <a:latin typeface="+mj-lt"/>
                <a:hlinkClick r:id="rId2"/>
              </a:rPr>
              <a:t>https://www.youtube.com/watch?v=4y6fUC56KPw</a:t>
            </a:r>
          </a:p>
          <a:p>
            <a:pPr algn="just">
              <a:buFont typeface="Wingdings" panose="05000000000000000000" pitchFamily="2" charset="2"/>
              <a:buChar char="v"/>
            </a:pPr>
            <a:r>
              <a:rPr lang="en-US" sz="2200">
                <a:latin typeface="+mj-lt"/>
                <a:hlinkClick r:id="rId2"/>
              </a:rPr>
              <a:t>https://www.youtube.com/watch?v=JOArz7wggkQ</a:t>
            </a:r>
          </a:p>
          <a:p>
            <a:pPr marL="0" indent="0">
              <a:buNone/>
            </a:pPr>
            <a:endParaRPr lang="en-US">
              <a:latin typeface="+mj-lt"/>
            </a:endParaRPr>
          </a:p>
          <a:p>
            <a:endParaRPr lang="en-US">
              <a:latin typeface="+mj-lt"/>
            </a:endParaRPr>
          </a:p>
        </p:txBody>
      </p:sp>
      <p:pic>
        <p:nvPicPr>
          <p:cNvPr id="8" name="Picture 7">
            <a:extLst>
              <a:ext uri="{FF2B5EF4-FFF2-40B4-BE49-F238E27FC236}">
                <a16:creationId xmlns:a16="http://schemas.microsoft.com/office/drawing/2014/main" id="{660A703F-3E80-1C4A-9962-E0A24FD1E0B0}"/>
              </a:ext>
            </a:extLst>
          </p:cNvPr>
          <p:cNvPicPr>
            <a:picLocks noChangeAspect="1"/>
          </p:cNvPicPr>
          <p:nvPr/>
        </p:nvPicPr>
        <p:blipFill>
          <a:blip r:embed="rId3"/>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73E8BC6-AE16-750C-3B03-78152800828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1832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solidFill>
                  <a:schemeClr val="tx1"/>
                </a:solidFill>
              </a:rPr>
              <a:pPr marL="38100">
                <a:lnSpc>
                  <a:spcPct val="100000"/>
                </a:lnSpc>
              </a:pPr>
              <a:t>24</a:t>
            </a:fld>
            <a:endParaRPr lang="en-US" spc="-5">
              <a:solidFill>
                <a:schemeClr val="tx1"/>
              </a:solidFill>
            </a:endParaRPr>
          </a:p>
        </p:txBody>
      </p:sp>
      <p:sp>
        <p:nvSpPr>
          <p:cNvPr id="5" name="Date Placeholder 4"/>
          <p:cNvSpPr>
            <a:spLocks noGrp="1"/>
          </p:cNvSpPr>
          <p:nvPr>
            <p:ph type="dt" sz="half" idx="10"/>
          </p:nvPr>
        </p:nvSpPr>
        <p:spPr/>
        <p:txBody>
          <a:bodyPr/>
          <a:lstStyle/>
          <a:p>
            <a:fld id="{0181E7BB-CA8C-48BF-8ADF-67C8B8FE7FBF}" type="datetime1">
              <a:rPr lang="en-US" smtClean="0">
                <a:solidFill>
                  <a:schemeClr val="tx1"/>
                </a:solidFill>
              </a:rPr>
              <a:t>9/18/2024</a:t>
            </a:fld>
            <a:endParaRPr lang="en-US">
              <a:solidFill>
                <a:schemeClr val="tx1"/>
              </a:solidFill>
            </a:endParaRPr>
          </a:p>
        </p:txBody>
      </p:sp>
      <p:sp>
        <p:nvSpPr>
          <p:cNvPr id="7" name="TextBox 6">
            <a:extLst>
              <a:ext uri="{FF2B5EF4-FFF2-40B4-BE49-F238E27FC236}">
                <a16:creationId xmlns:a16="http://schemas.microsoft.com/office/drawing/2014/main" id="{0DE197D2-E667-46C0-BB2A-49A8B2E5B579}"/>
              </a:ext>
            </a:extLst>
          </p:cNvPr>
          <p:cNvSpPr txBox="1"/>
          <p:nvPr/>
        </p:nvSpPr>
        <p:spPr>
          <a:xfrm>
            <a:off x="208547" y="856357"/>
            <a:ext cx="8726905" cy="4929555"/>
          </a:xfrm>
          <a:prstGeom prst="rect">
            <a:avLst/>
          </a:prstGeom>
          <a:noFill/>
        </p:spPr>
        <p:txBody>
          <a:bodyPr wrap="square">
            <a:spAutoFit/>
          </a:bodyPr>
          <a:lstStyle/>
          <a:p>
            <a:pPr algn="just"/>
            <a:r>
              <a:rPr lang="en-US" sz="2400" b="1">
                <a:latin typeface="Times New Roman" panose="02020603050405020304" pitchFamily="18" charset="0"/>
                <a:cs typeface="Times New Roman" panose="02020603050405020304" pitchFamily="18" charset="0"/>
              </a:rPr>
              <a:t>Linear Regression:</a:t>
            </a:r>
          </a:p>
          <a:p>
            <a:pPr algn="just"/>
            <a:endParaRPr lang="en-US" sz="2400" b="1">
              <a:latin typeface="Times New Roman" panose="02020603050405020304" pitchFamily="18"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Regression basics: Relationship between attributes using Covariance and Correlation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Relationship between multiple variables: Regression (Linear, Multivariate) in prediction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Residual Analysis Identifying significant features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Feature reduction using AIC, multi-collinearity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Non-normality and Hetero </a:t>
            </a:r>
            <a:r>
              <a:rPr lang="en-US" sz="2000" err="1">
                <a:effectLst/>
                <a:latin typeface="Calibri" panose="020F0502020204030204" pitchFamily="34" charset="0"/>
                <a:ea typeface="Calibri" panose="020F0502020204030204" pitchFamily="34" charset="0"/>
                <a:cs typeface="Times New Roman" panose="02020603050405020304" pitchFamily="18" charset="0"/>
              </a:rPr>
              <a:t>scedasticity</a:t>
            </a:r>
            <a:r>
              <a:rPr lang="en-US" sz="2000">
                <a:effectLst/>
                <a:latin typeface="Calibri" panose="020F0502020204030204" pitchFamily="34" charset="0"/>
                <a:ea typeface="Calibri" panose="020F0502020204030204" pitchFamily="34" charset="0"/>
                <a:cs typeface="Times New Roman" panose="02020603050405020304" pitchFamily="18" charset="0"/>
              </a:rPr>
              <a: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Hypothesis testing of Regression Model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Confidence intervals of Slope, R-square and goodness of fit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Influential Observations – Leverage.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400" b="1">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DC48204-95A7-4BA8-8A2D-D9E1E0C1243D}"/>
              </a:ext>
            </a:extLst>
          </p:cNvPr>
          <p:cNvSpPr>
            <a:spLocks noGrp="1"/>
          </p:cNvSpPr>
          <p:nvPr>
            <p:ph type="ftr" sz="quarter" idx="11"/>
          </p:nvPr>
        </p:nvSpPr>
        <p:spPr/>
        <p:txBody>
          <a:bodyPr/>
          <a:lstStyle/>
          <a:p>
            <a:r>
              <a:rPr lang="de-DE"/>
              <a:t>SOVERS SINGH BISHT</a:t>
            </a:r>
            <a:endParaRPr lang="en-US"/>
          </a:p>
        </p:txBody>
      </p:sp>
      <p:pic>
        <p:nvPicPr>
          <p:cNvPr id="6" name="Picture 5">
            <a:extLst>
              <a:ext uri="{FF2B5EF4-FFF2-40B4-BE49-F238E27FC236}">
                <a16:creationId xmlns:a16="http://schemas.microsoft.com/office/drawing/2014/main" id="{440ED1A6-ACEF-2544-96C1-BD10D3B339AB}"/>
              </a:ext>
            </a:extLst>
          </p:cNvPr>
          <p:cNvPicPr>
            <a:picLocks noChangeAspect="1"/>
          </p:cNvPicPr>
          <p:nvPr/>
        </p:nvPicPr>
        <p:blipFill>
          <a:blip r:embed="rId2"/>
          <a:stretch>
            <a:fillRect/>
          </a:stretch>
        </p:blipFill>
        <p:spPr>
          <a:xfrm>
            <a:off x="-19722" y="0"/>
            <a:ext cx="1384300" cy="8128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C01AEE7-F39F-2ADF-9D43-D52FD48F705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30C4DD09-5E0C-553A-704A-1AB05D478152}"/>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16AD62-6050-45EA-901E-FF28E7855027}" type="datetime1">
              <a:rPr lang="en-US" smtClean="0"/>
              <a:t>9/18/2024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1"/>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a:t>Unit </a:t>
            </a:r>
            <a:r>
              <a:rPr kumimoji="0" lang="en-US" sz="3000" i="0" u="none" strike="noStrike" kern="1200" cap="none" spc="0" normalizeH="0" noProof="0">
                <a:ln>
                  <a:noFill/>
                </a:ln>
                <a:solidFill>
                  <a:schemeClr val="dk1"/>
                </a:solidFill>
                <a:effectLst/>
                <a:uLnTx/>
                <a:uFillTx/>
                <a:latin typeface="+mn-lt"/>
                <a:ea typeface="+mn-ea"/>
                <a:cs typeface="+mn-cs"/>
              </a:rPr>
              <a:t>Objective</a:t>
            </a:r>
            <a:endParaRPr kumimoji="0" lang="en-US" sz="300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915988"/>
            <a:ext cx="8382000" cy="5210176"/>
          </a:xfrm>
        </p:spPr>
        <p:txBody>
          <a:bodyPr>
            <a:normAutofit/>
          </a:bodyPr>
          <a:lstStyle/>
          <a:p>
            <a:pPr algn="just">
              <a:lnSpc>
                <a:spcPct val="150000"/>
              </a:lnSpc>
              <a:buNone/>
            </a:pPr>
            <a:r>
              <a:rPr lang="en-US" sz="2400" b="1"/>
              <a:t>  The objective of the Unit 1 is :</a:t>
            </a:r>
          </a:p>
          <a:p>
            <a:pPr marL="0" indent="0" algn="just">
              <a:lnSpc>
                <a:spcPct val="150000"/>
              </a:lnSpc>
              <a:buNone/>
            </a:pPr>
            <a:r>
              <a:rPr lang="en-US" sz="2000">
                <a:latin typeface="+mj-lt"/>
              </a:rPr>
              <a:t> 1.</a:t>
            </a:r>
            <a:r>
              <a:rPr lang="en-US" sz="2000">
                <a:latin typeface="+mj-lt"/>
                <a:cs typeface="Times New Roman" panose="02020603050405020304" pitchFamily="18" charset="0"/>
              </a:rPr>
              <a:t>To provide an overview of an exciting growing field of data science.</a:t>
            </a:r>
          </a:p>
          <a:p>
            <a:pPr marL="12700" indent="0" algn="just">
              <a:lnSpc>
                <a:spcPct val="150000"/>
              </a:lnSpc>
              <a:buClr>
                <a:srgbClr val="0AD0D9"/>
              </a:buClr>
              <a:buSzPct val="95454"/>
              <a:buNone/>
              <a:tabLst>
                <a:tab pos="286385" algn="l"/>
                <a:tab pos="287020" algn="l"/>
              </a:tabLst>
            </a:pPr>
            <a:r>
              <a:rPr lang="en-US" sz="2000">
                <a:latin typeface="+mj-lt"/>
              </a:rPr>
              <a:t>2. To inculcate the preliminary knowledge of handling data , discuss various statistical techniques for handling data.</a:t>
            </a:r>
          </a:p>
          <a:p>
            <a:pPr marL="12700" indent="0" algn="just">
              <a:lnSpc>
                <a:spcPct val="150000"/>
              </a:lnSpc>
              <a:buClr>
                <a:srgbClr val="0AD0D9"/>
              </a:buClr>
              <a:buSzPct val="95454"/>
              <a:buNone/>
              <a:tabLst>
                <a:tab pos="286385" algn="l"/>
                <a:tab pos="287020" algn="l"/>
              </a:tabLst>
            </a:pPr>
            <a:r>
              <a:rPr lang="en-US" sz="2000">
                <a:latin typeface="+mj-lt"/>
              </a:rPr>
              <a:t>3. Predictive analytics is a decision-making tool in a variety of industries.</a:t>
            </a:r>
          </a:p>
          <a:p>
            <a:pPr marL="12700" indent="0" algn="just">
              <a:lnSpc>
                <a:spcPct val="150000"/>
              </a:lnSpc>
              <a:buClr>
                <a:srgbClr val="0AD0D9"/>
              </a:buClr>
              <a:buSzPct val="95454"/>
              <a:buNone/>
              <a:tabLst>
                <a:tab pos="286385" algn="l"/>
                <a:tab pos="287020" algn="l"/>
              </a:tabLst>
            </a:pPr>
            <a:r>
              <a:rPr lang="en-US" sz="2000">
                <a:latin typeface="+mj-lt"/>
              </a:rPr>
              <a:t>4. Linear Regression is the model that is used the most in statistical analysis. Use it when you want to determine patterns in large sets of data and when there's a linear relationship between the inputs. </a:t>
            </a:r>
            <a:endParaRPr lang="en-US" sz="2000" i="1">
              <a:latin typeface="+mj-lt"/>
            </a:endParaRPr>
          </a:p>
        </p:txBody>
      </p:sp>
      <p:sp>
        <p:nvSpPr>
          <p:cNvPr id="10" name="Content Placeholder 8">
            <a:extLst>
              <a:ext uri="{FF2B5EF4-FFF2-40B4-BE49-F238E27FC236}">
                <a16:creationId xmlns:a16="http://schemas.microsoft.com/office/drawing/2014/main" id="{D6AA0FB1-4CB8-4F7F-95E6-35FD27F3C4DF}"/>
              </a:ext>
            </a:extLst>
          </p:cNvPr>
          <p:cNvSpPr txBox="1">
            <a:spLocks/>
          </p:cNvSpPr>
          <p:nvPr/>
        </p:nvSpPr>
        <p:spPr>
          <a:xfrm>
            <a:off x="457200" y="2362200"/>
            <a:ext cx="8382000" cy="3763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indent="0">
              <a:lnSpc>
                <a:spcPct val="150000"/>
              </a:lnSpc>
              <a:buClr>
                <a:srgbClr val="0AD0D9"/>
              </a:buClr>
              <a:buSzPct val="95454"/>
              <a:buFont typeface="Arial" pitchFamily="34" charset="0"/>
              <a:buNone/>
              <a:tabLst>
                <a:tab pos="286385" algn="l"/>
                <a:tab pos="287020" algn="l"/>
              </a:tabLst>
            </a:pPr>
            <a:endParaRPr lang="en-US" sz="2000"/>
          </a:p>
          <a:p>
            <a:pPr marL="12700" indent="0">
              <a:lnSpc>
                <a:spcPct val="150000"/>
              </a:lnSpc>
              <a:buClr>
                <a:srgbClr val="0AD0D9"/>
              </a:buClr>
              <a:buSzPct val="95454"/>
              <a:buFont typeface="Arial" pitchFamily="34" charset="0"/>
              <a:buNone/>
              <a:tabLst>
                <a:tab pos="286385" algn="l"/>
                <a:tab pos="287020" algn="l"/>
              </a:tabLst>
            </a:pPr>
            <a:endParaRPr lang="en-US" sz="2000"/>
          </a:p>
          <a:p>
            <a:pPr marL="287020" indent="-274320">
              <a:spcBef>
                <a:spcPts val="95"/>
              </a:spcBef>
              <a:buClr>
                <a:srgbClr val="0AD0D9"/>
              </a:buClr>
              <a:buSzPct val="93181"/>
              <a:buFont typeface="Arial" pitchFamily="34" charset="0"/>
              <a:buNone/>
              <a:tabLst>
                <a:tab pos="286385" algn="l"/>
                <a:tab pos="287020" algn="l"/>
              </a:tabLst>
            </a:pPr>
            <a:endParaRPr lang="en-US" sz="2000"/>
          </a:p>
        </p:txBody>
      </p:sp>
      <p:sp>
        <p:nvSpPr>
          <p:cNvPr id="2" name="Footer Placeholder 1">
            <a:extLst>
              <a:ext uri="{FF2B5EF4-FFF2-40B4-BE49-F238E27FC236}">
                <a16:creationId xmlns:a16="http://schemas.microsoft.com/office/drawing/2014/main" id="{F2CBA127-C2AB-4FDE-9E88-71E4A75E9790}"/>
              </a:ext>
            </a:extLst>
          </p:cNvPr>
          <p:cNvSpPr>
            <a:spLocks noGrp="1"/>
          </p:cNvSpPr>
          <p:nvPr>
            <p:ph type="ftr" sz="quarter" idx="11"/>
          </p:nvPr>
        </p:nvSpPr>
        <p:spPr/>
        <p:txBody>
          <a:bodyPr/>
          <a:lstStyle/>
          <a:p>
            <a:r>
              <a:rPr lang="de-DE"/>
              <a:t>SOVERS SINGH BISHT</a:t>
            </a:r>
            <a:endParaRPr lang="en-US"/>
          </a:p>
        </p:txBody>
      </p:sp>
      <p:pic>
        <p:nvPicPr>
          <p:cNvPr id="8" name="Picture 7">
            <a:extLst>
              <a:ext uri="{FF2B5EF4-FFF2-40B4-BE49-F238E27FC236}">
                <a16:creationId xmlns:a16="http://schemas.microsoft.com/office/drawing/2014/main" id="{ADB99611-32E0-CB40-98C1-67CB9F607952}"/>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07195CF-0D67-ECE3-C943-8D9BAD479A7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a:t>
            </a:r>
            <a:r>
              <a:rPr lang="en-US" sz="2000"/>
              <a:t>correlation which is a relationship between two variables. The amount of correlation, or relationship, can be explained in a numerical form called a correlation coefficient - defined as a numerical representation of the strength and direction of the relationship.</a:t>
            </a:r>
          </a:p>
          <a:p>
            <a:pPr marL="0" indent="0" algn="just">
              <a:lnSpc>
                <a:spcPct val="150000"/>
              </a:lnSpc>
              <a:buNone/>
            </a:pP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4805BD35-76F8-44C5-A3BD-0216BE0BE428}"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CA85408-EA01-0055-F909-4C21B47A4DA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00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normAutofit/>
          </a:bodyPr>
          <a:lstStyle/>
          <a:p>
            <a:pPr marL="0" indent="0" algn="ctr">
              <a:buNone/>
            </a:pPr>
            <a:r>
              <a:rPr lang="en-US" sz="2400"/>
              <a:t>Correlation</a:t>
            </a:r>
            <a:endParaRPr lang="en-US" sz="2200"/>
          </a:p>
          <a:p>
            <a:r>
              <a:rPr lang="en-US" sz="2200"/>
              <a:t>Identify the direction and strength of a correlation between two factors.</a:t>
            </a:r>
          </a:p>
          <a:p>
            <a:r>
              <a:rPr lang="en-US" sz="2200"/>
              <a:t>Compute and interpret the Pearson correlation coefficient and test for significance.</a:t>
            </a:r>
          </a:p>
          <a:p>
            <a:r>
              <a:rPr lang="en-US" sz="2200"/>
              <a:t>Compute and interpret the coefficient of determination.</a:t>
            </a:r>
          </a:p>
          <a:p>
            <a:r>
              <a:rPr lang="en-US" sz="2200"/>
              <a:t>Compute and interpret the Spearman correlation coefficient and test for significance.</a:t>
            </a:r>
          </a:p>
          <a:p>
            <a:pPr marL="0" indent="0">
              <a:buNone/>
            </a:pPr>
            <a:endParaRPr lang="en-US" sz="2200"/>
          </a:p>
        </p:txBody>
      </p:sp>
      <p:sp>
        <p:nvSpPr>
          <p:cNvPr id="4" name="Date Placeholder 3"/>
          <p:cNvSpPr>
            <a:spLocks noGrp="1"/>
          </p:cNvSpPr>
          <p:nvPr>
            <p:ph type="dt" sz="half" idx="10"/>
          </p:nvPr>
        </p:nvSpPr>
        <p:spPr/>
        <p:txBody>
          <a:bodyPr/>
          <a:lstStyle/>
          <a:p>
            <a:fld id="{FB7A22D3-6720-45CF-A851-0BA82694CB5E}"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 Topic objective (CO1)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0E2596CA-1ECE-3634-8D85-18FD270DA1B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87777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1245"/>
              </a:spcBef>
              <a:buFont typeface="Wingdings" pitchFamily="2" charset="2"/>
              <a:buChar char="Ø"/>
            </a:pPr>
            <a:r>
              <a:rPr lang="en-US" sz="2200" b="1" spc="484">
                <a:latin typeface="+mj-lt"/>
              </a:rPr>
              <a:t>Correlation</a:t>
            </a:r>
            <a:r>
              <a:rPr lang="en-US" sz="2200" b="1" spc="-60">
                <a:latin typeface="+mj-lt"/>
                <a:cs typeface="Georgia"/>
              </a:rPr>
              <a:t>: </a:t>
            </a:r>
            <a:r>
              <a:rPr lang="en-US" sz="2200" spc="-130">
                <a:latin typeface="+mj-lt"/>
                <a:cs typeface="Tahoma"/>
              </a:rPr>
              <a:t>In </a:t>
            </a:r>
            <a:r>
              <a:rPr lang="en-US" sz="2200" spc="-85">
                <a:latin typeface="+mj-lt"/>
                <a:cs typeface="Tahoma"/>
              </a:rPr>
              <a:t>a </a:t>
            </a:r>
            <a:r>
              <a:rPr lang="en-US" sz="2200" spc="-55">
                <a:latin typeface="+mj-lt"/>
                <a:cs typeface="Tahoma"/>
              </a:rPr>
              <a:t>bivariate </a:t>
            </a:r>
            <a:r>
              <a:rPr lang="en-US" sz="2200" spc="-40">
                <a:latin typeface="+mj-lt"/>
                <a:cs typeface="Tahoma"/>
              </a:rPr>
              <a:t>distribution </a:t>
            </a:r>
            <a:r>
              <a:rPr lang="en-US" sz="2200" spc="-155">
                <a:latin typeface="+mj-lt"/>
                <a:cs typeface="Tahoma"/>
              </a:rPr>
              <a:t>we </a:t>
            </a:r>
            <a:r>
              <a:rPr lang="en-US" sz="2200" spc="-110">
                <a:latin typeface="+mj-lt"/>
                <a:cs typeface="Tahoma"/>
              </a:rPr>
              <a:t>are </a:t>
            </a:r>
            <a:r>
              <a:rPr lang="en-US" sz="2200" spc="-65">
                <a:latin typeface="+mj-lt"/>
                <a:cs typeface="Tahoma"/>
              </a:rPr>
              <a:t>interested </a:t>
            </a:r>
            <a:r>
              <a:rPr lang="en-US" sz="2200" spc="-20">
                <a:latin typeface="+mj-lt"/>
                <a:cs typeface="Tahoma"/>
              </a:rPr>
              <a:t>to </a:t>
            </a:r>
            <a:r>
              <a:rPr lang="en-US" sz="2200" spc="-50">
                <a:latin typeface="+mj-lt"/>
                <a:cs typeface="Tahoma"/>
              </a:rPr>
              <a:t>find </a:t>
            </a:r>
            <a:r>
              <a:rPr lang="en-US" sz="2200" spc="-45">
                <a:latin typeface="+mj-lt"/>
                <a:cs typeface="Tahoma"/>
              </a:rPr>
              <a:t>out </a:t>
            </a:r>
            <a:r>
              <a:rPr lang="en-US" sz="2200" spc="-150">
                <a:uFill>
                  <a:solidFill>
                    <a:srgbClr val="7F007F"/>
                  </a:solidFill>
                </a:uFill>
                <a:latin typeface="+mj-lt"/>
                <a:cs typeface="Tahoma"/>
              </a:rPr>
              <a:t>i f</a:t>
            </a:r>
            <a:r>
              <a:rPr lang="en-US" sz="2200" spc="-150">
                <a:latin typeface="+mj-lt"/>
                <a:cs typeface="Trebuchet MS"/>
              </a:rPr>
              <a:t>  </a:t>
            </a:r>
            <a:r>
              <a:rPr lang="en-US" sz="2200" spc="-130">
                <a:latin typeface="+mj-lt"/>
                <a:cs typeface="Trebuchet MS"/>
              </a:rPr>
              <a:t>there </a:t>
            </a:r>
            <a:r>
              <a:rPr lang="en-US" sz="2200" spc="-85">
                <a:latin typeface="+mj-lt"/>
                <a:cs typeface="Trebuchet MS"/>
              </a:rPr>
              <a:t>is </a:t>
            </a:r>
            <a:r>
              <a:rPr lang="en-US" sz="2200" spc="-75">
                <a:latin typeface="+mj-lt"/>
                <a:cs typeface="Trebuchet MS"/>
              </a:rPr>
              <a:t>any </a:t>
            </a:r>
            <a:r>
              <a:rPr lang="en-US" sz="2200" spc="-110">
                <a:latin typeface="+mj-lt"/>
                <a:cs typeface="Trebuchet MS"/>
              </a:rPr>
              <a:t>correlation </a:t>
            </a:r>
            <a:r>
              <a:rPr lang="en-US" sz="2200" spc="-130">
                <a:latin typeface="+mj-lt"/>
                <a:cs typeface="Trebuchet MS"/>
              </a:rPr>
              <a:t>between </a:t>
            </a:r>
            <a:r>
              <a:rPr lang="en-US" sz="2200" spc="-120">
                <a:latin typeface="+mj-lt"/>
                <a:cs typeface="Trebuchet MS"/>
              </a:rPr>
              <a:t>the </a:t>
            </a:r>
            <a:r>
              <a:rPr lang="en-US" sz="2200" spc="-135">
                <a:latin typeface="+mj-lt"/>
                <a:cs typeface="Trebuchet MS"/>
              </a:rPr>
              <a:t>two </a:t>
            </a:r>
            <a:r>
              <a:rPr lang="en-US" sz="2200" spc="-110">
                <a:latin typeface="+mj-lt"/>
                <a:cs typeface="Trebuchet MS"/>
              </a:rPr>
              <a:t>variables </a:t>
            </a:r>
            <a:r>
              <a:rPr lang="en-US" sz="2200" spc="-105">
                <a:latin typeface="+mj-lt"/>
                <a:cs typeface="Trebuchet MS"/>
              </a:rPr>
              <a:t>under  </a:t>
            </a:r>
            <a:r>
              <a:rPr lang="en-US" sz="2200" spc="-114">
                <a:uFill>
                  <a:solidFill>
                    <a:srgbClr val="7F007F"/>
                  </a:solidFill>
                </a:uFill>
                <a:latin typeface="+mj-lt"/>
                <a:cs typeface="Trebuchet MS"/>
              </a:rPr>
              <a:t>study.</a:t>
            </a:r>
            <a:endParaRPr lang="en-US" sz="2200">
              <a:latin typeface="+mj-lt"/>
              <a:cs typeface="Trebuchet MS"/>
            </a:endParaRPr>
          </a:p>
          <a:p>
            <a:pPr marL="441325" marR="5080">
              <a:lnSpc>
                <a:spcPct val="102200"/>
              </a:lnSpc>
              <a:spcBef>
                <a:spcPts val="1280"/>
              </a:spcBef>
            </a:pPr>
            <a:r>
              <a:rPr lang="en-US" sz="2200" spc="-105">
                <a:latin typeface="+mj-lt"/>
                <a:cs typeface="Tahoma"/>
              </a:rPr>
              <a:t>If </a:t>
            </a:r>
            <a:r>
              <a:rPr lang="en-US" sz="2200" spc="-65">
                <a:latin typeface="+mj-lt"/>
                <a:cs typeface="Tahoma"/>
              </a:rPr>
              <a:t>the </a:t>
            </a:r>
            <a:r>
              <a:rPr lang="en-US" sz="2200" spc="-75">
                <a:uFill>
                  <a:solidFill>
                    <a:srgbClr val="0000FF"/>
                  </a:solidFill>
                </a:uFill>
                <a:latin typeface="+mj-lt"/>
                <a:cs typeface="Trebuchet MS"/>
              </a:rPr>
              <a:t>change </a:t>
            </a:r>
            <a:r>
              <a:rPr lang="en-US" sz="2200" spc="-95">
                <a:uFill>
                  <a:solidFill>
                    <a:srgbClr val="0000FF"/>
                  </a:solidFill>
                </a:uFill>
                <a:latin typeface="+mj-lt"/>
                <a:cs typeface="Trebuchet MS"/>
              </a:rPr>
              <a:t>in </a:t>
            </a:r>
            <a:r>
              <a:rPr lang="en-US" sz="2200" spc="-100">
                <a:uFill>
                  <a:solidFill>
                    <a:srgbClr val="0000FF"/>
                  </a:solidFill>
                </a:uFill>
                <a:latin typeface="+mj-lt"/>
                <a:cs typeface="Trebuchet MS"/>
              </a:rPr>
              <a:t>one </a:t>
            </a:r>
            <a:r>
              <a:rPr lang="en-US" sz="2200" spc="-120">
                <a:uFill>
                  <a:solidFill>
                    <a:srgbClr val="0000FF"/>
                  </a:solidFill>
                </a:uFill>
                <a:latin typeface="+mj-lt"/>
                <a:cs typeface="Trebuchet MS"/>
              </a:rPr>
              <a:t>variable affects </a:t>
            </a:r>
            <a:r>
              <a:rPr lang="en-US" sz="2200" spc="-90">
                <a:uFill>
                  <a:solidFill>
                    <a:srgbClr val="0000FF"/>
                  </a:solidFill>
                </a:uFill>
                <a:latin typeface="+mj-lt"/>
                <a:cs typeface="Trebuchet MS"/>
              </a:rPr>
              <a:t>a </a:t>
            </a:r>
            <a:r>
              <a:rPr lang="en-US" sz="2200" spc="-75">
                <a:uFill>
                  <a:solidFill>
                    <a:srgbClr val="0000FF"/>
                  </a:solidFill>
                </a:uFill>
                <a:latin typeface="+mj-lt"/>
                <a:cs typeface="Trebuchet MS"/>
              </a:rPr>
              <a:t>change </a:t>
            </a:r>
            <a:r>
              <a:rPr lang="en-US" sz="2200" spc="-95">
                <a:uFill>
                  <a:solidFill>
                    <a:srgbClr val="0000FF"/>
                  </a:solidFill>
                </a:uFill>
                <a:latin typeface="+mj-lt"/>
                <a:cs typeface="Trebuchet MS"/>
              </a:rPr>
              <a:t>in </a:t>
            </a:r>
            <a:r>
              <a:rPr lang="en-US" sz="2200" spc="-120">
                <a:uFill>
                  <a:solidFill>
                    <a:srgbClr val="0000FF"/>
                  </a:solidFill>
                </a:uFill>
                <a:latin typeface="+mj-lt"/>
                <a:cs typeface="Trebuchet MS"/>
              </a:rPr>
              <a:t>the </a:t>
            </a:r>
            <a:r>
              <a:rPr lang="en-US" sz="2200" spc="-114">
                <a:uFill>
                  <a:solidFill>
                    <a:srgbClr val="0000FF"/>
                  </a:solidFill>
                </a:uFill>
                <a:latin typeface="+mj-lt"/>
                <a:cs typeface="Trebuchet MS"/>
              </a:rPr>
              <a:t>other </a:t>
            </a:r>
            <a:r>
              <a:rPr lang="en-US" sz="2200" spc="-114">
                <a:latin typeface="+mj-lt"/>
                <a:cs typeface="Trebuchet MS"/>
              </a:rPr>
              <a:t> </a:t>
            </a:r>
            <a:r>
              <a:rPr lang="en-US" sz="2200" spc="-125">
                <a:uFill>
                  <a:solidFill>
                    <a:srgbClr val="0000FF"/>
                  </a:solidFill>
                </a:uFill>
                <a:latin typeface="+mj-lt"/>
                <a:cs typeface="Trebuchet MS"/>
              </a:rPr>
              <a:t>variable,</a:t>
            </a:r>
            <a:r>
              <a:rPr lang="en-US" sz="2200" spc="-125">
                <a:latin typeface="+mj-lt"/>
                <a:cs typeface="Trebuchet MS"/>
              </a:rPr>
              <a:t> </a:t>
            </a:r>
            <a:r>
              <a:rPr lang="en-US" sz="2200" spc="-65">
                <a:latin typeface="+mj-lt"/>
                <a:cs typeface="Tahoma"/>
              </a:rPr>
              <a:t>the </a:t>
            </a:r>
            <a:r>
              <a:rPr lang="en-US" sz="2200" spc="-75">
                <a:latin typeface="+mj-lt"/>
                <a:cs typeface="Tahoma"/>
              </a:rPr>
              <a:t>variables </a:t>
            </a:r>
            <a:r>
              <a:rPr lang="en-US" sz="2200" spc="-110">
                <a:latin typeface="+mj-lt"/>
                <a:cs typeface="Tahoma"/>
              </a:rPr>
              <a:t>are </a:t>
            </a:r>
            <a:r>
              <a:rPr lang="en-US" sz="2200" spc="-70">
                <a:latin typeface="+mj-lt"/>
                <a:cs typeface="Tahoma"/>
              </a:rPr>
              <a:t>said </a:t>
            </a:r>
            <a:r>
              <a:rPr lang="en-US" sz="2200" spc="-20">
                <a:latin typeface="+mj-lt"/>
                <a:cs typeface="Tahoma"/>
              </a:rPr>
              <a:t>to </a:t>
            </a:r>
            <a:r>
              <a:rPr lang="en-US" sz="2200" spc="-90">
                <a:latin typeface="+mj-lt"/>
                <a:cs typeface="Tahoma"/>
              </a:rPr>
              <a:t>be</a:t>
            </a:r>
            <a:r>
              <a:rPr lang="en-US" sz="2200" spc="-110">
                <a:latin typeface="+mj-lt"/>
                <a:cs typeface="Tahoma"/>
              </a:rPr>
              <a:t> </a:t>
            </a:r>
            <a:r>
              <a:rPr lang="en-US" sz="2200" spc="-65">
                <a:uFill>
                  <a:solidFill>
                    <a:srgbClr val="000000"/>
                  </a:solidFill>
                </a:uFill>
                <a:latin typeface="+mj-lt"/>
                <a:cs typeface="Tahoma"/>
              </a:rPr>
              <a:t>correlated.</a:t>
            </a:r>
            <a:endParaRPr lang="en-US" sz="2200">
              <a:latin typeface="+mj-lt"/>
              <a:cs typeface="Tahoma"/>
            </a:endParaRPr>
          </a:p>
          <a:p>
            <a:pPr>
              <a:buFont typeface="Wingdings" pitchFamily="2" charset="2"/>
              <a:buChar char="v"/>
            </a:pPr>
            <a:r>
              <a:rPr lang="en-US" sz="2200" b="1" spc="375">
                <a:latin typeface="+mj-lt"/>
                <a:cs typeface="PMingLiU"/>
              </a:rPr>
              <a:t>Positive</a:t>
            </a:r>
            <a:r>
              <a:rPr lang="en-US" sz="2200" b="1" spc="295">
                <a:latin typeface="+mj-lt"/>
                <a:cs typeface="PMingLiU"/>
              </a:rPr>
              <a:t> </a:t>
            </a:r>
            <a:r>
              <a:rPr lang="en-US" sz="2200" b="1" spc="484">
                <a:latin typeface="+mj-lt"/>
                <a:cs typeface="PMingLiU"/>
              </a:rPr>
              <a:t>Correlation</a:t>
            </a:r>
            <a:endParaRPr lang="en-US" sz="2200" b="1">
              <a:latin typeface="+mj-lt"/>
              <a:cs typeface="PMingLiU"/>
            </a:endParaRPr>
          </a:p>
          <a:p>
            <a:pPr marL="441325" marR="81280">
              <a:lnSpc>
                <a:spcPct val="102200"/>
              </a:lnSpc>
              <a:spcBef>
                <a:spcPts val="1110"/>
              </a:spcBef>
            </a:pPr>
            <a:r>
              <a:rPr lang="en-US" sz="2200" spc="-105">
                <a:latin typeface="+mj-lt"/>
                <a:cs typeface="Tahoma"/>
              </a:rPr>
              <a:t>If </a:t>
            </a:r>
            <a:r>
              <a:rPr lang="en-US" sz="2200" spc="-65">
                <a:latin typeface="+mj-lt"/>
                <a:cs typeface="Tahoma"/>
              </a:rPr>
              <a:t>the </a:t>
            </a:r>
            <a:r>
              <a:rPr lang="en-US" sz="2200" spc="-85">
                <a:latin typeface="+mj-lt"/>
                <a:cs typeface="Tahoma"/>
              </a:rPr>
              <a:t>two </a:t>
            </a:r>
            <a:r>
              <a:rPr lang="en-US" sz="2200" spc="-75">
                <a:latin typeface="+mj-lt"/>
                <a:cs typeface="Tahoma"/>
              </a:rPr>
              <a:t>variables </a:t>
            </a:r>
            <a:r>
              <a:rPr lang="en-US" sz="2200" spc="-70">
                <a:uFill>
                  <a:solidFill>
                    <a:srgbClr val="0000FF"/>
                  </a:solidFill>
                </a:uFill>
                <a:latin typeface="+mj-lt"/>
                <a:cs typeface="Tahoma"/>
              </a:rPr>
              <a:t>deviate </a:t>
            </a:r>
            <a:r>
              <a:rPr lang="en-US" sz="2200" spc="-40">
                <a:uFill>
                  <a:solidFill>
                    <a:srgbClr val="0000FF"/>
                  </a:solidFill>
                </a:uFill>
                <a:latin typeface="+mj-lt"/>
                <a:cs typeface="Tahoma"/>
              </a:rPr>
              <a:t>in </a:t>
            </a:r>
            <a:r>
              <a:rPr lang="en-US" sz="2200" spc="-65">
                <a:uFill>
                  <a:solidFill>
                    <a:srgbClr val="0000FF"/>
                  </a:solidFill>
                </a:uFill>
                <a:latin typeface="+mj-lt"/>
                <a:cs typeface="Tahoma"/>
              </a:rPr>
              <a:t>the </a:t>
            </a:r>
            <a:r>
              <a:rPr lang="en-US" sz="2200" spc="-110">
                <a:uFill>
                  <a:solidFill>
                    <a:srgbClr val="0000FF"/>
                  </a:solidFill>
                </a:uFill>
                <a:latin typeface="+mj-lt"/>
                <a:cs typeface="Tahoma"/>
              </a:rPr>
              <a:t>same </a:t>
            </a:r>
            <a:r>
              <a:rPr lang="en-US" sz="2200" spc="-45">
                <a:uFill>
                  <a:solidFill>
                    <a:srgbClr val="0000FF"/>
                  </a:solidFill>
                </a:uFill>
                <a:latin typeface="+mj-lt"/>
                <a:cs typeface="Tahoma"/>
              </a:rPr>
              <a:t>direction,</a:t>
            </a:r>
            <a:r>
              <a:rPr lang="en-US" sz="2200" spc="-45">
                <a:latin typeface="+mj-lt"/>
                <a:cs typeface="Tahoma"/>
              </a:rPr>
              <a:t> </a:t>
            </a:r>
            <a:r>
              <a:rPr lang="en-US" sz="2200" spc="-60">
                <a:uFill>
                  <a:solidFill>
                    <a:srgbClr val="000000"/>
                  </a:solidFill>
                </a:uFill>
                <a:latin typeface="+mj-lt"/>
                <a:cs typeface="Tahoma"/>
              </a:rPr>
              <a:t>i.e., </a:t>
            </a:r>
            <a:r>
              <a:rPr lang="en-US" sz="2200" spc="-10">
                <a:uFill>
                  <a:solidFill>
                    <a:srgbClr val="000000"/>
                  </a:solidFill>
                </a:uFill>
                <a:latin typeface="+mj-lt"/>
                <a:cs typeface="Tahoma"/>
              </a:rPr>
              <a:t>if </a:t>
            </a:r>
            <a:r>
              <a:rPr lang="en-US" sz="2200" spc="-10">
                <a:latin typeface="+mj-lt"/>
                <a:cs typeface="Tahoma"/>
              </a:rPr>
              <a:t> </a:t>
            </a:r>
            <a:r>
              <a:rPr lang="en-US" sz="2200" spc="-65">
                <a:latin typeface="+mj-lt"/>
                <a:cs typeface="Tahoma"/>
              </a:rPr>
              <a:t>the </a:t>
            </a:r>
            <a:r>
              <a:rPr lang="en-US" sz="2200" spc="-80">
                <a:latin typeface="+mj-lt"/>
                <a:cs typeface="Tahoma"/>
              </a:rPr>
              <a:t>increase </a:t>
            </a:r>
            <a:r>
              <a:rPr lang="en-US" sz="2200" spc="-55">
                <a:latin typeface="+mj-lt"/>
                <a:cs typeface="Tahoma"/>
              </a:rPr>
              <a:t>(or </a:t>
            </a:r>
            <a:r>
              <a:rPr lang="en-US" sz="2200" spc="-90">
                <a:latin typeface="+mj-lt"/>
                <a:cs typeface="Tahoma"/>
              </a:rPr>
              <a:t>decrease) </a:t>
            </a:r>
            <a:r>
              <a:rPr lang="en-US" sz="2200" spc="-40">
                <a:latin typeface="+mj-lt"/>
                <a:cs typeface="Tahoma"/>
              </a:rPr>
              <a:t>in </a:t>
            </a:r>
            <a:r>
              <a:rPr lang="en-US" sz="2200" spc="-105">
                <a:latin typeface="+mj-lt"/>
                <a:cs typeface="Tahoma"/>
              </a:rPr>
              <a:t>one </a:t>
            </a:r>
            <a:r>
              <a:rPr lang="en-US" sz="2200" spc="-65">
                <a:latin typeface="+mj-lt"/>
                <a:cs typeface="Tahoma"/>
              </a:rPr>
              <a:t>results </a:t>
            </a:r>
            <a:r>
              <a:rPr lang="en-US" sz="2200" spc="-40">
                <a:latin typeface="+mj-lt"/>
                <a:cs typeface="Tahoma"/>
              </a:rPr>
              <a:t>in </a:t>
            </a:r>
            <a:r>
              <a:rPr lang="en-US" sz="2200" spc="-85">
                <a:latin typeface="+mj-lt"/>
                <a:cs typeface="Tahoma"/>
              </a:rPr>
              <a:t>a  </a:t>
            </a:r>
            <a:r>
              <a:rPr lang="en-US" sz="2200" spc="-75">
                <a:latin typeface="+mj-lt"/>
                <a:cs typeface="Tahoma"/>
              </a:rPr>
              <a:t>corresponding </a:t>
            </a:r>
            <a:r>
              <a:rPr lang="en-US" sz="2200" spc="-80">
                <a:latin typeface="+mj-lt"/>
                <a:cs typeface="Tahoma"/>
              </a:rPr>
              <a:t>increase </a:t>
            </a:r>
            <a:r>
              <a:rPr lang="en-US" sz="2200" spc="-55">
                <a:latin typeface="+mj-lt"/>
                <a:cs typeface="Tahoma"/>
              </a:rPr>
              <a:t>(or </a:t>
            </a:r>
            <a:r>
              <a:rPr lang="en-US" sz="2200" spc="-90">
                <a:latin typeface="+mj-lt"/>
                <a:cs typeface="Tahoma"/>
              </a:rPr>
              <a:t>decrease) </a:t>
            </a:r>
            <a:r>
              <a:rPr lang="en-US" sz="2200" spc="-40">
                <a:latin typeface="+mj-lt"/>
                <a:cs typeface="Tahoma"/>
              </a:rPr>
              <a:t>in </a:t>
            </a:r>
            <a:r>
              <a:rPr lang="en-US" sz="2200" spc="-65">
                <a:latin typeface="+mj-lt"/>
                <a:cs typeface="Tahoma"/>
              </a:rPr>
              <a:t>the </a:t>
            </a:r>
            <a:r>
              <a:rPr lang="en-US" sz="2200" spc="-60">
                <a:latin typeface="+mj-lt"/>
                <a:cs typeface="Tahoma"/>
              </a:rPr>
              <a:t>other,  </a:t>
            </a:r>
            <a:r>
              <a:rPr lang="en-US" sz="2200" spc="-55">
                <a:latin typeface="+mj-lt"/>
                <a:cs typeface="Tahoma"/>
              </a:rPr>
              <a:t>correlation is </a:t>
            </a:r>
            <a:r>
              <a:rPr lang="en-US" sz="2200" spc="-70">
                <a:latin typeface="+mj-lt"/>
                <a:cs typeface="Tahoma"/>
              </a:rPr>
              <a:t>said </a:t>
            </a:r>
            <a:r>
              <a:rPr lang="en-US" sz="2200" spc="-20">
                <a:latin typeface="+mj-lt"/>
                <a:cs typeface="Tahoma"/>
              </a:rPr>
              <a:t>to </a:t>
            </a:r>
            <a:r>
              <a:rPr lang="en-US" sz="2200" spc="-90">
                <a:latin typeface="+mj-lt"/>
                <a:cs typeface="Tahoma"/>
              </a:rPr>
              <a:t>be </a:t>
            </a:r>
            <a:r>
              <a:rPr lang="en-US" sz="2200" i="1" spc="-110">
                <a:uFill>
                  <a:solidFill>
                    <a:srgbClr val="7F007F"/>
                  </a:solidFill>
                </a:uFill>
                <a:latin typeface="+mj-lt"/>
                <a:cs typeface="Trebuchet MS"/>
              </a:rPr>
              <a:t>direct </a:t>
            </a:r>
            <a:r>
              <a:rPr lang="en-US" sz="2200" i="1" spc="-130">
                <a:uFill>
                  <a:solidFill>
                    <a:srgbClr val="7F007F"/>
                  </a:solidFill>
                </a:uFill>
                <a:latin typeface="+mj-lt"/>
                <a:cs typeface="Trebuchet MS"/>
              </a:rPr>
              <a:t>or</a:t>
            </a:r>
            <a:r>
              <a:rPr lang="en-US" sz="2200" i="1" spc="240">
                <a:uFill>
                  <a:solidFill>
                    <a:srgbClr val="7F007F"/>
                  </a:solidFill>
                </a:uFill>
                <a:latin typeface="+mj-lt"/>
                <a:cs typeface="Trebuchet MS"/>
              </a:rPr>
              <a:t> </a:t>
            </a:r>
            <a:r>
              <a:rPr lang="en-US" sz="2200" i="1" spc="-100">
                <a:uFill>
                  <a:solidFill>
                    <a:srgbClr val="7F007F"/>
                  </a:solidFill>
                </a:uFill>
                <a:latin typeface="+mj-lt"/>
                <a:cs typeface="Trebuchet MS"/>
              </a:rPr>
              <a:t>positive.</a:t>
            </a:r>
            <a:endParaRPr lang="en-US" sz="2200">
              <a:latin typeface="+mj-lt"/>
              <a:cs typeface="Trebuchet MS"/>
            </a:endParaRPr>
          </a:p>
          <a:p>
            <a:pPr marL="441325" marR="5080">
              <a:lnSpc>
                <a:spcPct val="102200"/>
              </a:lnSpc>
              <a:spcBef>
                <a:spcPts val="1275"/>
              </a:spcBef>
            </a:pPr>
            <a:r>
              <a:rPr lang="en-US" sz="2200" spc="-50">
                <a:latin typeface="+mj-lt"/>
                <a:cs typeface="Tahoma"/>
              </a:rPr>
              <a:t>For </a:t>
            </a:r>
            <a:r>
              <a:rPr lang="en-US" sz="2200" spc="-85">
                <a:latin typeface="+mj-lt"/>
                <a:cs typeface="Tahoma"/>
              </a:rPr>
              <a:t>example, </a:t>
            </a:r>
            <a:r>
              <a:rPr lang="en-US" sz="2200" spc="-65">
                <a:latin typeface="+mj-lt"/>
                <a:cs typeface="Tahoma"/>
              </a:rPr>
              <a:t>the </a:t>
            </a:r>
            <a:r>
              <a:rPr lang="en-US" sz="2200" spc="-55">
                <a:latin typeface="+mj-lt"/>
                <a:cs typeface="Tahoma"/>
              </a:rPr>
              <a:t>correlation </a:t>
            </a:r>
            <a:r>
              <a:rPr lang="en-US" sz="2200" spc="-105">
                <a:latin typeface="+mj-lt"/>
                <a:cs typeface="Tahoma"/>
              </a:rPr>
              <a:t>between </a:t>
            </a:r>
            <a:r>
              <a:rPr lang="en-US" sz="2200" b="1" spc="100">
                <a:latin typeface="+mj-lt"/>
                <a:cs typeface="Arial"/>
              </a:rPr>
              <a:t>(i) </a:t>
            </a:r>
            <a:r>
              <a:rPr lang="en-US" sz="2200" spc="-65">
                <a:uFill>
                  <a:solidFill>
                    <a:srgbClr val="0000FF"/>
                  </a:solidFill>
                </a:uFill>
                <a:latin typeface="+mj-lt"/>
                <a:cs typeface="Tahoma"/>
              </a:rPr>
              <a:t>the </a:t>
            </a:r>
            <a:r>
              <a:rPr lang="en-US" sz="2200" spc="-70">
                <a:uFill>
                  <a:solidFill>
                    <a:srgbClr val="0000FF"/>
                  </a:solidFill>
                </a:uFill>
                <a:latin typeface="+mj-lt"/>
                <a:cs typeface="Tahoma"/>
              </a:rPr>
              <a:t>heights </a:t>
            </a:r>
            <a:r>
              <a:rPr lang="en-US" sz="2200" spc="-80">
                <a:uFill>
                  <a:solidFill>
                    <a:srgbClr val="0000FF"/>
                  </a:solidFill>
                </a:uFill>
                <a:latin typeface="+mj-lt"/>
                <a:cs typeface="Tahoma"/>
              </a:rPr>
              <a:t>and </a:t>
            </a:r>
            <a:r>
              <a:rPr lang="en-US" sz="2200" spc="-80">
                <a:latin typeface="+mj-lt"/>
                <a:cs typeface="Tahoma"/>
              </a:rPr>
              <a:t> </a:t>
            </a:r>
            <a:r>
              <a:rPr lang="en-US" sz="2200" spc="-80">
                <a:uFill>
                  <a:solidFill>
                    <a:srgbClr val="0000FF"/>
                  </a:solidFill>
                </a:uFill>
                <a:latin typeface="+mj-lt"/>
                <a:cs typeface="Tahoma"/>
              </a:rPr>
              <a:t>weights </a:t>
            </a:r>
            <a:r>
              <a:rPr lang="en-US" sz="2200" spc="-55">
                <a:uFill>
                  <a:solidFill>
                    <a:srgbClr val="0000FF"/>
                  </a:solidFill>
                </a:uFill>
                <a:latin typeface="+mj-lt"/>
                <a:cs typeface="Tahoma"/>
              </a:rPr>
              <a:t>of </a:t>
            </a:r>
            <a:r>
              <a:rPr lang="en-US" sz="2200" spc="-85">
                <a:uFill>
                  <a:solidFill>
                    <a:srgbClr val="0000FF"/>
                  </a:solidFill>
                </a:uFill>
                <a:latin typeface="+mj-lt"/>
                <a:cs typeface="Tahoma"/>
              </a:rPr>
              <a:t>a </a:t>
            </a:r>
            <a:r>
              <a:rPr lang="en-US" sz="2200" spc="-75">
                <a:uFill>
                  <a:solidFill>
                    <a:srgbClr val="0000FF"/>
                  </a:solidFill>
                </a:uFill>
                <a:latin typeface="+mj-lt"/>
                <a:cs typeface="Tahoma"/>
              </a:rPr>
              <a:t>group </a:t>
            </a:r>
            <a:r>
              <a:rPr lang="en-US" sz="2200" spc="-55">
                <a:uFill>
                  <a:solidFill>
                    <a:srgbClr val="0000FF"/>
                  </a:solidFill>
                </a:uFill>
                <a:latin typeface="+mj-lt"/>
                <a:cs typeface="Tahoma"/>
              </a:rPr>
              <a:t>of </a:t>
            </a:r>
            <a:r>
              <a:rPr lang="en-US" sz="2200" spc="-85">
                <a:uFill>
                  <a:solidFill>
                    <a:srgbClr val="0000FF"/>
                  </a:solidFill>
                </a:uFill>
                <a:latin typeface="+mj-lt"/>
                <a:cs typeface="Tahoma"/>
              </a:rPr>
              <a:t>persons,</a:t>
            </a:r>
            <a:r>
              <a:rPr lang="en-US" sz="2200" spc="-85">
                <a:latin typeface="+mj-lt"/>
                <a:cs typeface="Tahoma"/>
              </a:rPr>
              <a:t> </a:t>
            </a:r>
            <a:r>
              <a:rPr lang="en-US" sz="2200" spc="-80">
                <a:latin typeface="+mj-lt"/>
                <a:cs typeface="Tahoma"/>
              </a:rPr>
              <a:t>and </a:t>
            </a:r>
            <a:r>
              <a:rPr lang="en-US" sz="2200" b="1" spc="65">
                <a:latin typeface="+mj-lt"/>
                <a:cs typeface="Arial"/>
              </a:rPr>
              <a:t>(ii) </a:t>
            </a:r>
            <a:r>
              <a:rPr lang="en-US" sz="2200" spc="-65">
                <a:uFill>
                  <a:solidFill>
                    <a:srgbClr val="7F007F"/>
                  </a:solidFill>
                </a:uFill>
                <a:latin typeface="+mj-lt"/>
                <a:cs typeface="Tahoma"/>
              </a:rPr>
              <a:t>the </a:t>
            </a:r>
            <a:r>
              <a:rPr lang="en-US" sz="2200" spc="-75">
                <a:uFill>
                  <a:solidFill>
                    <a:srgbClr val="7F007F"/>
                  </a:solidFill>
                </a:uFill>
                <a:latin typeface="+mj-lt"/>
                <a:cs typeface="Tahoma"/>
              </a:rPr>
              <a:t>income </a:t>
            </a:r>
            <a:r>
              <a:rPr lang="en-US" sz="2200" spc="-80">
                <a:uFill>
                  <a:solidFill>
                    <a:srgbClr val="7F007F"/>
                  </a:solidFill>
                </a:uFill>
                <a:latin typeface="+mj-lt"/>
                <a:cs typeface="Tahoma"/>
              </a:rPr>
              <a:t>and </a:t>
            </a:r>
            <a:r>
              <a:rPr lang="en-US" sz="2200" spc="-80">
                <a:latin typeface="+mj-lt"/>
                <a:cs typeface="Tahoma"/>
              </a:rPr>
              <a:t> </a:t>
            </a:r>
            <a:r>
              <a:rPr lang="en-US" sz="2200" spc="-75">
                <a:uFill>
                  <a:solidFill>
                    <a:srgbClr val="7F007F"/>
                  </a:solidFill>
                </a:uFill>
                <a:latin typeface="+mj-lt"/>
                <a:cs typeface="Tahoma"/>
              </a:rPr>
              <a:t>expenditure;</a:t>
            </a:r>
            <a:r>
              <a:rPr lang="en-US" sz="2200" spc="-75">
                <a:latin typeface="+mj-lt"/>
                <a:cs typeface="Tahoma"/>
              </a:rPr>
              <a:t> </a:t>
            </a:r>
            <a:r>
              <a:rPr lang="en-US" sz="2200" spc="-55">
                <a:latin typeface="+mj-lt"/>
                <a:cs typeface="Tahoma"/>
              </a:rPr>
              <a:t>is</a:t>
            </a:r>
            <a:r>
              <a:rPr lang="en-US" sz="2200" spc="130">
                <a:latin typeface="+mj-lt"/>
                <a:cs typeface="Tahoma"/>
              </a:rPr>
              <a:t> </a:t>
            </a:r>
            <a:r>
              <a:rPr lang="en-US" sz="2200" spc="-50">
                <a:latin typeface="+mj-lt"/>
                <a:cs typeface="Tahoma"/>
              </a:rPr>
              <a:t>positive.</a:t>
            </a:r>
            <a:endParaRPr lang="en-US" sz="2200">
              <a:latin typeface="+mj-lt"/>
              <a:cs typeface="Tahoma"/>
            </a:endParaRPr>
          </a:p>
          <a:p>
            <a:pPr marL="0" indent="0">
              <a:buNone/>
            </a:pPr>
            <a:endParaRPr lang="en-US" sz="2200">
              <a:latin typeface="+mj-lt"/>
            </a:endParaRPr>
          </a:p>
        </p:txBody>
      </p:sp>
      <p:sp>
        <p:nvSpPr>
          <p:cNvPr id="4" name="Date Placeholder 3"/>
          <p:cNvSpPr>
            <a:spLocks noGrp="1"/>
          </p:cNvSpPr>
          <p:nvPr>
            <p:ph type="dt" sz="half" idx="10"/>
          </p:nvPr>
        </p:nvSpPr>
        <p:spPr/>
        <p:txBody>
          <a:bodyPr/>
          <a:lstStyle/>
          <a:p>
            <a:fld id="{8972D123-7ED0-478F-AD6C-019664FF8FB6}"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8679294B-0E48-D490-4522-567E744AE16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7267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nSpc>
                <a:spcPct val="100000"/>
              </a:lnSpc>
              <a:spcBef>
                <a:spcPts val="1245"/>
              </a:spcBef>
              <a:buFont typeface="Wingdings" pitchFamily="2" charset="2"/>
              <a:buChar char="Ø"/>
            </a:pPr>
            <a:r>
              <a:rPr lang="en-US" sz="2200" b="1" spc="395">
                <a:latin typeface="+mj-lt"/>
              </a:rPr>
              <a:t>Negative</a:t>
            </a:r>
            <a:r>
              <a:rPr lang="en-US" sz="2200" b="1" spc="295">
                <a:latin typeface="+mj-lt"/>
              </a:rPr>
              <a:t> </a:t>
            </a:r>
            <a:r>
              <a:rPr lang="en-US" sz="2200" b="1" spc="484">
                <a:latin typeface="+mj-lt"/>
              </a:rPr>
              <a:t>Correlation:</a:t>
            </a:r>
          </a:p>
          <a:p>
            <a:pPr marL="12700">
              <a:lnSpc>
                <a:spcPct val="100000"/>
              </a:lnSpc>
              <a:spcBef>
                <a:spcPts val="1245"/>
              </a:spcBef>
            </a:pPr>
            <a:r>
              <a:rPr lang="en-US" sz="2200" spc="-105">
                <a:latin typeface="+mj-lt"/>
                <a:cs typeface="Tahoma"/>
              </a:rPr>
              <a:t>If </a:t>
            </a:r>
            <a:r>
              <a:rPr lang="en-US" sz="2200" spc="-65">
                <a:latin typeface="+mj-lt"/>
                <a:cs typeface="Tahoma"/>
              </a:rPr>
              <a:t>the </a:t>
            </a:r>
            <a:r>
              <a:rPr lang="en-US" sz="2200" spc="-85">
                <a:latin typeface="+mj-lt"/>
                <a:cs typeface="Tahoma"/>
              </a:rPr>
              <a:t>two </a:t>
            </a:r>
            <a:r>
              <a:rPr lang="en-US" sz="2200" spc="-75">
                <a:latin typeface="+mj-lt"/>
                <a:cs typeface="Tahoma"/>
              </a:rPr>
              <a:t>variables </a:t>
            </a:r>
            <a:r>
              <a:rPr lang="en-US" sz="2200" spc="-70">
                <a:uFill>
                  <a:solidFill>
                    <a:srgbClr val="0000FF"/>
                  </a:solidFill>
                </a:uFill>
                <a:latin typeface="+mj-lt"/>
                <a:cs typeface="Tahoma"/>
              </a:rPr>
              <a:t>deviate </a:t>
            </a:r>
            <a:r>
              <a:rPr lang="en-US" sz="2200" spc="-40">
                <a:uFill>
                  <a:solidFill>
                    <a:srgbClr val="0000FF"/>
                  </a:solidFill>
                </a:uFill>
                <a:latin typeface="+mj-lt"/>
                <a:cs typeface="Tahoma"/>
              </a:rPr>
              <a:t>in </a:t>
            </a:r>
            <a:r>
              <a:rPr lang="en-US" sz="2200" spc="-65">
                <a:uFill>
                  <a:solidFill>
                    <a:srgbClr val="0000FF"/>
                  </a:solidFill>
                </a:uFill>
                <a:latin typeface="+mj-lt"/>
                <a:cs typeface="Tahoma"/>
              </a:rPr>
              <a:t>the </a:t>
            </a:r>
            <a:r>
              <a:rPr lang="en-US" sz="2200" spc="-60">
                <a:uFill>
                  <a:solidFill>
                    <a:srgbClr val="0000FF"/>
                  </a:solidFill>
                </a:uFill>
                <a:latin typeface="+mj-lt"/>
                <a:cs typeface="Tahoma"/>
              </a:rPr>
              <a:t>opposite </a:t>
            </a:r>
            <a:r>
              <a:rPr lang="en-US" sz="2200" spc="-55">
                <a:uFill>
                  <a:solidFill>
                    <a:srgbClr val="0000FF"/>
                  </a:solidFill>
                </a:uFill>
                <a:latin typeface="+mj-lt"/>
                <a:cs typeface="Tahoma"/>
              </a:rPr>
              <a:t>directions,</a:t>
            </a:r>
            <a:r>
              <a:rPr lang="en-US" sz="2200" spc="-55">
                <a:latin typeface="+mj-lt"/>
                <a:cs typeface="Tahoma"/>
              </a:rPr>
              <a:t> </a:t>
            </a:r>
            <a:r>
              <a:rPr lang="en-US" sz="2200" spc="-60">
                <a:uFill>
                  <a:solidFill>
                    <a:srgbClr val="000000"/>
                  </a:solidFill>
                </a:uFill>
                <a:latin typeface="+mj-lt"/>
                <a:cs typeface="Tahoma"/>
              </a:rPr>
              <a:t>i.e., </a:t>
            </a:r>
            <a:r>
              <a:rPr lang="en-US" sz="2200" spc="-60">
                <a:latin typeface="+mj-lt"/>
                <a:cs typeface="Tahoma"/>
              </a:rPr>
              <a:t> </a:t>
            </a:r>
            <a:r>
              <a:rPr lang="en-US" sz="2200" spc="-10">
                <a:latin typeface="+mj-lt"/>
                <a:cs typeface="Tahoma"/>
              </a:rPr>
              <a:t>if </a:t>
            </a:r>
            <a:r>
              <a:rPr lang="en-US" sz="2200" spc="-80">
                <a:latin typeface="+mj-lt"/>
                <a:cs typeface="Tahoma"/>
              </a:rPr>
              <a:t>increase </a:t>
            </a:r>
            <a:r>
              <a:rPr lang="en-US" sz="2200" spc="-55">
                <a:latin typeface="+mj-lt"/>
                <a:cs typeface="Tahoma"/>
              </a:rPr>
              <a:t>(or </a:t>
            </a:r>
            <a:r>
              <a:rPr lang="en-US" sz="2200" spc="-90">
                <a:latin typeface="+mj-lt"/>
                <a:cs typeface="Tahoma"/>
              </a:rPr>
              <a:t>decrease) </a:t>
            </a:r>
            <a:r>
              <a:rPr lang="en-US" sz="2200" spc="-40">
                <a:latin typeface="+mj-lt"/>
                <a:cs typeface="Tahoma"/>
              </a:rPr>
              <a:t>in </a:t>
            </a:r>
            <a:r>
              <a:rPr lang="en-US" sz="2200" spc="-105">
                <a:latin typeface="+mj-lt"/>
                <a:cs typeface="Tahoma"/>
              </a:rPr>
              <a:t>one </a:t>
            </a:r>
            <a:r>
              <a:rPr lang="en-US" sz="2200" spc="-65">
                <a:latin typeface="+mj-lt"/>
                <a:cs typeface="Tahoma"/>
              </a:rPr>
              <a:t>results </a:t>
            </a:r>
            <a:r>
              <a:rPr lang="en-US" sz="2200" spc="-40">
                <a:latin typeface="+mj-lt"/>
                <a:cs typeface="Tahoma"/>
              </a:rPr>
              <a:t>in </a:t>
            </a:r>
            <a:r>
              <a:rPr lang="en-US" sz="2200" spc="-75">
                <a:latin typeface="+mj-lt"/>
                <a:cs typeface="Tahoma"/>
              </a:rPr>
              <a:t>corresponding  </a:t>
            </a:r>
            <a:r>
              <a:rPr lang="en-US" sz="2200" spc="-100">
                <a:uFill>
                  <a:solidFill>
                    <a:srgbClr val="000000"/>
                  </a:solidFill>
                </a:uFill>
                <a:latin typeface="+mj-lt"/>
                <a:cs typeface="Tahoma"/>
              </a:rPr>
              <a:t>decrease </a:t>
            </a:r>
            <a:r>
              <a:rPr lang="en-US" sz="2200" spc="-55">
                <a:uFill>
                  <a:solidFill>
                    <a:srgbClr val="000000"/>
                  </a:solidFill>
                </a:uFill>
                <a:latin typeface="+mj-lt"/>
                <a:cs typeface="Tahoma"/>
              </a:rPr>
              <a:t>(or </a:t>
            </a:r>
            <a:r>
              <a:rPr lang="en-US" sz="2200" spc="-70">
                <a:uFill>
                  <a:solidFill>
                    <a:srgbClr val="000000"/>
                  </a:solidFill>
                </a:uFill>
                <a:latin typeface="+mj-lt"/>
                <a:cs typeface="Tahoma"/>
              </a:rPr>
              <a:t>increase) </a:t>
            </a:r>
            <a:r>
              <a:rPr lang="en-US" sz="2200" spc="-40">
                <a:uFill>
                  <a:solidFill>
                    <a:srgbClr val="000000"/>
                  </a:solidFill>
                </a:uFill>
                <a:latin typeface="+mj-lt"/>
                <a:cs typeface="Tahoma"/>
              </a:rPr>
              <a:t>in </a:t>
            </a:r>
            <a:r>
              <a:rPr lang="en-US" sz="2200" spc="-65">
                <a:uFill>
                  <a:solidFill>
                    <a:srgbClr val="000000"/>
                  </a:solidFill>
                </a:uFill>
                <a:latin typeface="+mj-lt"/>
                <a:cs typeface="Tahoma"/>
              </a:rPr>
              <a:t>the </a:t>
            </a:r>
            <a:r>
              <a:rPr lang="en-US" sz="2200" spc="-60">
                <a:uFill>
                  <a:solidFill>
                    <a:srgbClr val="000000"/>
                  </a:solidFill>
                </a:uFill>
                <a:latin typeface="+mj-lt"/>
                <a:cs typeface="Tahoma"/>
              </a:rPr>
              <a:t>other,</a:t>
            </a:r>
            <a:r>
              <a:rPr lang="en-US" sz="2200" spc="-60">
                <a:latin typeface="+mj-lt"/>
                <a:cs typeface="Tahoma"/>
              </a:rPr>
              <a:t> </a:t>
            </a:r>
            <a:r>
              <a:rPr lang="en-US" sz="2200" spc="-55">
                <a:latin typeface="+mj-lt"/>
                <a:cs typeface="Tahoma"/>
              </a:rPr>
              <a:t>correlation is </a:t>
            </a:r>
            <a:r>
              <a:rPr lang="en-US" sz="2200" spc="-70">
                <a:latin typeface="+mj-lt"/>
                <a:cs typeface="Tahoma"/>
              </a:rPr>
              <a:t>said </a:t>
            </a:r>
            <a:r>
              <a:rPr lang="en-US" sz="2200" spc="-20">
                <a:latin typeface="+mj-lt"/>
                <a:cs typeface="Tahoma"/>
              </a:rPr>
              <a:t>to  </a:t>
            </a:r>
            <a:r>
              <a:rPr lang="en-US" sz="2200" spc="-90">
                <a:latin typeface="+mj-lt"/>
                <a:cs typeface="Tahoma"/>
              </a:rPr>
              <a:t>be </a:t>
            </a:r>
            <a:r>
              <a:rPr lang="en-US" sz="2200" i="1" spc="-110">
                <a:uFill>
                  <a:solidFill>
                    <a:srgbClr val="7F007F"/>
                  </a:solidFill>
                </a:uFill>
                <a:latin typeface="+mj-lt"/>
                <a:cs typeface="Trebuchet MS"/>
              </a:rPr>
              <a:t>diverse </a:t>
            </a:r>
            <a:r>
              <a:rPr lang="en-US" sz="2200" i="1" spc="-130">
                <a:uFill>
                  <a:solidFill>
                    <a:srgbClr val="7F007F"/>
                  </a:solidFill>
                </a:uFill>
                <a:latin typeface="+mj-lt"/>
                <a:cs typeface="Trebuchet MS"/>
              </a:rPr>
              <a:t>or</a:t>
            </a:r>
            <a:r>
              <a:rPr lang="en-US" sz="2200" i="1" spc="-85">
                <a:uFill>
                  <a:solidFill>
                    <a:srgbClr val="7F007F"/>
                  </a:solidFill>
                </a:uFill>
                <a:latin typeface="+mj-lt"/>
                <a:cs typeface="Trebuchet MS"/>
              </a:rPr>
              <a:t> </a:t>
            </a:r>
            <a:r>
              <a:rPr lang="en-US" sz="2200" i="1" spc="-105">
                <a:uFill>
                  <a:solidFill>
                    <a:srgbClr val="7F007F"/>
                  </a:solidFill>
                </a:uFill>
                <a:latin typeface="+mj-lt"/>
                <a:cs typeface="Trebuchet MS"/>
              </a:rPr>
              <a:t>negative.</a:t>
            </a:r>
            <a:endParaRPr lang="en-US" sz="2200">
              <a:latin typeface="+mj-lt"/>
              <a:cs typeface="Trebuchet MS"/>
            </a:endParaRPr>
          </a:p>
          <a:p>
            <a:pPr marL="441325" marR="5080">
              <a:lnSpc>
                <a:spcPct val="102200"/>
              </a:lnSpc>
              <a:spcBef>
                <a:spcPts val="1275"/>
              </a:spcBef>
            </a:pPr>
            <a:r>
              <a:rPr lang="en-US" sz="2200" spc="-50">
                <a:latin typeface="+mj-lt"/>
                <a:cs typeface="Tahoma"/>
              </a:rPr>
              <a:t>For </a:t>
            </a:r>
            <a:r>
              <a:rPr lang="en-US" sz="2200" spc="-85">
                <a:latin typeface="+mj-lt"/>
                <a:cs typeface="Tahoma"/>
              </a:rPr>
              <a:t>example, </a:t>
            </a:r>
            <a:r>
              <a:rPr lang="en-US" sz="2200" spc="-65">
                <a:latin typeface="+mj-lt"/>
                <a:cs typeface="Tahoma"/>
              </a:rPr>
              <a:t>the </a:t>
            </a:r>
            <a:r>
              <a:rPr lang="en-US" sz="2200" spc="-55">
                <a:latin typeface="+mj-lt"/>
                <a:cs typeface="Tahoma"/>
              </a:rPr>
              <a:t>correlation </a:t>
            </a:r>
            <a:r>
              <a:rPr lang="en-US" sz="2200" spc="-105">
                <a:latin typeface="+mj-lt"/>
                <a:cs typeface="Tahoma"/>
              </a:rPr>
              <a:t>between </a:t>
            </a:r>
            <a:r>
              <a:rPr lang="en-US" sz="2200" b="1" spc="100">
                <a:latin typeface="+mj-lt"/>
                <a:cs typeface="Arial"/>
              </a:rPr>
              <a:t>(i) </a:t>
            </a:r>
            <a:r>
              <a:rPr lang="en-US" sz="2200" spc="-65">
                <a:uFill>
                  <a:solidFill>
                    <a:srgbClr val="0000FF"/>
                  </a:solidFill>
                </a:uFill>
                <a:latin typeface="+mj-lt"/>
                <a:cs typeface="Tahoma"/>
              </a:rPr>
              <a:t>the </a:t>
            </a:r>
            <a:r>
              <a:rPr lang="en-US" sz="2200" spc="-70">
                <a:uFill>
                  <a:solidFill>
                    <a:srgbClr val="0000FF"/>
                  </a:solidFill>
                </a:uFill>
                <a:latin typeface="+mj-lt"/>
                <a:cs typeface="Tahoma"/>
              </a:rPr>
              <a:t>price </a:t>
            </a:r>
            <a:r>
              <a:rPr lang="en-US" sz="2200" spc="-80">
                <a:uFill>
                  <a:solidFill>
                    <a:srgbClr val="0000FF"/>
                  </a:solidFill>
                </a:uFill>
                <a:latin typeface="+mj-lt"/>
                <a:cs typeface="Tahoma"/>
              </a:rPr>
              <a:t>and </a:t>
            </a:r>
            <a:r>
              <a:rPr lang="en-US" sz="2200" spc="-80">
                <a:latin typeface="+mj-lt"/>
                <a:cs typeface="Tahoma"/>
              </a:rPr>
              <a:t> </a:t>
            </a:r>
            <a:r>
              <a:rPr lang="en-US" sz="2200" spc="-95">
                <a:uFill>
                  <a:solidFill>
                    <a:srgbClr val="0000FF"/>
                  </a:solidFill>
                </a:uFill>
                <a:latin typeface="+mj-lt"/>
                <a:cs typeface="Tahoma"/>
              </a:rPr>
              <a:t>demand </a:t>
            </a:r>
            <a:r>
              <a:rPr lang="en-US" sz="2200" spc="-55">
                <a:uFill>
                  <a:solidFill>
                    <a:srgbClr val="0000FF"/>
                  </a:solidFill>
                </a:uFill>
                <a:latin typeface="+mj-lt"/>
                <a:cs typeface="Tahoma"/>
              </a:rPr>
              <a:t>of </a:t>
            </a:r>
            <a:r>
              <a:rPr lang="en-US" sz="2200" spc="-85">
                <a:uFill>
                  <a:solidFill>
                    <a:srgbClr val="0000FF"/>
                  </a:solidFill>
                </a:uFill>
                <a:latin typeface="+mj-lt"/>
                <a:cs typeface="Tahoma"/>
              </a:rPr>
              <a:t>a </a:t>
            </a:r>
            <a:r>
              <a:rPr lang="en-US" sz="2200" spc="-70">
                <a:uFill>
                  <a:solidFill>
                    <a:srgbClr val="0000FF"/>
                  </a:solidFill>
                </a:uFill>
                <a:latin typeface="+mj-lt"/>
                <a:cs typeface="Tahoma"/>
              </a:rPr>
              <a:t>commodity,</a:t>
            </a:r>
            <a:r>
              <a:rPr lang="en-US" sz="2200" spc="-70">
                <a:latin typeface="+mj-lt"/>
                <a:cs typeface="Tahoma"/>
              </a:rPr>
              <a:t> </a:t>
            </a:r>
            <a:r>
              <a:rPr lang="en-US" sz="2200" spc="-80">
                <a:latin typeface="+mj-lt"/>
                <a:cs typeface="Tahoma"/>
              </a:rPr>
              <a:t>and </a:t>
            </a:r>
            <a:r>
              <a:rPr lang="en-US" sz="2200" b="1" spc="65">
                <a:latin typeface="+mj-lt"/>
                <a:cs typeface="Arial"/>
              </a:rPr>
              <a:t>(ii) </a:t>
            </a:r>
            <a:r>
              <a:rPr lang="en-US" sz="2200" spc="-65">
                <a:uFill>
                  <a:solidFill>
                    <a:srgbClr val="7F007F"/>
                  </a:solidFill>
                </a:uFill>
                <a:latin typeface="+mj-lt"/>
                <a:cs typeface="Tahoma"/>
              </a:rPr>
              <a:t>the </a:t>
            </a:r>
            <a:r>
              <a:rPr lang="en-US" sz="2200" spc="-80">
                <a:uFill>
                  <a:solidFill>
                    <a:srgbClr val="7F007F"/>
                  </a:solidFill>
                </a:uFill>
                <a:latin typeface="+mj-lt"/>
                <a:cs typeface="Tahoma"/>
              </a:rPr>
              <a:t>volume and </a:t>
            </a:r>
            <a:r>
              <a:rPr lang="en-US" sz="2200" spc="-105">
                <a:uFill>
                  <a:solidFill>
                    <a:srgbClr val="7F007F"/>
                  </a:solidFill>
                </a:uFill>
                <a:latin typeface="+mj-lt"/>
                <a:cs typeface="Tahoma"/>
              </a:rPr>
              <a:t>pressure </a:t>
            </a:r>
            <a:r>
              <a:rPr lang="en-US" sz="2200" spc="-105">
                <a:latin typeface="+mj-lt"/>
                <a:cs typeface="Tahoma"/>
              </a:rPr>
              <a:t> </a:t>
            </a:r>
            <a:r>
              <a:rPr lang="en-US" sz="2200" spc="-55">
                <a:uFill>
                  <a:solidFill>
                    <a:srgbClr val="7F007F"/>
                  </a:solidFill>
                </a:uFill>
                <a:latin typeface="+mj-lt"/>
                <a:cs typeface="Tahoma"/>
              </a:rPr>
              <a:t>of </a:t>
            </a:r>
            <a:r>
              <a:rPr lang="en-US" sz="2200" spc="-85">
                <a:uFill>
                  <a:solidFill>
                    <a:srgbClr val="7F007F"/>
                  </a:solidFill>
                </a:uFill>
                <a:latin typeface="+mj-lt"/>
                <a:cs typeface="Tahoma"/>
              </a:rPr>
              <a:t>a </a:t>
            </a:r>
            <a:r>
              <a:rPr lang="en-US" sz="2200" spc="-55">
                <a:uFill>
                  <a:solidFill>
                    <a:srgbClr val="7F007F"/>
                  </a:solidFill>
                </a:uFill>
                <a:latin typeface="+mj-lt"/>
                <a:cs typeface="Tahoma"/>
              </a:rPr>
              <a:t>perfect </a:t>
            </a:r>
            <a:r>
              <a:rPr lang="en-US" sz="2200" spc="-110">
                <a:uFill>
                  <a:solidFill>
                    <a:srgbClr val="7F007F"/>
                  </a:solidFill>
                </a:uFill>
                <a:latin typeface="+mj-lt"/>
                <a:cs typeface="Tahoma"/>
              </a:rPr>
              <a:t>gas;</a:t>
            </a:r>
            <a:r>
              <a:rPr lang="en-US" sz="2200" spc="-110">
                <a:latin typeface="+mj-lt"/>
                <a:cs typeface="Tahoma"/>
              </a:rPr>
              <a:t> </a:t>
            </a:r>
            <a:r>
              <a:rPr lang="en-US" sz="2200" spc="-55">
                <a:latin typeface="+mj-lt"/>
                <a:cs typeface="Tahoma"/>
              </a:rPr>
              <a:t>is</a:t>
            </a:r>
            <a:r>
              <a:rPr lang="en-US" sz="2200" spc="25">
                <a:latin typeface="+mj-lt"/>
                <a:cs typeface="Tahoma"/>
              </a:rPr>
              <a:t> </a:t>
            </a:r>
            <a:r>
              <a:rPr lang="en-US" sz="2200" spc="-70">
                <a:latin typeface="+mj-lt"/>
                <a:cs typeface="Tahoma"/>
              </a:rPr>
              <a:t>negative.</a:t>
            </a:r>
            <a:endParaRPr lang="en-US" sz="2200">
              <a:latin typeface="+mj-lt"/>
              <a:cs typeface="Tahoma"/>
            </a:endParaRPr>
          </a:p>
          <a:p>
            <a:pPr>
              <a:buFont typeface="Wingdings" pitchFamily="2" charset="2"/>
              <a:buChar char="Ø"/>
            </a:pPr>
            <a:r>
              <a:rPr lang="en-US" sz="2200" b="1" spc="550">
                <a:latin typeface="+mj-lt"/>
                <a:cs typeface="PMingLiU"/>
              </a:rPr>
              <a:t>Perfect</a:t>
            </a:r>
            <a:r>
              <a:rPr lang="en-US" sz="2200" b="1" spc="295">
                <a:latin typeface="+mj-lt"/>
                <a:cs typeface="PMingLiU"/>
              </a:rPr>
              <a:t> </a:t>
            </a:r>
            <a:r>
              <a:rPr lang="en-US" sz="2200" b="1" spc="484">
                <a:latin typeface="+mj-lt"/>
                <a:cs typeface="PMingLiU"/>
              </a:rPr>
              <a:t>Correlation</a:t>
            </a:r>
            <a:endParaRPr lang="en-US" sz="2200" b="1">
              <a:latin typeface="+mj-lt"/>
              <a:cs typeface="PMingLiU"/>
            </a:endParaRPr>
          </a:p>
          <a:p>
            <a:pPr marL="12700" marR="5080">
              <a:lnSpc>
                <a:spcPct val="102200"/>
              </a:lnSpc>
              <a:spcBef>
                <a:spcPts val="1110"/>
              </a:spcBef>
            </a:pPr>
            <a:r>
              <a:rPr lang="en-US" sz="2200" spc="-45">
                <a:latin typeface="+mj-lt"/>
                <a:cs typeface="Tahoma"/>
              </a:rPr>
              <a:t>Correlation </a:t>
            </a:r>
            <a:r>
              <a:rPr lang="en-US" sz="2200" spc="-55">
                <a:latin typeface="+mj-lt"/>
                <a:cs typeface="Tahoma"/>
              </a:rPr>
              <a:t>is </a:t>
            </a:r>
            <a:r>
              <a:rPr lang="en-US" sz="2200" spc="-70">
                <a:latin typeface="+mj-lt"/>
                <a:cs typeface="Tahoma"/>
              </a:rPr>
              <a:t>said </a:t>
            </a:r>
            <a:r>
              <a:rPr lang="en-US" sz="2200" spc="-20">
                <a:latin typeface="+mj-lt"/>
                <a:cs typeface="Tahoma"/>
              </a:rPr>
              <a:t>to </a:t>
            </a:r>
            <a:r>
              <a:rPr lang="en-US" sz="2200" spc="-90">
                <a:latin typeface="+mj-lt"/>
                <a:cs typeface="Tahoma"/>
              </a:rPr>
              <a:t>be </a:t>
            </a:r>
            <a:r>
              <a:rPr lang="en-US" sz="2200" spc="-55">
                <a:uFill>
                  <a:solidFill>
                    <a:srgbClr val="FF0000"/>
                  </a:solidFill>
                </a:uFill>
                <a:latin typeface="+mj-lt"/>
                <a:cs typeface="Tahoma"/>
              </a:rPr>
              <a:t>perfect</a:t>
            </a:r>
            <a:r>
              <a:rPr lang="en-US" sz="2200" spc="-55">
                <a:latin typeface="+mj-lt"/>
                <a:cs typeface="Tahoma"/>
              </a:rPr>
              <a:t> </a:t>
            </a:r>
            <a:r>
              <a:rPr lang="en-US" sz="2200" spc="-10">
                <a:uFill>
                  <a:solidFill>
                    <a:srgbClr val="0000FF"/>
                  </a:solidFill>
                </a:uFill>
                <a:latin typeface="+mj-lt"/>
                <a:cs typeface="Tahoma"/>
              </a:rPr>
              <a:t>if </a:t>
            </a:r>
            <a:r>
              <a:rPr lang="en-US" sz="2200" spc="-65">
                <a:uFill>
                  <a:solidFill>
                    <a:srgbClr val="0000FF"/>
                  </a:solidFill>
                </a:uFill>
                <a:latin typeface="+mj-lt"/>
                <a:cs typeface="Tahoma"/>
              </a:rPr>
              <a:t>the </a:t>
            </a:r>
            <a:r>
              <a:rPr lang="en-US" sz="2200" spc="-55">
                <a:uFill>
                  <a:solidFill>
                    <a:srgbClr val="0000FF"/>
                  </a:solidFill>
                </a:uFill>
                <a:latin typeface="+mj-lt"/>
                <a:cs typeface="Tahoma"/>
              </a:rPr>
              <a:t>deviation </a:t>
            </a:r>
            <a:r>
              <a:rPr lang="en-US" sz="2200" spc="-40">
                <a:uFill>
                  <a:solidFill>
                    <a:srgbClr val="0000FF"/>
                  </a:solidFill>
                </a:uFill>
                <a:latin typeface="+mj-lt"/>
                <a:cs typeface="Tahoma"/>
              </a:rPr>
              <a:t>in </a:t>
            </a:r>
            <a:r>
              <a:rPr lang="en-US" sz="2200" spc="-105">
                <a:uFill>
                  <a:solidFill>
                    <a:srgbClr val="0000FF"/>
                  </a:solidFill>
                </a:uFill>
                <a:latin typeface="+mj-lt"/>
                <a:cs typeface="Tahoma"/>
              </a:rPr>
              <a:t>one </a:t>
            </a:r>
            <a:r>
              <a:rPr lang="en-US" sz="2200" spc="-70">
                <a:uFill>
                  <a:solidFill>
                    <a:srgbClr val="0000FF"/>
                  </a:solidFill>
                </a:uFill>
                <a:latin typeface="+mj-lt"/>
                <a:cs typeface="Tahoma"/>
              </a:rPr>
              <a:t>variable </a:t>
            </a:r>
            <a:r>
              <a:rPr lang="en-US" sz="2200" spc="-70">
                <a:latin typeface="+mj-lt"/>
                <a:cs typeface="Tahoma"/>
              </a:rPr>
              <a:t> </a:t>
            </a:r>
            <a:r>
              <a:rPr lang="en-US" sz="2200" spc="-55">
                <a:latin typeface="+mj-lt"/>
                <a:cs typeface="Tahoma"/>
              </a:rPr>
              <a:t>is </a:t>
            </a:r>
            <a:r>
              <a:rPr lang="en-US" sz="2200" spc="-75">
                <a:latin typeface="+mj-lt"/>
                <a:cs typeface="Tahoma"/>
              </a:rPr>
              <a:t>followed </a:t>
            </a:r>
            <a:r>
              <a:rPr lang="en-US" sz="2200" spc="-100">
                <a:latin typeface="+mj-lt"/>
                <a:cs typeface="Tahoma"/>
              </a:rPr>
              <a:t>by </a:t>
            </a:r>
            <a:r>
              <a:rPr lang="en-US" sz="2200" spc="-85">
                <a:latin typeface="+mj-lt"/>
                <a:cs typeface="Tahoma"/>
              </a:rPr>
              <a:t>a </a:t>
            </a:r>
            <a:r>
              <a:rPr lang="en-US" sz="2200" spc="-75">
                <a:latin typeface="+mj-lt"/>
                <a:cs typeface="Tahoma"/>
              </a:rPr>
              <a:t>corresponding </a:t>
            </a:r>
            <a:r>
              <a:rPr lang="en-US" sz="2200" spc="-80">
                <a:latin typeface="+mj-lt"/>
                <a:cs typeface="Tahoma"/>
              </a:rPr>
              <a:t>and </a:t>
            </a:r>
            <a:r>
              <a:rPr lang="en-US" sz="2200" spc="-55">
                <a:latin typeface="+mj-lt"/>
                <a:cs typeface="Tahoma"/>
              </a:rPr>
              <a:t>proportional deviation </a:t>
            </a:r>
            <a:r>
              <a:rPr lang="en-US" sz="2200" spc="-40">
                <a:latin typeface="+mj-lt"/>
                <a:cs typeface="Tahoma"/>
              </a:rPr>
              <a:t>in  </a:t>
            </a:r>
            <a:r>
              <a:rPr lang="en-US" sz="2200" spc="-65">
                <a:uFill>
                  <a:solidFill>
                    <a:srgbClr val="0000FF"/>
                  </a:solidFill>
                </a:uFill>
                <a:latin typeface="+mj-lt"/>
                <a:cs typeface="Tahoma"/>
              </a:rPr>
              <a:t>the</a:t>
            </a:r>
            <a:r>
              <a:rPr lang="en-US" sz="2200" spc="25">
                <a:uFill>
                  <a:solidFill>
                    <a:srgbClr val="0000FF"/>
                  </a:solidFill>
                </a:uFill>
                <a:latin typeface="+mj-lt"/>
                <a:cs typeface="Tahoma"/>
              </a:rPr>
              <a:t> </a:t>
            </a:r>
            <a:r>
              <a:rPr lang="en-US" sz="2200" spc="-60">
                <a:uFill>
                  <a:solidFill>
                    <a:srgbClr val="0000FF"/>
                  </a:solidFill>
                </a:uFill>
                <a:latin typeface="+mj-lt"/>
                <a:cs typeface="Tahoma"/>
              </a:rPr>
              <a:t>other.</a:t>
            </a:r>
            <a:endParaRPr lang="en-US" sz="2200">
              <a:latin typeface="+mj-lt"/>
              <a:cs typeface="Tahoma"/>
            </a:endParaRPr>
          </a:p>
          <a:p>
            <a:pPr marL="0" indent="0">
              <a:buNone/>
            </a:pPr>
            <a:endParaRPr lang="en-US" sz="2200">
              <a:latin typeface="+mj-lt"/>
            </a:endParaRPr>
          </a:p>
        </p:txBody>
      </p:sp>
      <p:sp>
        <p:nvSpPr>
          <p:cNvPr id="4" name="Date Placeholder 3"/>
          <p:cNvSpPr>
            <a:spLocks noGrp="1"/>
          </p:cNvSpPr>
          <p:nvPr>
            <p:ph type="dt" sz="half" idx="10"/>
          </p:nvPr>
        </p:nvSpPr>
        <p:spPr/>
        <p:txBody>
          <a:bodyPr/>
          <a:lstStyle/>
          <a:p>
            <a:fld id="{2B423B96-BD1B-42A0-86AD-F8532D41A385}"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A6962152-1643-48E8-3F7D-67932AF95C3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3851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F984F3-52AE-48D9-84D9-437D543E4431}" type="datetime1">
              <a:rPr lang="en-US" smtClean="0">
                <a:solidFill>
                  <a:prstClr val="black">
                    <a:tint val="75000"/>
                  </a:prstClr>
                </a:solidFill>
              </a:rPr>
              <a:t>9/18/2024</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a:solidFill>
                <a:prstClr val="black">
                  <a:tint val="75000"/>
                </a:prstClr>
              </a:solidFill>
            </a:endParaRPr>
          </a:p>
        </p:txBody>
      </p:sp>
      <p:sp>
        <p:nvSpPr>
          <p:cNvPr id="2" name="Rectangle 1"/>
          <p:cNvSpPr/>
          <p:nvPr/>
        </p:nvSpPr>
        <p:spPr>
          <a:xfrm>
            <a:off x="0" y="719308"/>
            <a:ext cx="9036496" cy="787652"/>
          </a:xfrm>
          <a:prstGeom prst="rect">
            <a:avLst/>
          </a:prstGeom>
        </p:spPr>
        <p:txBody>
          <a:bodyPr wrap="square">
            <a:spAutoFit/>
          </a:bodyPr>
          <a:lstStyle/>
          <a:p>
            <a:pPr algn="ctr">
              <a:lnSpc>
                <a:spcPct val="107000"/>
              </a:lnSpc>
              <a:spcAft>
                <a:spcPts val="800"/>
              </a:spcAft>
            </a:pPr>
            <a:r>
              <a:rPr lang="en-IN" b="1" u="sng">
                <a:ea typeface="Calibri" panose="020F0502020204030204" pitchFamily="34" charset="0"/>
                <a:cs typeface="Times New Roman" panose="02020603050405020304" pitchFamily="18" charset="0"/>
              </a:rPr>
              <a:t>PROGRAM ELECTIVES BUCKET </a:t>
            </a:r>
            <a:endParaRPr lang="en-IN">
              <a:ea typeface="Calibri" panose="020F0502020204030204" pitchFamily="34" charset="0"/>
              <a:cs typeface="Times New Roman" panose="02020603050405020304" pitchFamily="18" charset="0"/>
            </a:endParaRPr>
          </a:p>
          <a:p>
            <a:pPr algn="ctr">
              <a:lnSpc>
                <a:spcPct val="107000"/>
              </a:lnSpc>
              <a:spcAft>
                <a:spcPts val="800"/>
              </a:spcAft>
            </a:pPr>
            <a:r>
              <a:rPr lang="en-IN" b="1" u="sng">
                <a:ea typeface="Calibri" panose="020F0502020204030204" pitchFamily="34" charset="0"/>
                <a:cs typeface="Times New Roman" panose="02020603050405020304" pitchFamily="18" charset="0"/>
              </a:rPr>
              <a:t>DS</a:t>
            </a:r>
            <a:endParaRPr lang="en-IN">
              <a:effectLst/>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nvGraphicFramePr>
        <p:xfrm>
          <a:off x="1" y="1540469"/>
          <a:ext cx="9168502" cy="4181158"/>
        </p:xfrm>
        <a:graphic>
          <a:graphicData uri="http://schemas.openxmlformats.org/drawingml/2006/table">
            <a:tbl>
              <a:tblPr firstRow="1" firstCol="1" bandRow="1">
                <a:tableStyleId>{5940675A-B579-460E-94D1-54222C63F5DA}</a:tableStyleId>
              </a:tblPr>
              <a:tblGrid>
                <a:gridCol w="1115615">
                  <a:extLst>
                    <a:ext uri="{9D8B030D-6E8A-4147-A177-3AD203B41FA5}">
                      <a16:colId xmlns:a16="http://schemas.microsoft.com/office/drawing/2014/main" val="3082870927"/>
                    </a:ext>
                  </a:extLst>
                </a:gridCol>
                <a:gridCol w="1809522">
                  <a:extLst>
                    <a:ext uri="{9D8B030D-6E8A-4147-A177-3AD203B41FA5}">
                      <a16:colId xmlns:a16="http://schemas.microsoft.com/office/drawing/2014/main" val="3869440124"/>
                    </a:ext>
                  </a:extLst>
                </a:gridCol>
                <a:gridCol w="1810024">
                  <a:extLst>
                    <a:ext uri="{9D8B030D-6E8A-4147-A177-3AD203B41FA5}">
                      <a16:colId xmlns:a16="http://schemas.microsoft.com/office/drawing/2014/main" val="3397379469"/>
                    </a:ext>
                  </a:extLst>
                </a:gridCol>
                <a:gridCol w="2172391">
                  <a:extLst>
                    <a:ext uri="{9D8B030D-6E8A-4147-A177-3AD203B41FA5}">
                      <a16:colId xmlns:a16="http://schemas.microsoft.com/office/drawing/2014/main" val="1506430460"/>
                    </a:ext>
                  </a:extLst>
                </a:gridCol>
                <a:gridCol w="2260950">
                  <a:extLst>
                    <a:ext uri="{9D8B030D-6E8A-4147-A177-3AD203B41FA5}">
                      <a16:colId xmlns:a16="http://schemas.microsoft.com/office/drawing/2014/main" val="3947016363"/>
                    </a:ext>
                  </a:extLst>
                </a:gridCol>
              </a:tblGrid>
              <a:tr h="164465">
                <a:tc>
                  <a:txBody>
                    <a:bodyPr/>
                    <a:lstStyle/>
                    <a:p>
                      <a:pPr algn="l">
                        <a:lnSpc>
                          <a:spcPct val="107000"/>
                        </a:lnSpc>
                        <a:spcAft>
                          <a:spcPts val="0"/>
                        </a:spcAft>
                      </a:pPr>
                      <a:r>
                        <a:rPr lang="en-IN" sz="1600" b="1">
                          <a:effectLst/>
                          <a:latin typeface="+mn-lt"/>
                        </a:rPr>
                        <a:t> </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algn="ctr">
                        <a:lnSpc>
                          <a:spcPct val="150000"/>
                        </a:lnSpc>
                        <a:spcAft>
                          <a:spcPts val="0"/>
                        </a:spcAft>
                      </a:pPr>
                      <a:r>
                        <a:rPr lang="en-IN" sz="1600" b="1">
                          <a:effectLst/>
                          <a:latin typeface="+mn-lt"/>
                        </a:rPr>
                        <a:t>Data Analytics</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algn="ctr">
                        <a:lnSpc>
                          <a:spcPct val="150000"/>
                        </a:lnSpc>
                        <a:spcAft>
                          <a:spcPts val="0"/>
                        </a:spcAft>
                      </a:pPr>
                      <a:r>
                        <a:rPr lang="en-IN" sz="1600" b="1">
                          <a:effectLst/>
                          <a:latin typeface="+mn-lt"/>
                        </a:rPr>
                        <a:t>Full Stack Development</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algn="ctr">
                        <a:lnSpc>
                          <a:spcPct val="150000"/>
                        </a:lnSpc>
                        <a:spcAft>
                          <a:spcPts val="0"/>
                        </a:spcAft>
                      </a:pPr>
                      <a:r>
                        <a:rPr lang="en-IN" sz="1600" b="1">
                          <a:effectLst/>
                          <a:latin typeface="+mn-lt"/>
                        </a:rPr>
                        <a:t>Mobility</a:t>
                      </a:r>
                    </a:p>
                    <a:p>
                      <a:pPr algn="ctr">
                        <a:lnSpc>
                          <a:spcPct val="150000"/>
                        </a:lnSpc>
                        <a:spcAft>
                          <a:spcPts val="0"/>
                        </a:spcAft>
                      </a:pPr>
                      <a:r>
                        <a:rPr lang="en-IN" sz="1600" b="1">
                          <a:effectLst/>
                          <a:latin typeface="+mn-lt"/>
                          <a:ea typeface="Calibri" panose="020F0502020204030204" pitchFamily="34" charset="0"/>
                          <a:cs typeface="Times New Roman" panose="02020603050405020304" pitchFamily="18" charset="0"/>
                        </a:rPr>
                        <a:t>Management</a:t>
                      </a:r>
                    </a:p>
                  </a:txBody>
                  <a:tcPr marL="68580" marR="68580" marT="0" marB="0">
                    <a:solidFill>
                      <a:schemeClr val="accent5">
                        <a:lumMod val="20000"/>
                        <a:lumOff val="80000"/>
                      </a:schemeClr>
                    </a:solidFill>
                  </a:tcPr>
                </a:tc>
                <a:tc>
                  <a:txBody>
                    <a:bodyPr/>
                    <a:lstStyle/>
                    <a:p>
                      <a:pPr algn="ctr">
                        <a:lnSpc>
                          <a:spcPct val="150000"/>
                        </a:lnSpc>
                        <a:spcAft>
                          <a:spcPts val="0"/>
                        </a:spcAft>
                      </a:pPr>
                      <a:r>
                        <a:rPr lang="en-IN" sz="1600" b="1">
                          <a:effectLst/>
                          <a:latin typeface="+mn-lt"/>
                        </a:rPr>
                        <a:t>CRM-RPA</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520391922"/>
                  </a:ext>
                </a:extLst>
              </a:tr>
              <a:tr h="328930">
                <a:tc>
                  <a:txBody>
                    <a:bodyPr/>
                    <a:lstStyle/>
                    <a:p>
                      <a:pPr algn="l">
                        <a:lnSpc>
                          <a:spcPct val="107000"/>
                        </a:lnSpc>
                        <a:spcAft>
                          <a:spcPts val="0"/>
                        </a:spcAft>
                      </a:pPr>
                      <a:r>
                        <a:rPr lang="en-IN" sz="1600" b="1">
                          <a:effectLst/>
                          <a:latin typeface="+mn-lt"/>
                        </a:rPr>
                        <a:t>Program Elective 1</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a:effectLst/>
                          <a:latin typeface="+mn-lt"/>
                        </a:rPr>
                        <a:t>Predictive Analytics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a:solidFill>
                            <a:schemeClr val="tx1"/>
                          </a:solidFill>
                          <a:effectLst/>
                          <a:latin typeface="+mn-lt"/>
                          <a:ea typeface="+mn-ea"/>
                          <a:cs typeface="+mn-cs"/>
                        </a:rPr>
                        <a:t>Python Web Development with Django</a:t>
                      </a:r>
                    </a:p>
                  </a:txBody>
                  <a:tcPr marL="68193" marR="68193" marT="0" marB="0"/>
                </a:tc>
                <a:tc>
                  <a:txBody>
                    <a:bodyPr/>
                    <a:lstStyle/>
                    <a:p>
                      <a:pPr algn="l">
                        <a:lnSpc>
                          <a:spcPct val="107000"/>
                        </a:lnSpc>
                        <a:spcAft>
                          <a:spcPts val="0"/>
                        </a:spcAft>
                      </a:pPr>
                      <a:r>
                        <a:rPr lang="en-IN" sz="1600">
                          <a:effectLst/>
                          <a:latin typeface="+mn-lt"/>
                        </a:rPr>
                        <a:t>Mobile Application Development</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CRM Fundamentals</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4408351"/>
                  </a:ext>
                </a:extLst>
              </a:tr>
              <a:tr h="328930">
                <a:tc>
                  <a:txBody>
                    <a:bodyPr/>
                    <a:lstStyle/>
                    <a:p>
                      <a:pPr algn="l">
                        <a:lnSpc>
                          <a:spcPct val="107000"/>
                        </a:lnSpc>
                        <a:spcAft>
                          <a:spcPts val="0"/>
                        </a:spcAft>
                      </a:pPr>
                      <a:r>
                        <a:rPr lang="en-IN" sz="1600" b="1">
                          <a:effectLst/>
                          <a:latin typeface="+mn-lt"/>
                        </a:rPr>
                        <a:t>Program Elective 2</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a:effectLst/>
                          <a:latin typeface="+mn-lt"/>
                        </a:rPr>
                        <a:t>Web Technologies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a:solidFill>
                            <a:schemeClr val="tx1"/>
                          </a:solidFill>
                          <a:effectLst/>
                          <a:latin typeface="+mn-lt"/>
                          <a:ea typeface="+mn-ea"/>
                          <a:cs typeface="+mn-cs"/>
                        </a:rPr>
                        <a:t>Design Patterns</a:t>
                      </a:r>
                    </a:p>
                  </a:txBody>
                  <a:tcPr marL="68193" marR="68193" marT="0" marB="0"/>
                </a:tc>
                <a:tc>
                  <a:txBody>
                    <a:bodyPr/>
                    <a:lstStyle/>
                    <a:p>
                      <a:pPr algn="l">
                        <a:lnSpc>
                          <a:spcPct val="107000"/>
                        </a:lnSpc>
                        <a:spcAft>
                          <a:spcPts val="0"/>
                        </a:spcAft>
                      </a:pPr>
                      <a:r>
                        <a:rPr lang="en-IN" sz="1600">
                          <a:effectLst/>
                          <a:latin typeface="+mn-lt"/>
                        </a:rPr>
                        <a:t>Development in Swift Fundamentals</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CRM Administration </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5387306"/>
                  </a:ext>
                </a:extLst>
              </a:tr>
              <a:tr h="328930">
                <a:tc>
                  <a:txBody>
                    <a:bodyPr/>
                    <a:lstStyle/>
                    <a:p>
                      <a:pPr algn="l">
                        <a:lnSpc>
                          <a:spcPct val="107000"/>
                        </a:lnSpc>
                        <a:spcAft>
                          <a:spcPts val="0"/>
                        </a:spcAft>
                      </a:pPr>
                      <a:r>
                        <a:rPr lang="en-IN" sz="1600" b="1">
                          <a:effectLst/>
                          <a:latin typeface="+mn-lt"/>
                        </a:rPr>
                        <a:t>Program Elective 3</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a:effectLst/>
                          <a:latin typeface="+mn-lt"/>
                        </a:rPr>
                        <a:t>Programming for Data Analytics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a:solidFill>
                            <a:schemeClr val="tx1"/>
                          </a:solidFill>
                          <a:effectLst/>
                          <a:latin typeface="+mn-lt"/>
                          <a:ea typeface="+mn-ea"/>
                          <a:cs typeface="+mn-cs"/>
                        </a:rPr>
                        <a:t>Advanced Java Programming</a:t>
                      </a:r>
                    </a:p>
                  </a:txBody>
                  <a:tcPr marL="68193" marR="68193" marT="0" marB="0"/>
                </a:tc>
                <a:tc>
                  <a:txBody>
                    <a:bodyPr/>
                    <a:lstStyle/>
                    <a:p>
                      <a:pPr algn="l">
                        <a:lnSpc>
                          <a:spcPct val="107000"/>
                        </a:lnSpc>
                        <a:spcAft>
                          <a:spcPts val="0"/>
                        </a:spcAft>
                      </a:pPr>
                      <a:r>
                        <a:rPr lang="en-IN" sz="1600">
                          <a:effectLst/>
                          <a:latin typeface="+mn-lt"/>
                        </a:rPr>
                        <a:t>Development in Swift Explorations and Data Collections</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CRM Development </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21081"/>
                  </a:ext>
                </a:extLst>
              </a:tr>
              <a:tr h="610235">
                <a:tc>
                  <a:txBody>
                    <a:bodyPr/>
                    <a:lstStyle/>
                    <a:p>
                      <a:pPr algn="l">
                        <a:lnSpc>
                          <a:spcPct val="107000"/>
                        </a:lnSpc>
                        <a:spcAft>
                          <a:spcPts val="0"/>
                        </a:spcAft>
                      </a:pPr>
                      <a:r>
                        <a:rPr lang="en-IN" sz="1600" b="1">
                          <a:effectLst/>
                          <a:latin typeface="+mn-lt"/>
                        </a:rPr>
                        <a:t>Program Elective 4</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a:effectLst/>
                          <a:latin typeface="+mn-lt"/>
                        </a:rPr>
                        <a:t>Social Media Analytics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a:solidFill>
                            <a:schemeClr val="tx1"/>
                          </a:solidFill>
                          <a:effectLst/>
                          <a:latin typeface="+mn-lt"/>
                          <a:ea typeface="+mn-ea"/>
                          <a:cs typeface="+mn-cs"/>
                        </a:rPr>
                        <a:t>Web Development using MEAN Stack</a:t>
                      </a:r>
                    </a:p>
                  </a:txBody>
                  <a:tcPr marL="68193" marR="68193" marT="0" marB="0"/>
                </a:tc>
                <a:tc>
                  <a:txBody>
                    <a:bodyPr/>
                    <a:lstStyle/>
                    <a:p>
                      <a:pPr algn="l">
                        <a:lnSpc>
                          <a:spcPct val="107000"/>
                        </a:lnSpc>
                        <a:spcAft>
                          <a:spcPts val="0"/>
                        </a:spcAft>
                      </a:pPr>
                      <a:r>
                        <a:rPr lang="en-IN" sz="1600">
                          <a:effectLst/>
                          <a:latin typeface="+mn-lt"/>
                        </a:rPr>
                        <a:t>Augmented Reality and Virtual Reality</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Robotics Process Automation (RPA)</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5563808"/>
                  </a:ext>
                </a:extLst>
              </a:tr>
              <a:tr h="328930">
                <a:tc>
                  <a:txBody>
                    <a:bodyPr/>
                    <a:lstStyle/>
                    <a:p>
                      <a:pPr algn="l">
                        <a:lnSpc>
                          <a:spcPct val="107000"/>
                        </a:lnSpc>
                        <a:spcAft>
                          <a:spcPts val="0"/>
                        </a:spcAft>
                      </a:pPr>
                      <a:r>
                        <a:rPr lang="en-IN" sz="1600" b="1">
                          <a:effectLst/>
                          <a:latin typeface="+mn-lt"/>
                        </a:rPr>
                        <a:t>Program Elective 5</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a:effectLst/>
                          <a:latin typeface="+mn-lt"/>
                        </a:rPr>
                        <a:t>Natural language Processing </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a:solidFill>
                            <a:schemeClr val="tx1"/>
                          </a:solidFill>
                          <a:effectLst/>
                          <a:latin typeface="+mn-lt"/>
                          <a:ea typeface="+mn-ea"/>
                          <a:cs typeface="+mn-cs"/>
                        </a:rPr>
                        <a:t>Web Development using MERN Stack</a:t>
                      </a:r>
                    </a:p>
                  </a:txBody>
                  <a:tcPr marL="68193" marR="68193" marT="0" marB="0"/>
                </a:tc>
                <a:tc>
                  <a:txBody>
                    <a:bodyPr/>
                    <a:lstStyle/>
                    <a:p>
                      <a:pPr algn="l">
                        <a:lnSpc>
                          <a:spcPct val="107000"/>
                        </a:lnSpc>
                        <a:spcAft>
                          <a:spcPts val="0"/>
                        </a:spcAft>
                      </a:pPr>
                      <a:r>
                        <a:rPr lang="en-IN" sz="1600">
                          <a:effectLst/>
                          <a:latin typeface="+mn-lt"/>
                        </a:rPr>
                        <a:t>Game Programming</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Robotics Process Automation (RPA) Implementation </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4308447"/>
                  </a:ext>
                </a:extLst>
              </a:tr>
            </a:tbl>
          </a:graphicData>
        </a:graphic>
      </p:graphicFrame>
      <p:sp>
        <p:nvSpPr>
          <p:cNvPr id="9" name="Title 1">
            <a:extLst>
              <a:ext uri="{FF2B5EF4-FFF2-40B4-BE49-F238E27FC236}">
                <a16:creationId xmlns:a16="http://schemas.microsoft.com/office/drawing/2014/main" id="{E8AD41B2-06E1-8909-2731-8FF65CF69F16}"/>
              </a:ext>
            </a:extLst>
          </p:cNvPr>
          <p:cNvSpPr txBox="1">
            <a:spLocks/>
          </p:cNvSpPr>
          <p:nvPr/>
        </p:nvSpPr>
        <p:spPr>
          <a:xfrm>
            <a:off x="1642210" y="0"/>
            <a:ext cx="7501789" cy="69269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IN"/>
              <a:t>Evaluation Scheme</a:t>
            </a:r>
          </a:p>
        </p:txBody>
      </p:sp>
      <p:sp>
        <p:nvSpPr>
          <p:cNvPr id="5" name="Footer Placeholder 4">
            <a:extLst>
              <a:ext uri="{FF2B5EF4-FFF2-40B4-BE49-F238E27FC236}">
                <a16:creationId xmlns:a16="http://schemas.microsoft.com/office/drawing/2014/main" id="{6FD20EB1-1CE1-97F5-C278-6E1F67850DE6}"/>
              </a:ext>
            </a:extLst>
          </p:cNvPr>
          <p:cNvSpPr>
            <a:spLocks noGrp="1"/>
          </p:cNvSpPr>
          <p:nvPr>
            <p:ph type="ftr" sz="quarter" idx="11"/>
          </p:nvPr>
        </p:nvSpPr>
        <p:spPr/>
        <p:txBody>
          <a:bodyPr/>
          <a:lstStyle/>
          <a:p>
            <a:r>
              <a:rPr lang="de-DE"/>
              <a:t>SOVERS SINGH BISHT</a:t>
            </a:r>
            <a:endParaRPr lang="en-US"/>
          </a:p>
        </p:txBody>
      </p:sp>
      <p:pic>
        <p:nvPicPr>
          <p:cNvPr id="8" name="Picture 7" descr="A screenshot of a computer&#10;&#10;Description automatically generated">
            <a:extLst>
              <a:ext uri="{FF2B5EF4-FFF2-40B4-BE49-F238E27FC236}">
                <a16:creationId xmlns:a16="http://schemas.microsoft.com/office/drawing/2014/main" id="{8081C752-0EC7-6D62-837E-D6CF461CCAE5}"/>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726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953000"/>
          </a:xfrm>
        </p:spPr>
        <p:txBody>
          <a:bodyPr>
            <a:noAutofit/>
          </a:bodyPr>
          <a:lstStyle/>
          <a:p>
            <a:pPr marL="0" indent="0">
              <a:lnSpc>
                <a:spcPct val="100000"/>
              </a:lnSpc>
              <a:spcBef>
                <a:spcPts val="1345"/>
              </a:spcBef>
              <a:buNone/>
            </a:pPr>
            <a:r>
              <a:rPr lang="en-US" sz="2200" b="1" spc="535">
                <a:latin typeface="+mj-lt"/>
              </a:rPr>
              <a:t>Scatter</a:t>
            </a:r>
            <a:r>
              <a:rPr lang="en-US" sz="2200" b="1" spc="295">
                <a:latin typeface="+mj-lt"/>
              </a:rPr>
              <a:t> </a:t>
            </a:r>
            <a:r>
              <a:rPr lang="en-US" sz="2200" b="1" spc="380">
                <a:latin typeface="+mj-lt"/>
              </a:rPr>
              <a:t>Diagram:</a:t>
            </a:r>
            <a:endParaRPr lang="en-US" sz="2200" b="1">
              <a:latin typeface="+mj-lt"/>
              <a:cs typeface="Georgia"/>
            </a:endParaRPr>
          </a:p>
          <a:p>
            <a:pPr marL="50800" marR="43180">
              <a:lnSpc>
                <a:spcPct val="102200"/>
              </a:lnSpc>
              <a:spcBef>
                <a:spcPts val="1205"/>
              </a:spcBef>
            </a:pPr>
            <a:r>
              <a:rPr lang="en-US" sz="2200" spc="-50">
                <a:latin typeface="+mj-lt"/>
                <a:cs typeface="Tahoma"/>
              </a:rPr>
              <a:t>For </a:t>
            </a:r>
            <a:r>
              <a:rPr lang="en-US" sz="2200" spc="-65">
                <a:latin typeface="+mj-lt"/>
                <a:cs typeface="Tahoma"/>
              </a:rPr>
              <a:t>the </a:t>
            </a:r>
            <a:r>
              <a:rPr lang="en-US" sz="2200" spc="-55">
                <a:latin typeface="+mj-lt"/>
                <a:cs typeface="Tahoma"/>
              </a:rPr>
              <a:t>bivariate </a:t>
            </a:r>
            <a:r>
              <a:rPr lang="en-US" sz="2200" spc="-40">
                <a:latin typeface="+mj-lt"/>
                <a:cs typeface="Tahoma"/>
              </a:rPr>
              <a:t>distribution </a:t>
            </a:r>
            <a:r>
              <a:rPr lang="en-US" sz="2200" spc="-5">
                <a:latin typeface="+mj-lt"/>
                <a:cs typeface="Tahoma"/>
              </a:rPr>
              <a:t>(</a:t>
            </a:r>
            <a:r>
              <a:rPr lang="en-US" sz="2200" i="1" spc="-5">
                <a:latin typeface="+mj-lt"/>
                <a:cs typeface="Trebuchet MS"/>
              </a:rPr>
              <a:t>x</a:t>
            </a:r>
            <a:r>
              <a:rPr lang="en-US" sz="2200" i="1" spc="-7" baseline="-12077">
                <a:latin typeface="+mj-lt"/>
                <a:cs typeface="Arial"/>
              </a:rPr>
              <a:t>i</a:t>
            </a:r>
            <a:r>
              <a:rPr lang="en-US" sz="2200" i="1" spc="-5">
                <a:latin typeface="+mj-lt"/>
                <a:cs typeface="Verdana"/>
              </a:rPr>
              <a:t>, </a:t>
            </a:r>
            <a:r>
              <a:rPr lang="en-US" sz="2200" i="1" spc="-20" err="1">
                <a:latin typeface="+mj-lt"/>
                <a:cs typeface="Trebuchet MS"/>
              </a:rPr>
              <a:t>y</a:t>
            </a:r>
            <a:r>
              <a:rPr lang="en-US" sz="2200" i="1" spc="-30" baseline="-12077" err="1">
                <a:latin typeface="+mj-lt"/>
                <a:cs typeface="Arial"/>
              </a:rPr>
              <a:t>i</a:t>
            </a:r>
            <a:r>
              <a:rPr lang="en-US" sz="2200" i="1" spc="-30" baseline="-12077">
                <a:latin typeface="+mj-lt"/>
                <a:cs typeface="Arial"/>
              </a:rPr>
              <a:t> </a:t>
            </a:r>
            <a:r>
              <a:rPr lang="en-US" sz="2200" spc="-65">
                <a:latin typeface="+mj-lt"/>
                <a:cs typeface="Tahoma"/>
              </a:rPr>
              <a:t>); </a:t>
            </a:r>
            <a:r>
              <a:rPr lang="en-US" sz="2200" i="1" spc="-125">
                <a:latin typeface="+mj-lt"/>
                <a:cs typeface="Trebuchet MS"/>
              </a:rPr>
              <a:t>i </a:t>
            </a:r>
            <a:r>
              <a:rPr lang="en-US" sz="2200" spc="75">
                <a:latin typeface="+mj-lt"/>
                <a:cs typeface="Tahoma"/>
              </a:rPr>
              <a:t>= </a:t>
            </a:r>
            <a:r>
              <a:rPr lang="en-US" sz="2200" spc="-120">
                <a:latin typeface="+mj-lt"/>
                <a:cs typeface="Tahoma"/>
              </a:rPr>
              <a:t>1</a:t>
            </a:r>
            <a:r>
              <a:rPr lang="en-US" sz="2200" i="1" spc="-120">
                <a:latin typeface="+mj-lt"/>
                <a:cs typeface="Verdana"/>
              </a:rPr>
              <a:t>, </a:t>
            </a:r>
            <a:r>
              <a:rPr lang="en-US" sz="2200" spc="-120">
                <a:latin typeface="+mj-lt"/>
                <a:cs typeface="Tahoma"/>
              </a:rPr>
              <a:t>2</a:t>
            </a:r>
            <a:r>
              <a:rPr lang="en-US" sz="2200" i="1" spc="-120">
                <a:latin typeface="+mj-lt"/>
                <a:cs typeface="Verdana"/>
              </a:rPr>
              <a:t>, </a:t>
            </a:r>
            <a:r>
              <a:rPr lang="en-US" sz="2200" i="1" spc="-155">
                <a:latin typeface="+mj-lt"/>
                <a:cs typeface="Verdana"/>
              </a:rPr>
              <a:t>..., </a:t>
            </a:r>
            <a:r>
              <a:rPr lang="en-US" sz="2200" i="1" spc="-40">
                <a:latin typeface="+mj-lt"/>
                <a:cs typeface="Trebuchet MS"/>
              </a:rPr>
              <a:t>n</a:t>
            </a:r>
            <a:r>
              <a:rPr lang="en-US" sz="2200" spc="-40">
                <a:latin typeface="+mj-lt"/>
                <a:cs typeface="Tahoma"/>
              </a:rPr>
              <a:t>, </a:t>
            </a:r>
            <a:r>
              <a:rPr lang="en-US" sz="2200" spc="-10">
                <a:latin typeface="+mj-lt"/>
                <a:cs typeface="Tahoma"/>
              </a:rPr>
              <a:t>if </a:t>
            </a:r>
            <a:r>
              <a:rPr lang="en-US" sz="2200" spc="-65">
                <a:latin typeface="+mj-lt"/>
                <a:cs typeface="Tahoma"/>
              </a:rPr>
              <a:t>the  </a:t>
            </a:r>
            <a:r>
              <a:rPr lang="en-US" sz="2200" spc="-85">
                <a:latin typeface="+mj-lt"/>
                <a:cs typeface="Tahoma"/>
              </a:rPr>
              <a:t>values </a:t>
            </a:r>
            <a:r>
              <a:rPr lang="en-US" sz="2200" spc="-55">
                <a:latin typeface="+mj-lt"/>
                <a:cs typeface="Tahoma"/>
              </a:rPr>
              <a:t>of </a:t>
            </a:r>
            <a:r>
              <a:rPr lang="en-US" sz="2200" spc="-65">
                <a:latin typeface="+mj-lt"/>
                <a:cs typeface="Tahoma"/>
              </a:rPr>
              <a:t>the </a:t>
            </a:r>
            <a:r>
              <a:rPr lang="en-US" sz="2200" spc="-75">
                <a:latin typeface="+mj-lt"/>
                <a:cs typeface="Tahoma"/>
              </a:rPr>
              <a:t>variables </a:t>
            </a:r>
            <a:r>
              <a:rPr lang="en-US" sz="2200" i="1" spc="170">
                <a:latin typeface="+mj-lt"/>
                <a:cs typeface="Trebuchet MS"/>
              </a:rPr>
              <a:t>X </a:t>
            </a:r>
            <a:r>
              <a:rPr lang="en-US" sz="2200" spc="-80">
                <a:latin typeface="+mj-lt"/>
                <a:cs typeface="Tahoma"/>
              </a:rPr>
              <a:t>and </a:t>
            </a:r>
            <a:r>
              <a:rPr lang="en-US" sz="2200" i="1" spc="145">
                <a:latin typeface="+mj-lt"/>
                <a:cs typeface="Trebuchet MS"/>
              </a:rPr>
              <a:t>Y </a:t>
            </a:r>
            <a:r>
              <a:rPr lang="en-US" sz="2200" spc="-110">
                <a:latin typeface="+mj-lt"/>
                <a:cs typeface="Tahoma"/>
              </a:rPr>
              <a:t>are </a:t>
            </a:r>
            <a:r>
              <a:rPr lang="en-US" sz="2200" spc="-45">
                <a:uFill>
                  <a:solidFill>
                    <a:srgbClr val="0000FF"/>
                  </a:solidFill>
                </a:uFill>
                <a:latin typeface="+mj-lt"/>
                <a:cs typeface="Tahoma"/>
              </a:rPr>
              <a:t>plotted </a:t>
            </a:r>
            <a:r>
              <a:rPr lang="en-US" sz="2200" spc="-70">
                <a:uFill>
                  <a:solidFill>
                    <a:srgbClr val="0000FF"/>
                  </a:solidFill>
                </a:uFill>
                <a:latin typeface="+mj-lt"/>
                <a:cs typeface="Tahoma"/>
              </a:rPr>
              <a:t>along </a:t>
            </a:r>
            <a:r>
              <a:rPr lang="en-US" sz="2200" spc="-65">
                <a:uFill>
                  <a:solidFill>
                    <a:srgbClr val="0000FF"/>
                  </a:solidFill>
                </a:uFill>
                <a:latin typeface="+mj-lt"/>
                <a:cs typeface="Tahoma"/>
              </a:rPr>
              <a:t>the x-axis </a:t>
            </a:r>
            <a:r>
              <a:rPr lang="en-US" sz="2200" spc="-65">
                <a:latin typeface="+mj-lt"/>
                <a:cs typeface="Tahoma"/>
              </a:rPr>
              <a:t> </a:t>
            </a:r>
            <a:r>
              <a:rPr lang="en-US" sz="2200" spc="-80">
                <a:uFill>
                  <a:solidFill>
                    <a:srgbClr val="0000FF"/>
                  </a:solidFill>
                </a:uFill>
                <a:latin typeface="+mj-lt"/>
                <a:cs typeface="Tahoma"/>
              </a:rPr>
              <a:t>and </a:t>
            </a:r>
            <a:r>
              <a:rPr lang="en-US" sz="2200" spc="-65">
                <a:uFill>
                  <a:solidFill>
                    <a:srgbClr val="0000FF"/>
                  </a:solidFill>
                </a:uFill>
                <a:latin typeface="+mj-lt"/>
                <a:cs typeface="Tahoma"/>
              </a:rPr>
              <a:t>y-axis respectively </a:t>
            </a:r>
            <a:r>
              <a:rPr lang="en-US" sz="2200" spc="-40">
                <a:uFill>
                  <a:solidFill>
                    <a:srgbClr val="0000FF"/>
                  </a:solidFill>
                </a:uFill>
                <a:latin typeface="+mj-lt"/>
                <a:cs typeface="Tahoma"/>
              </a:rPr>
              <a:t>in </a:t>
            </a:r>
            <a:r>
              <a:rPr lang="en-US" sz="2200" spc="-65">
                <a:uFill>
                  <a:solidFill>
                    <a:srgbClr val="0000FF"/>
                  </a:solidFill>
                </a:uFill>
                <a:latin typeface="+mj-lt"/>
                <a:cs typeface="Tahoma"/>
              </a:rPr>
              <a:t>the </a:t>
            </a:r>
            <a:r>
              <a:rPr lang="en-US" sz="2200" spc="-70">
                <a:uFill>
                  <a:solidFill>
                    <a:srgbClr val="0000FF"/>
                  </a:solidFill>
                </a:uFill>
                <a:latin typeface="+mj-lt"/>
                <a:cs typeface="Tahoma"/>
              </a:rPr>
              <a:t>x-y </a:t>
            </a:r>
            <a:r>
              <a:rPr lang="en-US" sz="2200" spc="-75">
                <a:uFill>
                  <a:solidFill>
                    <a:srgbClr val="0000FF"/>
                  </a:solidFill>
                </a:uFill>
                <a:latin typeface="+mj-lt"/>
                <a:cs typeface="Tahoma"/>
              </a:rPr>
              <a:t>plane,</a:t>
            </a:r>
            <a:r>
              <a:rPr lang="en-US" sz="2200" spc="-75">
                <a:latin typeface="+mj-lt"/>
                <a:cs typeface="Tahoma"/>
              </a:rPr>
              <a:t> </a:t>
            </a:r>
            <a:r>
              <a:rPr lang="en-US" sz="2200" spc="-65">
                <a:latin typeface="+mj-lt"/>
                <a:cs typeface="Tahoma"/>
              </a:rPr>
              <a:t>the </a:t>
            </a:r>
            <a:r>
              <a:rPr lang="en-US" sz="2200" spc="-70">
                <a:uFill>
                  <a:solidFill>
                    <a:srgbClr val="000000"/>
                  </a:solidFill>
                </a:uFill>
                <a:latin typeface="+mj-lt"/>
                <a:cs typeface="Tahoma"/>
              </a:rPr>
              <a:t>diagram </a:t>
            </a:r>
            <a:r>
              <a:rPr lang="en-US" sz="2200" spc="-55">
                <a:uFill>
                  <a:solidFill>
                    <a:srgbClr val="000000"/>
                  </a:solidFill>
                </a:uFill>
                <a:latin typeface="+mj-lt"/>
                <a:cs typeface="Tahoma"/>
              </a:rPr>
              <a:t>of </a:t>
            </a:r>
            <a:r>
              <a:rPr lang="en-US" sz="2200" spc="-60">
                <a:uFill>
                  <a:solidFill>
                    <a:srgbClr val="000000"/>
                  </a:solidFill>
                </a:uFill>
                <a:latin typeface="+mj-lt"/>
                <a:cs typeface="Tahoma"/>
              </a:rPr>
              <a:t>dots</a:t>
            </a:r>
            <a:r>
              <a:rPr lang="en-US" sz="2200" spc="-60">
                <a:latin typeface="+mj-lt"/>
                <a:cs typeface="Tahoma"/>
              </a:rPr>
              <a:t> </a:t>
            </a:r>
            <a:r>
              <a:rPr lang="en-US" sz="2200" spc="-100">
                <a:latin typeface="+mj-lt"/>
                <a:cs typeface="Tahoma"/>
              </a:rPr>
              <a:t>so  </a:t>
            </a:r>
            <a:r>
              <a:rPr lang="en-US" sz="2200" spc="-65">
                <a:latin typeface="+mj-lt"/>
                <a:cs typeface="Tahoma"/>
              </a:rPr>
              <a:t>obtained </a:t>
            </a:r>
            <a:r>
              <a:rPr lang="en-US" sz="2200" spc="-55">
                <a:latin typeface="+mj-lt"/>
                <a:cs typeface="Tahoma"/>
              </a:rPr>
              <a:t>is </a:t>
            </a:r>
            <a:r>
              <a:rPr lang="en-US" sz="2200" spc="-90">
                <a:latin typeface="+mj-lt"/>
                <a:cs typeface="Tahoma"/>
              </a:rPr>
              <a:t>known </a:t>
            </a:r>
            <a:r>
              <a:rPr lang="en-US" sz="2200" spc="-100">
                <a:latin typeface="+mj-lt"/>
                <a:cs typeface="Tahoma"/>
              </a:rPr>
              <a:t>as </a:t>
            </a:r>
            <a:r>
              <a:rPr lang="en-US" sz="2200" spc="-50">
                <a:uFill>
                  <a:solidFill>
                    <a:srgbClr val="000000"/>
                  </a:solidFill>
                </a:uFill>
                <a:latin typeface="+mj-lt"/>
                <a:cs typeface="Tahoma"/>
              </a:rPr>
              <a:t>scatter</a:t>
            </a:r>
            <a:r>
              <a:rPr lang="en-US" sz="2200" spc="25">
                <a:uFill>
                  <a:solidFill>
                    <a:srgbClr val="000000"/>
                  </a:solidFill>
                </a:uFill>
                <a:latin typeface="+mj-lt"/>
                <a:cs typeface="Tahoma"/>
              </a:rPr>
              <a:t> </a:t>
            </a:r>
            <a:r>
              <a:rPr lang="en-US" sz="2200" spc="-65">
                <a:uFill>
                  <a:solidFill>
                    <a:srgbClr val="000000"/>
                  </a:solidFill>
                </a:uFill>
                <a:latin typeface="+mj-lt"/>
                <a:cs typeface="Tahoma"/>
              </a:rPr>
              <a:t>diagram.</a:t>
            </a:r>
            <a:endParaRPr lang="en-US" sz="2200">
              <a:latin typeface="+mj-lt"/>
              <a:cs typeface="Tahoma"/>
            </a:endParaRPr>
          </a:p>
          <a:p>
            <a:pPr marL="12700" marR="5715">
              <a:lnSpc>
                <a:spcPct val="102200"/>
              </a:lnSpc>
              <a:spcBef>
                <a:spcPts val="80"/>
              </a:spcBef>
            </a:pPr>
            <a:r>
              <a:rPr lang="en-US" sz="2200" spc="-70">
                <a:latin typeface="+mj-lt"/>
                <a:cs typeface="Tahoma"/>
              </a:rPr>
              <a:t>It </a:t>
            </a:r>
            <a:r>
              <a:rPr lang="en-US" sz="2200" spc="-55">
                <a:latin typeface="+mj-lt"/>
                <a:cs typeface="Tahoma"/>
              </a:rPr>
              <a:t>is </a:t>
            </a:r>
            <a:r>
              <a:rPr lang="en-US" sz="2200" spc="-65">
                <a:latin typeface="+mj-lt"/>
                <a:cs typeface="Tahoma"/>
              </a:rPr>
              <a:t>the </a:t>
            </a:r>
            <a:r>
              <a:rPr lang="en-US" sz="2200" spc="-60">
                <a:latin typeface="+mj-lt"/>
                <a:cs typeface="Tahoma"/>
              </a:rPr>
              <a:t>simplest </a:t>
            </a:r>
            <a:r>
              <a:rPr lang="en-US" sz="2200" spc="-125">
                <a:latin typeface="+mj-lt"/>
                <a:cs typeface="Tahoma"/>
              </a:rPr>
              <a:t>way </a:t>
            </a:r>
            <a:r>
              <a:rPr lang="en-US" sz="2200" spc="-55">
                <a:latin typeface="+mj-lt"/>
                <a:cs typeface="Tahoma"/>
              </a:rPr>
              <a:t>of </a:t>
            </a:r>
            <a:r>
              <a:rPr lang="en-US" sz="2200" spc="-65">
                <a:latin typeface="+mj-lt"/>
                <a:cs typeface="Tahoma"/>
              </a:rPr>
              <a:t>the </a:t>
            </a:r>
            <a:r>
              <a:rPr lang="en-US" sz="2200" spc="-55">
                <a:uFill>
                  <a:solidFill>
                    <a:srgbClr val="0000FF"/>
                  </a:solidFill>
                </a:uFill>
                <a:latin typeface="+mj-lt"/>
                <a:cs typeface="Tahoma"/>
              </a:rPr>
              <a:t>diagrammatic </a:t>
            </a:r>
            <a:r>
              <a:rPr lang="en-US" sz="2200" spc="-75">
                <a:uFill>
                  <a:solidFill>
                    <a:srgbClr val="0000FF"/>
                  </a:solidFill>
                </a:uFill>
                <a:latin typeface="+mj-lt"/>
                <a:cs typeface="Tahoma"/>
              </a:rPr>
              <a:t>representation </a:t>
            </a:r>
            <a:r>
              <a:rPr lang="en-US" sz="2200" spc="-75">
                <a:latin typeface="+mj-lt"/>
                <a:cs typeface="Tahoma"/>
              </a:rPr>
              <a:t> </a:t>
            </a:r>
            <a:r>
              <a:rPr lang="en-US" sz="2200" spc="-55">
                <a:latin typeface="+mj-lt"/>
                <a:cs typeface="Tahoma"/>
              </a:rPr>
              <a:t>of bivariate</a:t>
            </a:r>
            <a:r>
              <a:rPr lang="en-US" sz="2200" spc="110">
                <a:latin typeface="+mj-lt"/>
                <a:cs typeface="Tahoma"/>
              </a:rPr>
              <a:t> </a:t>
            </a:r>
            <a:r>
              <a:rPr lang="en-US" sz="2200" spc="-50">
                <a:latin typeface="+mj-lt"/>
                <a:cs typeface="Tahoma"/>
              </a:rPr>
              <a:t>data.</a:t>
            </a:r>
            <a:endParaRPr lang="en-US" sz="2200">
              <a:latin typeface="+mj-lt"/>
              <a:cs typeface="Tahoma"/>
            </a:endParaRPr>
          </a:p>
          <a:p>
            <a:pPr marL="12700" marR="100330">
              <a:lnSpc>
                <a:spcPct val="102200"/>
              </a:lnSpc>
              <a:spcBef>
                <a:spcPts val="430"/>
              </a:spcBef>
            </a:pPr>
            <a:r>
              <a:rPr lang="en-US" sz="2200" spc="-50">
                <a:latin typeface="+mj-lt"/>
                <a:cs typeface="Tahoma"/>
              </a:rPr>
              <a:t>From </a:t>
            </a:r>
            <a:r>
              <a:rPr lang="en-US" sz="2200" spc="-65">
                <a:latin typeface="+mj-lt"/>
                <a:cs typeface="Tahoma"/>
              </a:rPr>
              <a:t>the </a:t>
            </a:r>
            <a:r>
              <a:rPr lang="en-US" sz="2200" spc="-50">
                <a:latin typeface="+mj-lt"/>
                <a:cs typeface="Tahoma"/>
              </a:rPr>
              <a:t>scatter </a:t>
            </a:r>
            <a:r>
              <a:rPr lang="en-US" sz="2200" spc="-65">
                <a:latin typeface="+mj-lt"/>
                <a:cs typeface="Tahoma"/>
              </a:rPr>
              <a:t>diagram, </a:t>
            </a:r>
            <a:r>
              <a:rPr lang="en-US" sz="2200" spc="-155">
                <a:latin typeface="+mj-lt"/>
                <a:cs typeface="Tahoma"/>
              </a:rPr>
              <a:t>we </a:t>
            </a:r>
            <a:r>
              <a:rPr lang="en-US" sz="2200" spc="-70">
                <a:latin typeface="+mj-lt"/>
                <a:cs typeface="Tahoma"/>
              </a:rPr>
              <a:t>can </a:t>
            </a:r>
            <a:r>
              <a:rPr lang="en-US" sz="2200" spc="-75">
                <a:latin typeface="+mj-lt"/>
                <a:cs typeface="Tahoma"/>
              </a:rPr>
              <a:t>form </a:t>
            </a:r>
            <a:r>
              <a:rPr lang="en-US" sz="2200" spc="-85">
                <a:latin typeface="+mj-lt"/>
                <a:cs typeface="Tahoma"/>
              </a:rPr>
              <a:t>an </a:t>
            </a:r>
            <a:r>
              <a:rPr lang="en-US" sz="2200" spc="-75">
                <a:latin typeface="+mj-lt"/>
                <a:cs typeface="Tahoma"/>
              </a:rPr>
              <a:t>idea </a:t>
            </a:r>
            <a:r>
              <a:rPr lang="en-US" sz="2200" spc="-85">
                <a:latin typeface="+mj-lt"/>
                <a:cs typeface="Tahoma"/>
              </a:rPr>
              <a:t>whether  </a:t>
            </a:r>
            <a:r>
              <a:rPr lang="en-US" sz="2200" spc="-65">
                <a:latin typeface="+mj-lt"/>
                <a:cs typeface="Tahoma"/>
              </a:rPr>
              <a:t>the </a:t>
            </a:r>
            <a:r>
              <a:rPr lang="en-US" sz="2200" spc="-75">
                <a:latin typeface="+mj-lt"/>
                <a:cs typeface="Tahoma"/>
              </a:rPr>
              <a:t>variables </a:t>
            </a:r>
            <a:r>
              <a:rPr lang="en-US" sz="2200" spc="-110">
                <a:latin typeface="+mj-lt"/>
                <a:cs typeface="Tahoma"/>
              </a:rPr>
              <a:t>are </a:t>
            </a:r>
            <a:r>
              <a:rPr lang="en-US" sz="2200" spc="-65">
                <a:uFill>
                  <a:solidFill>
                    <a:srgbClr val="0000FF"/>
                  </a:solidFill>
                </a:uFill>
                <a:latin typeface="+mj-lt"/>
                <a:cs typeface="Tahoma"/>
              </a:rPr>
              <a:t>correlated </a:t>
            </a:r>
            <a:r>
              <a:rPr lang="en-US" sz="2200" spc="-85">
                <a:uFill>
                  <a:solidFill>
                    <a:srgbClr val="0000FF"/>
                  </a:solidFill>
                </a:uFill>
                <a:latin typeface="+mj-lt"/>
                <a:cs typeface="Tahoma"/>
              </a:rPr>
              <a:t>or</a:t>
            </a:r>
            <a:r>
              <a:rPr lang="en-US" sz="2200" spc="30">
                <a:uFill>
                  <a:solidFill>
                    <a:srgbClr val="0000FF"/>
                  </a:solidFill>
                </a:uFill>
                <a:latin typeface="+mj-lt"/>
                <a:cs typeface="Tahoma"/>
              </a:rPr>
              <a:t> </a:t>
            </a:r>
            <a:r>
              <a:rPr lang="en-US" sz="2200" spc="-45">
                <a:uFill>
                  <a:solidFill>
                    <a:srgbClr val="0000FF"/>
                  </a:solidFill>
                </a:uFill>
                <a:latin typeface="+mj-lt"/>
                <a:cs typeface="Tahoma"/>
              </a:rPr>
              <a:t>not.</a:t>
            </a:r>
            <a:endParaRPr lang="en-US" sz="2200">
              <a:latin typeface="+mj-lt"/>
              <a:cs typeface="Tahoma"/>
            </a:endParaRPr>
          </a:p>
          <a:p>
            <a:pPr marL="12700" marR="71120">
              <a:lnSpc>
                <a:spcPct val="102200"/>
              </a:lnSpc>
              <a:spcBef>
                <a:spcPts val="434"/>
              </a:spcBef>
            </a:pPr>
            <a:r>
              <a:rPr lang="en-US" sz="2200" spc="-50">
                <a:latin typeface="+mj-lt"/>
                <a:cs typeface="Tahoma"/>
              </a:rPr>
              <a:t>For </a:t>
            </a:r>
            <a:r>
              <a:rPr lang="en-US" sz="2200" spc="-85">
                <a:latin typeface="+mj-lt"/>
                <a:cs typeface="Tahoma"/>
              </a:rPr>
              <a:t>example, </a:t>
            </a:r>
            <a:r>
              <a:rPr lang="en-US" sz="2200" spc="-10">
                <a:latin typeface="+mj-lt"/>
                <a:cs typeface="Tahoma"/>
              </a:rPr>
              <a:t>if </a:t>
            </a:r>
            <a:r>
              <a:rPr lang="en-US" sz="2200" spc="-65">
                <a:latin typeface="+mj-lt"/>
                <a:cs typeface="Tahoma"/>
              </a:rPr>
              <a:t>the </a:t>
            </a:r>
            <a:r>
              <a:rPr lang="en-US" sz="2200" spc="-45">
                <a:latin typeface="+mj-lt"/>
                <a:cs typeface="Tahoma"/>
              </a:rPr>
              <a:t>points </a:t>
            </a:r>
            <a:r>
              <a:rPr lang="en-US" sz="2200" spc="-110">
                <a:latin typeface="+mj-lt"/>
                <a:cs typeface="Tahoma"/>
              </a:rPr>
              <a:t>are </a:t>
            </a:r>
            <a:r>
              <a:rPr lang="en-US" sz="2200" spc="-85">
                <a:latin typeface="+mj-lt"/>
                <a:cs typeface="Tahoma"/>
              </a:rPr>
              <a:t>very </a:t>
            </a:r>
            <a:r>
              <a:rPr lang="en-US" sz="2200" spc="-105">
                <a:latin typeface="+mj-lt"/>
                <a:cs typeface="Tahoma"/>
              </a:rPr>
              <a:t>dense, </a:t>
            </a:r>
            <a:r>
              <a:rPr lang="en-US" sz="2200" spc="-60">
                <a:latin typeface="+mj-lt"/>
                <a:cs typeface="Tahoma"/>
              </a:rPr>
              <a:t>i.e., </a:t>
            </a:r>
            <a:r>
              <a:rPr lang="en-US" sz="2200" spc="-85">
                <a:latin typeface="+mj-lt"/>
                <a:cs typeface="Tahoma"/>
              </a:rPr>
              <a:t>very </a:t>
            </a:r>
            <a:r>
              <a:rPr lang="en-US" sz="2200" spc="-75">
                <a:latin typeface="+mj-lt"/>
                <a:cs typeface="Tahoma"/>
              </a:rPr>
              <a:t>close  </a:t>
            </a:r>
            <a:r>
              <a:rPr lang="en-US" sz="2200" spc="-20">
                <a:latin typeface="+mj-lt"/>
                <a:cs typeface="Tahoma"/>
              </a:rPr>
              <a:t>to </a:t>
            </a:r>
            <a:r>
              <a:rPr lang="en-US" sz="2200" spc="-90">
                <a:latin typeface="+mj-lt"/>
                <a:cs typeface="Tahoma"/>
              </a:rPr>
              <a:t>each </a:t>
            </a:r>
            <a:r>
              <a:rPr lang="en-US" sz="2200" spc="-60">
                <a:latin typeface="+mj-lt"/>
                <a:cs typeface="Tahoma"/>
              </a:rPr>
              <a:t>other, </a:t>
            </a:r>
            <a:r>
              <a:rPr lang="en-US" sz="2200" spc="-85">
                <a:uFill>
                  <a:solidFill>
                    <a:srgbClr val="000000"/>
                  </a:solidFill>
                </a:uFill>
                <a:latin typeface="+mj-lt"/>
                <a:cs typeface="Tahoma"/>
              </a:rPr>
              <a:t>a </a:t>
            </a:r>
            <a:r>
              <a:rPr lang="en-US" sz="2200" spc="-55">
                <a:uFill>
                  <a:solidFill>
                    <a:srgbClr val="000000"/>
                  </a:solidFill>
                </a:uFill>
                <a:latin typeface="+mj-lt"/>
                <a:cs typeface="Tahoma"/>
              </a:rPr>
              <a:t>correlation is</a:t>
            </a:r>
            <a:r>
              <a:rPr lang="en-US" sz="2200" spc="10">
                <a:uFill>
                  <a:solidFill>
                    <a:srgbClr val="000000"/>
                  </a:solidFill>
                </a:uFill>
                <a:latin typeface="+mj-lt"/>
                <a:cs typeface="Tahoma"/>
              </a:rPr>
              <a:t> </a:t>
            </a:r>
            <a:r>
              <a:rPr lang="en-US" sz="2200" spc="-75">
                <a:uFill>
                  <a:solidFill>
                    <a:srgbClr val="000000"/>
                  </a:solidFill>
                </a:uFill>
                <a:latin typeface="+mj-lt"/>
                <a:cs typeface="Tahoma"/>
              </a:rPr>
              <a:t>expected.</a:t>
            </a:r>
            <a:endParaRPr lang="en-US" sz="2200">
              <a:latin typeface="+mj-lt"/>
              <a:cs typeface="Tahoma"/>
            </a:endParaRPr>
          </a:p>
          <a:p>
            <a:pPr marL="12700" marR="248920">
              <a:lnSpc>
                <a:spcPct val="102200"/>
              </a:lnSpc>
              <a:spcBef>
                <a:spcPts val="430"/>
              </a:spcBef>
            </a:pPr>
            <a:r>
              <a:rPr lang="en-US" sz="2200" spc="-105">
                <a:latin typeface="+mj-lt"/>
                <a:cs typeface="Tahoma"/>
              </a:rPr>
              <a:t>If </a:t>
            </a:r>
            <a:r>
              <a:rPr lang="en-US" sz="2200" spc="-65">
                <a:latin typeface="+mj-lt"/>
                <a:cs typeface="Tahoma"/>
              </a:rPr>
              <a:t>the </a:t>
            </a:r>
            <a:r>
              <a:rPr lang="en-US" sz="2200" spc="-45">
                <a:latin typeface="+mj-lt"/>
                <a:cs typeface="Tahoma"/>
              </a:rPr>
              <a:t>points </a:t>
            </a:r>
            <a:r>
              <a:rPr lang="en-US" sz="2200" spc="-110">
                <a:latin typeface="+mj-lt"/>
                <a:cs typeface="Tahoma"/>
              </a:rPr>
              <a:t>are </a:t>
            </a:r>
            <a:r>
              <a:rPr lang="en-US" sz="2200" spc="-65">
                <a:latin typeface="+mj-lt"/>
                <a:cs typeface="Tahoma"/>
              </a:rPr>
              <a:t>widely </a:t>
            </a:r>
            <a:r>
              <a:rPr lang="en-US" sz="2200" spc="-60">
                <a:latin typeface="+mj-lt"/>
                <a:cs typeface="Tahoma"/>
              </a:rPr>
              <a:t>scattered, </a:t>
            </a:r>
            <a:r>
              <a:rPr lang="en-US" sz="2200" spc="-85">
                <a:uFill>
                  <a:solidFill>
                    <a:srgbClr val="000000"/>
                  </a:solidFill>
                </a:uFill>
                <a:latin typeface="+mj-lt"/>
                <a:cs typeface="Tahoma"/>
              </a:rPr>
              <a:t>a </a:t>
            </a:r>
            <a:r>
              <a:rPr lang="en-US" sz="2200" spc="-60">
                <a:uFill>
                  <a:solidFill>
                    <a:srgbClr val="000000"/>
                  </a:solidFill>
                </a:uFill>
                <a:latin typeface="+mj-lt"/>
                <a:cs typeface="Tahoma"/>
              </a:rPr>
              <a:t>poor </a:t>
            </a:r>
            <a:r>
              <a:rPr lang="en-US" sz="2200" spc="-55">
                <a:uFill>
                  <a:solidFill>
                    <a:srgbClr val="000000"/>
                  </a:solidFill>
                </a:uFill>
                <a:latin typeface="+mj-lt"/>
                <a:cs typeface="Tahoma"/>
              </a:rPr>
              <a:t>correlation is </a:t>
            </a:r>
            <a:r>
              <a:rPr lang="en-US" sz="2200" spc="-55">
                <a:latin typeface="+mj-lt"/>
                <a:cs typeface="Tahoma"/>
              </a:rPr>
              <a:t> </a:t>
            </a:r>
            <a:r>
              <a:rPr lang="en-US" sz="2200" spc="-75">
                <a:uFill>
                  <a:solidFill>
                    <a:srgbClr val="000000"/>
                  </a:solidFill>
                </a:uFill>
                <a:latin typeface="+mj-lt"/>
                <a:cs typeface="Tahoma"/>
              </a:rPr>
              <a:t>expected.</a:t>
            </a:r>
            <a:endParaRPr lang="en-US" sz="2200">
              <a:latin typeface="+mj-lt"/>
              <a:cs typeface="Tahoma"/>
            </a:endParaRPr>
          </a:p>
          <a:p>
            <a:pPr marL="12700" marR="208915">
              <a:lnSpc>
                <a:spcPct val="102200"/>
              </a:lnSpc>
              <a:spcBef>
                <a:spcPts val="430"/>
              </a:spcBef>
            </a:pPr>
            <a:r>
              <a:rPr lang="en-US" sz="2200" spc="-10">
                <a:latin typeface="+mj-lt"/>
                <a:cs typeface="Tahoma"/>
              </a:rPr>
              <a:t>This </a:t>
            </a:r>
            <a:r>
              <a:rPr lang="en-US" sz="2200" spc="-65">
                <a:latin typeface="+mj-lt"/>
                <a:cs typeface="Tahoma"/>
              </a:rPr>
              <a:t>method, </a:t>
            </a:r>
            <a:r>
              <a:rPr lang="en-US" sz="2200" spc="-105">
                <a:latin typeface="+mj-lt"/>
                <a:cs typeface="Tahoma"/>
              </a:rPr>
              <a:t>however, </a:t>
            </a:r>
            <a:r>
              <a:rPr lang="en-US" sz="2200" spc="-55">
                <a:latin typeface="+mj-lt"/>
                <a:cs typeface="Tahoma"/>
              </a:rPr>
              <a:t>is </a:t>
            </a:r>
            <a:r>
              <a:rPr lang="en-US" sz="2200" spc="-45">
                <a:uFill>
                  <a:solidFill>
                    <a:srgbClr val="000000"/>
                  </a:solidFill>
                </a:uFill>
                <a:latin typeface="+mj-lt"/>
                <a:cs typeface="Tahoma"/>
              </a:rPr>
              <a:t>not </a:t>
            </a:r>
            <a:r>
              <a:rPr lang="en-US" sz="2200" spc="-55">
                <a:uFill>
                  <a:solidFill>
                    <a:srgbClr val="000000"/>
                  </a:solidFill>
                </a:uFill>
                <a:latin typeface="+mj-lt"/>
                <a:cs typeface="Tahoma"/>
              </a:rPr>
              <a:t>suitable </a:t>
            </a:r>
            <a:r>
              <a:rPr lang="en-US" sz="2200" spc="-10">
                <a:uFill>
                  <a:solidFill>
                    <a:srgbClr val="000000"/>
                  </a:solidFill>
                </a:uFill>
                <a:latin typeface="+mj-lt"/>
                <a:cs typeface="Tahoma"/>
              </a:rPr>
              <a:t>if </a:t>
            </a:r>
            <a:r>
              <a:rPr lang="en-US" sz="2200" spc="-65">
                <a:uFill>
                  <a:solidFill>
                    <a:srgbClr val="000000"/>
                  </a:solidFill>
                </a:uFill>
                <a:latin typeface="+mj-lt"/>
                <a:cs typeface="Tahoma"/>
              </a:rPr>
              <a:t>the </a:t>
            </a:r>
            <a:r>
              <a:rPr lang="en-US" sz="2200" spc="-80">
                <a:uFill>
                  <a:solidFill>
                    <a:srgbClr val="000000"/>
                  </a:solidFill>
                </a:uFill>
                <a:latin typeface="+mj-lt"/>
                <a:cs typeface="Tahoma"/>
              </a:rPr>
              <a:t>number </a:t>
            </a:r>
            <a:r>
              <a:rPr lang="en-US" sz="2200" spc="-55">
                <a:uFill>
                  <a:solidFill>
                    <a:srgbClr val="000000"/>
                  </a:solidFill>
                </a:uFill>
                <a:latin typeface="+mj-lt"/>
                <a:cs typeface="Tahoma"/>
              </a:rPr>
              <a:t>of </a:t>
            </a:r>
            <a:r>
              <a:rPr lang="en-US" sz="2200" spc="-55">
                <a:latin typeface="+mj-lt"/>
                <a:cs typeface="Tahoma"/>
              </a:rPr>
              <a:t> </a:t>
            </a:r>
            <a:r>
              <a:rPr lang="en-US" sz="2200" spc="-70">
                <a:uFill>
                  <a:solidFill>
                    <a:srgbClr val="000000"/>
                  </a:solidFill>
                </a:uFill>
                <a:latin typeface="+mj-lt"/>
                <a:cs typeface="Tahoma"/>
              </a:rPr>
              <a:t>observations </a:t>
            </a:r>
            <a:r>
              <a:rPr lang="en-US" sz="2200" spc="-55">
                <a:uFill>
                  <a:solidFill>
                    <a:srgbClr val="000000"/>
                  </a:solidFill>
                </a:uFill>
                <a:latin typeface="+mj-lt"/>
                <a:cs typeface="Tahoma"/>
              </a:rPr>
              <a:t>is </a:t>
            </a:r>
            <a:r>
              <a:rPr lang="en-US" sz="2200" spc="-35">
                <a:uFill>
                  <a:solidFill>
                    <a:srgbClr val="000000"/>
                  </a:solidFill>
                </a:uFill>
                <a:latin typeface="+mj-lt"/>
                <a:cs typeface="Tahoma"/>
              </a:rPr>
              <a:t>fairly</a:t>
            </a:r>
            <a:r>
              <a:rPr lang="en-US" sz="2200" spc="215">
                <a:uFill>
                  <a:solidFill>
                    <a:srgbClr val="000000"/>
                  </a:solidFill>
                </a:uFill>
                <a:latin typeface="+mj-lt"/>
                <a:cs typeface="Tahoma"/>
              </a:rPr>
              <a:t> </a:t>
            </a:r>
            <a:r>
              <a:rPr lang="en-US" sz="2200" spc="-80">
                <a:uFill>
                  <a:solidFill>
                    <a:srgbClr val="000000"/>
                  </a:solidFill>
                </a:uFill>
                <a:latin typeface="+mj-lt"/>
                <a:cs typeface="Tahoma"/>
              </a:rPr>
              <a:t>large.</a:t>
            </a:r>
            <a:endParaRPr lang="en-US" sz="2200">
              <a:latin typeface="+mj-lt"/>
              <a:cs typeface="Tahoma"/>
            </a:endParaRPr>
          </a:p>
          <a:p>
            <a:pPr marL="0" indent="0">
              <a:buNone/>
            </a:pPr>
            <a:endParaRPr lang="en-US" sz="2200">
              <a:latin typeface="+mj-lt"/>
            </a:endParaRPr>
          </a:p>
        </p:txBody>
      </p:sp>
      <p:sp>
        <p:nvSpPr>
          <p:cNvPr id="4" name="Date Placeholder 3"/>
          <p:cNvSpPr>
            <a:spLocks noGrp="1"/>
          </p:cNvSpPr>
          <p:nvPr>
            <p:ph type="dt" sz="half" idx="10"/>
          </p:nvPr>
        </p:nvSpPr>
        <p:spPr/>
        <p:txBody>
          <a:bodyPr/>
          <a:lstStyle/>
          <a:p>
            <a:fld id="{064C70F7-7550-47A8-A283-35802CD90A79}"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FBB1B81C-1C66-9CA4-EF88-CC92F042FC8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0288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lnSpc>
                    <a:spcPct val="100000"/>
                  </a:lnSpc>
                  <a:spcBef>
                    <a:spcPts val="1245"/>
                  </a:spcBef>
                  <a:buNone/>
                </a:pPr>
                <a:r>
                  <a:rPr lang="en-US" sz="2200" b="1" spc="484">
                    <a:solidFill>
                      <a:schemeClr val="tx1"/>
                    </a:solidFill>
                    <a:latin typeface="+mj-lt"/>
                  </a:rPr>
                  <a:t>Correlation</a:t>
                </a:r>
                <a:r>
                  <a:rPr lang="en-US" sz="2200" b="1" spc="415">
                    <a:solidFill>
                      <a:schemeClr val="tx1"/>
                    </a:solidFill>
                    <a:latin typeface="+mj-lt"/>
                  </a:rPr>
                  <a:t>Coefficient:</a:t>
                </a:r>
                <a:endParaRPr lang="en-US" sz="2200" b="1">
                  <a:solidFill>
                    <a:schemeClr val="tx1"/>
                  </a:solidFill>
                  <a:latin typeface="+mj-lt"/>
                  <a:cs typeface="Georgia"/>
                </a:endParaRPr>
              </a:p>
              <a:p>
                <a:pPr marL="12700" marR="5080">
                  <a:lnSpc>
                    <a:spcPct val="102200"/>
                  </a:lnSpc>
                  <a:spcBef>
                    <a:spcPts val="1110"/>
                  </a:spcBef>
                </a:pPr>
                <a:r>
                  <a:rPr lang="en-US" sz="2200" spc="-25">
                    <a:solidFill>
                      <a:schemeClr val="tx1"/>
                    </a:solidFill>
                    <a:latin typeface="+mj-lt"/>
                    <a:cs typeface="Tahoma"/>
                  </a:rPr>
                  <a:t>The </a:t>
                </a:r>
                <a:r>
                  <a:rPr lang="en-US" sz="2200" spc="-55">
                    <a:solidFill>
                      <a:schemeClr val="tx1"/>
                    </a:solidFill>
                    <a:uFill>
                      <a:solidFill>
                        <a:srgbClr val="FF0000"/>
                      </a:solidFill>
                    </a:uFill>
                    <a:latin typeface="+mj-lt"/>
                    <a:cs typeface="Tahoma"/>
                  </a:rPr>
                  <a:t>correlation </a:t>
                </a:r>
                <a:r>
                  <a:rPr lang="en-US" sz="2200" spc="-50">
                    <a:solidFill>
                      <a:schemeClr val="tx1"/>
                    </a:solidFill>
                    <a:uFill>
                      <a:solidFill>
                        <a:srgbClr val="FF0000"/>
                      </a:solidFill>
                    </a:uFill>
                    <a:latin typeface="+mj-lt"/>
                    <a:cs typeface="Tahoma"/>
                  </a:rPr>
                  <a:t>coefficient</a:t>
                </a:r>
                <a:r>
                  <a:rPr lang="en-US" sz="2200" spc="-100">
                    <a:solidFill>
                      <a:schemeClr val="tx1"/>
                    </a:solidFill>
                    <a:latin typeface="+mj-lt"/>
                    <a:cs typeface="Tahoma"/>
                  </a:rPr>
                  <a:t>due </a:t>
                </a:r>
                <a:r>
                  <a:rPr lang="en-US" sz="2200" spc="-20">
                    <a:solidFill>
                      <a:schemeClr val="tx1"/>
                    </a:solidFill>
                    <a:latin typeface="+mj-lt"/>
                    <a:cs typeface="Tahoma"/>
                  </a:rPr>
                  <a:t>to </a:t>
                </a:r>
                <a:r>
                  <a:rPr lang="en-US" sz="2200" spc="-5">
                    <a:solidFill>
                      <a:schemeClr val="tx1"/>
                    </a:solidFill>
                    <a:latin typeface="+mj-lt"/>
                    <a:cs typeface="Tahoma"/>
                  </a:rPr>
                  <a:t>Karl </a:t>
                </a:r>
                <a:r>
                  <a:rPr lang="en-US" sz="2200" spc="-75">
                    <a:solidFill>
                      <a:schemeClr val="tx1"/>
                    </a:solidFill>
                    <a:latin typeface="+mj-lt"/>
                    <a:cs typeface="Tahoma"/>
                  </a:rPr>
                  <a:t>Pearson </a:t>
                </a:r>
                <a:r>
                  <a:rPr lang="en-US" sz="2200" spc="-55">
                    <a:solidFill>
                      <a:schemeClr val="tx1"/>
                    </a:solidFill>
                    <a:latin typeface="+mj-lt"/>
                    <a:cs typeface="Tahoma"/>
                  </a:rPr>
                  <a:t>is </a:t>
                </a:r>
                <a:r>
                  <a:rPr lang="en-US" sz="2200" spc="-80">
                    <a:solidFill>
                      <a:schemeClr val="tx1"/>
                    </a:solidFill>
                    <a:latin typeface="+mj-lt"/>
                    <a:cs typeface="Tahoma"/>
                  </a:rPr>
                  <a:t>defined </a:t>
                </a:r>
                <a:r>
                  <a:rPr lang="en-US" sz="2200" spc="-100">
                    <a:solidFill>
                      <a:schemeClr val="tx1"/>
                    </a:solidFill>
                    <a:latin typeface="+mj-lt"/>
                    <a:cs typeface="Tahoma"/>
                  </a:rPr>
                  <a:t>as </a:t>
                </a:r>
                <a:r>
                  <a:rPr lang="en-US" sz="2200" spc="-85">
                    <a:solidFill>
                      <a:schemeClr val="tx1"/>
                    </a:solidFill>
                    <a:uFill>
                      <a:solidFill>
                        <a:srgbClr val="0000FF"/>
                      </a:solidFill>
                    </a:uFill>
                    <a:latin typeface="+mj-lt"/>
                    <a:cs typeface="Tahoma"/>
                  </a:rPr>
                  <a:t>a </a:t>
                </a:r>
                <a:r>
                  <a:rPr lang="en-US" sz="2200" spc="-100">
                    <a:solidFill>
                      <a:schemeClr val="tx1"/>
                    </a:solidFill>
                    <a:latin typeface="+mj-lt"/>
                    <a:cs typeface="Tahoma"/>
                  </a:rPr>
                  <a:t>measure </a:t>
                </a:r>
                <a:r>
                  <a:rPr lang="en-US" sz="2200" spc="-55">
                    <a:solidFill>
                      <a:schemeClr val="tx1"/>
                    </a:solidFill>
                    <a:latin typeface="+mj-lt"/>
                    <a:cs typeface="Tahoma"/>
                  </a:rPr>
                  <a:t>of intensity </a:t>
                </a:r>
                <a:r>
                  <a:rPr lang="en-US" sz="2200" spc="-85">
                    <a:solidFill>
                      <a:schemeClr val="tx1"/>
                    </a:solidFill>
                    <a:latin typeface="+mj-lt"/>
                    <a:cs typeface="Tahoma"/>
                  </a:rPr>
                  <a:t>or </a:t>
                </a:r>
                <a:r>
                  <a:rPr lang="en-US" sz="2200" spc="-110">
                    <a:solidFill>
                      <a:schemeClr val="tx1"/>
                    </a:solidFill>
                    <a:latin typeface="+mj-lt"/>
                    <a:cs typeface="Tahoma"/>
                  </a:rPr>
                  <a:t>degree </a:t>
                </a:r>
                <a:r>
                  <a:rPr lang="en-US" sz="2200" spc="-55">
                    <a:solidFill>
                      <a:schemeClr val="tx1"/>
                    </a:solidFill>
                    <a:latin typeface="+mj-lt"/>
                    <a:cs typeface="Tahoma"/>
                  </a:rPr>
                  <a:t>of </a:t>
                </a:r>
                <a:r>
                  <a:rPr lang="en-US" sz="2200" spc="-65">
                    <a:solidFill>
                      <a:schemeClr val="tx1"/>
                    </a:solidFill>
                    <a:latin typeface="+mj-lt"/>
                    <a:cs typeface="Tahoma"/>
                  </a:rPr>
                  <a:t>linear </a:t>
                </a:r>
                <a:r>
                  <a:rPr lang="en-US" sz="2200" spc="-55">
                    <a:solidFill>
                      <a:schemeClr val="tx1"/>
                    </a:solidFill>
                    <a:latin typeface="+mj-lt"/>
                    <a:cs typeface="Tahoma"/>
                  </a:rPr>
                  <a:t>relationship </a:t>
                </a:r>
                <a:r>
                  <a:rPr lang="en-US" sz="2200" spc="-105">
                    <a:solidFill>
                      <a:schemeClr val="tx1"/>
                    </a:solidFill>
                    <a:latin typeface="+mj-lt"/>
                    <a:cs typeface="Tahoma"/>
                  </a:rPr>
                  <a:t>between  </a:t>
                </a:r>
                <a:r>
                  <a:rPr lang="en-US" sz="2200" spc="-85">
                    <a:solidFill>
                      <a:schemeClr val="tx1"/>
                    </a:solidFill>
                    <a:uFill>
                      <a:solidFill>
                        <a:srgbClr val="0000FF"/>
                      </a:solidFill>
                    </a:uFill>
                    <a:latin typeface="+mj-lt"/>
                    <a:cs typeface="Tahoma"/>
                  </a:rPr>
                  <a:t>two</a:t>
                </a:r>
                <a:r>
                  <a:rPr lang="en-US" sz="2200" spc="-70">
                    <a:solidFill>
                      <a:schemeClr val="tx1"/>
                    </a:solidFill>
                    <a:uFill>
                      <a:solidFill>
                        <a:srgbClr val="0000FF"/>
                      </a:solidFill>
                    </a:uFill>
                    <a:latin typeface="+mj-lt"/>
                    <a:cs typeface="Tahoma"/>
                  </a:rPr>
                  <a:t>variables.</a:t>
                </a:r>
                <a:endParaRPr lang="en-US" sz="2200">
                  <a:solidFill>
                    <a:schemeClr val="tx1"/>
                  </a:solidFill>
                  <a:latin typeface="+mj-lt"/>
                  <a:cs typeface="Tahoma"/>
                </a:endParaRPr>
              </a:p>
              <a:p>
                <a:r>
                  <a:rPr lang="en-US" sz="2200" spc="575">
                    <a:solidFill>
                      <a:schemeClr val="tx1"/>
                    </a:solidFill>
                    <a:latin typeface="+mj-lt"/>
                    <a:cs typeface="PMingLiU"/>
                  </a:rPr>
                  <a:t>Karl </a:t>
                </a:r>
                <a:r>
                  <a:rPr lang="en-US" sz="2200" spc="195">
                    <a:solidFill>
                      <a:schemeClr val="tx1"/>
                    </a:solidFill>
                    <a:latin typeface="+mj-lt"/>
                    <a:cs typeface="PMingLiU"/>
                  </a:rPr>
                  <a:t>Pearson’s</a:t>
                </a:r>
                <a:r>
                  <a:rPr lang="en-US" sz="2200" spc="484">
                    <a:solidFill>
                      <a:schemeClr val="tx1"/>
                    </a:solidFill>
                    <a:latin typeface="+mj-lt"/>
                    <a:cs typeface="PMingLiU"/>
                  </a:rPr>
                  <a:t>Correlation  </a:t>
                </a:r>
                <a:r>
                  <a:rPr lang="en-US" sz="2200" spc="415">
                    <a:solidFill>
                      <a:schemeClr val="tx1"/>
                    </a:solidFill>
                    <a:latin typeface="+mj-lt"/>
                    <a:cs typeface="PMingLiU"/>
                  </a:rPr>
                  <a:t>Coefficient</a:t>
                </a:r>
                <a:endParaRPr lang="en-US" sz="2200">
                  <a:solidFill>
                    <a:schemeClr val="tx1"/>
                  </a:solidFill>
                  <a:latin typeface="+mj-lt"/>
                  <a:cs typeface="PMingLiU"/>
                </a:endParaRPr>
              </a:p>
              <a:p>
                <a:pPr marL="63500" marR="55880">
                  <a:lnSpc>
                    <a:spcPct val="102200"/>
                  </a:lnSpc>
                  <a:spcBef>
                    <a:spcPts val="1110"/>
                  </a:spcBef>
                </a:pPr>
                <a:r>
                  <a:rPr lang="en-US" sz="2200" spc="-5">
                    <a:solidFill>
                      <a:schemeClr val="tx1"/>
                    </a:solidFill>
                    <a:latin typeface="+mj-lt"/>
                    <a:cs typeface="Tahoma"/>
                  </a:rPr>
                  <a:t>Karl </a:t>
                </a:r>
                <a:r>
                  <a:rPr lang="en-US" sz="2200" spc="-60">
                    <a:solidFill>
                      <a:schemeClr val="tx1"/>
                    </a:solidFill>
                    <a:latin typeface="+mj-lt"/>
                    <a:cs typeface="Tahoma"/>
                  </a:rPr>
                  <a:t>Pearson’s </a:t>
                </a:r>
                <a:r>
                  <a:rPr lang="en-US" sz="2200" spc="-55">
                    <a:solidFill>
                      <a:schemeClr val="tx1"/>
                    </a:solidFill>
                    <a:latin typeface="+mj-lt"/>
                    <a:cs typeface="Tahoma"/>
                  </a:rPr>
                  <a:t>correlation </a:t>
                </a:r>
                <a:r>
                  <a:rPr lang="en-US" sz="2200" spc="-50">
                    <a:solidFill>
                      <a:schemeClr val="tx1"/>
                    </a:solidFill>
                    <a:latin typeface="+mj-lt"/>
                    <a:cs typeface="Tahoma"/>
                  </a:rPr>
                  <a:t>coefficient </a:t>
                </a:r>
                <a:r>
                  <a:rPr lang="en-US" sz="2200" spc="-105">
                    <a:solidFill>
                      <a:schemeClr val="tx1"/>
                    </a:solidFill>
                    <a:latin typeface="+mj-lt"/>
                    <a:cs typeface="Tahoma"/>
                  </a:rPr>
                  <a:t>between </a:t>
                </a:r>
                <a:r>
                  <a:rPr lang="en-US" sz="2200" spc="-85">
                    <a:solidFill>
                      <a:schemeClr val="tx1"/>
                    </a:solidFill>
                    <a:latin typeface="+mj-lt"/>
                    <a:cs typeface="Tahoma"/>
                  </a:rPr>
                  <a:t>two </a:t>
                </a:r>
                <a:r>
                  <a:rPr lang="en-US" sz="2200" spc="-75">
                    <a:solidFill>
                      <a:schemeClr val="tx1"/>
                    </a:solidFill>
                    <a:latin typeface="+mj-lt"/>
                    <a:cs typeface="Tahoma"/>
                  </a:rPr>
                  <a:t>variables </a:t>
                </a:r>
                <a:r>
                  <a:rPr lang="en-US" sz="2200" i="1" spc="170">
                    <a:solidFill>
                      <a:schemeClr val="tx1"/>
                    </a:solidFill>
                    <a:latin typeface="+mj-lt"/>
                    <a:cs typeface="Trebuchet MS"/>
                  </a:rPr>
                  <a:t>X  </a:t>
                </a:r>
                <a:r>
                  <a:rPr lang="en-US" sz="2200" spc="-80">
                    <a:solidFill>
                      <a:schemeClr val="tx1"/>
                    </a:solidFill>
                    <a:latin typeface="+mj-lt"/>
                    <a:cs typeface="Tahoma"/>
                  </a:rPr>
                  <a:t>and </a:t>
                </a:r>
                <a:r>
                  <a:rPr lang="en-US" sz="2200" i="1" spc="145">
                    <a:solidFill>
                      <a:schemeClr val="tx1"/>
                    </a:solidFill>
                    <a:latin typeface="+mj-lt"/>
                    <a:cs typeface="Trebuchet MS"/>
                  </a:rPr>
                  <a:t>Y </a:t>
                </a:r>
                <a:r>
                  <a:rPr lang="en-US" sz="2200" spc="-50">
                    <a:solidFill>
                      <a:schemeClr val="tx1"/>
                    </a:solidFill>
                    <a:latin typeface="+mj-lt"/>
                    <a:cs typeface="Tahoma"/>
                  </a:rPr>
                  <a:t>, </a:t>
                </a:r>
                <a:r>
                  <a:rPr lang="en-US" sz="2200" spc="-55">
                    <a:solidFill>
                      <a:schemeClr val="tx1"/>
                    </a:solidFill>
                    <a:latin typeface="+mj-lt"/>
                    <a:cs typeface="Tahoma"/>
                  </a:rPr>
                  <a:t>is </a:t>
                </a:r>
                <a:r>
                  <a:rPr lang="en-US" sz="2200" spc="-80">
                    <a:solidFill>
                      <a:schemeClr val="tx1"/>
                    </a:solidFill>
                    <a:latin typeface="+mj-lt"/>
                    <a:cs typeface="Tahoma"/>
                  </a:rPr>
                  <a:t>denoted </a:t>
                </a:r>
                <a:r>
                  <a:rPr lang="en-US" sz="2200" spc="-100">
                    <a:solidFill>
                      <a:schemeClr val="tx1"/>
                    </a:solidFill>
                    <a:latin typeface="+mj-lt"/>
                    <a:cs typeface="Tahoma"/>
                  </a:rPr>
                  <a:t>by </a:t>
                </a:r>
                <a:r>
                  <a:rPr lang="en-US" sz="2200" i="1" spc="-140">
                    <a:solidFill>
                      <a:schemeClr val="tx1"/>
                    </a:solidFill>
                    <a:latin typeface="+mj-lt"/>
                    <a:cs typeface="Trebuchet MS"/>
                  </a:rPr>
                  <a:t>r </a:t>
                </a:r>
                <a:r>
                  <a:rPr lang="en-US" sz="2200" spc="80">
                    <a:solidFill>
                      <a:schemeClr val="tx1"/>
                    </a:solidFill>
                    <a:latin typeface="+mj-lt"/>
                    <a:cs typeface="Tahoma"/>
                  </a:rPr>
                  <a:t>(</a:t>
                </a:r>
                <a:r>
                  <a:rPr lang="en-US" sz="2200" i="1" spc="80">
                    <a:solidFill>
                      <a:schemeClr val="tx1"/>
                    </a:solidFill>
                    <a:latin typeface="+mj-lt"/>
                    <a:cs typeface="Trebuchet MS"/>
                  </a:rPr>
                  <a:t>X</a:t>
                </a:r>
                <a:r>
                  <a:rPr lang="en-US" sz="2200" i="1" spc="80">
                    <a:solidFill>
                      <a:schemeClr val="tx1"/>
                    </a:solidFill>
                    <a:latin typeface="+mj-lt"/>
                    <a:cs typeface="Verdana"/>
                  </a:rPr>
                  <a:t>, </a:t>
                </a:r>
                <a:r>
                  <a:rPr lang="en-US" sz="2200" i="1" spc="145">
                    <a:solidFill>
                      <a:schemeClr val="tx1"/>
                    </a:solidFill>
                    <a:latin typeface="+mj-lt"/>
                    <a:cs typeface="Trebuchet MS"/>
                  </a:rPr>
                  <a:t>Y </a:t>
                </a:r>
                <a:r>
                  <a:rPr lang="en-US" sz="2200" spc="5">
                    <a:solidFill>
                      <a:schemeClr val="tx1"/>
                    </a:solidFill>
                    <a:latin typeface="+mj-lt"/>
                    <a:cs typeface="Tahoma"/>
                  </a:rPr>
                  <a:t>) </a:t>
                </a:r>
                <a:r>
                  <a:rPr lang="en-US" sz="2200" spc="-85">
                    <a:solidFill>
                      <a:schemeClr val="tx1"/>
                    </a:solidFill>
                    <a:latin typeface="+mj-lt"/>
                    <a:cs typeface="Tahoma"/>
                  </a:rPr>
                  <a:t>or </a:t>
                </a:r>
                <a:r>
                  <a:rPr lang="en-US" sz="2200" i="1" spc="-15" err="1">
                    <a:solidFill>
                      <a:schemeClr val="tx1"/>
                    </a:solidFill>
                    <a:latin typeface="+mj-lt"/>
                    <a:cs typeface="Trebuchet MS"/>
                  </a:rPr>
                  <a:t>r</a:t>
                </a:r>
                <a:r>
                  <a:rPr lang="en-US" sz="2200" i="1" spc="-22" baseline="-12077" err="1">
                    <a:solidFill>
                      <a:schemeClr val="tx1"/>
                    </a:solidFill>
                    <a:latin typeface="+mj-lt"/>
                    <a:cs typeface="Arial"/>
                  </a:rPr>
                  <a:t>XY</a:t>
                </a:r>
                <a:r>
                  <a:rPr lang="en-US" sz="2200" spc="-50">
                    <a:solidFill>
                      <a:schemeClr val="tx1"/>
                    </a:solidFill>
                    <a:latin typeface="+mj-lt"/>
                    <a:cs typeface="Tahoma"/>
                  </a:rPr>
                  <a:t>, </a:t>
                </a:r>
                <a:r>
                  <a:rPr lang="en-US" sz="2200" spc="-55">
                    <a:solidFill>
                      <a:schemeClr val="tx1"/>
                    </a:solidFill>
                    <a:latin typeface="+mj-lt"/>
                    <a:cs typeface="Tahoma"/>
                  </a:rPr>
                  <a:t>is </a:t>
                </a:r>
                <a:r>
                  <a:rPr lang="en-US" sz="2200" spc="-85">
                    <a:solidFill>
                      <a:schemeClr val="tx1"/>
                    </a:solidFill>
                    <a:latin typeface="+mj-lt"/>
                    <a:cs typeface="Tahoma"/>
                  </a:rPr>
                  <a:t>a </a:t>
                </a:r>
                <a:r>
                  <a:rPr lang="en-US" sz="2200" spc="-100">
                    <a:solidFill>
                      <a:schemeClr val="tx1"/>
                    </a:solidFill>
                    <a:latin typeface="+mj-lt"/>
                    <a:cs typeface="Tahoma"/>
                  </a:rPr>
                  <a:t>measure </a:t>
                </a:r>
                <a:r>
                  <a:rPr lang="en-US" sz="2200" spc="-55">
                    <a:solidFill>
                      <a:schemeClr val="tx1"/>
                    </a:solidFill>
                    <a:latin typeface="+mj-lt"/>
                    <a:cs typeface="Tahoma"/>
                  </a:rPr>
                  <a:t>of </a:t>
                </a:r>
                <a:r>
                  <a:rPr lang="en-US" sz="2200" i="1" spc="-130">
                    <a:solidFill>
                      <a:schemeClr val="tx1"/>
                    </a:solidFill>
                    <a:uFill>
                      <a:solidFill>
                        <a:srgbClr val="0000FF"/>
                      </a:solidFill>
                    </a:uFill>
                    <a:latin typeface="+mj-lt"/>
                    <a:cs typeface="Trebuchet MS"/>
                  </a:rPr>
                  <a:t>linear </a:t>
                </a:r>
                <a:r>
                  <a:rPr lang="en-US" sz="2200" i="1" spc="-105">
                    <a:solidFill>
                      <a:schemeClr val="tx1"/>
                    </a:solidFill>
                    <a:uFill>
                      <a:solidFill>
                        <a:srgbClr val="0000FF"/>
                      </a:solidFill>
                    </a:uFill>
                    <a:latin typeface="+mj-lt"/>
                    <a:cs typeface="Trebuchet MS"/>
                  </a:rPr>
                  <a:t>relationship</a:t>
                </a:r>
                <a:r>
                  <a:rPr lang="en-US" sz="2200" spc="-105">
                    <a:solidFill>
                      <a:schemeClr val="tx1"/>
                    </a:solidFill>
                    <a:latin typeface="+mj-lt"/>
                    <a:cs typeface="Tahoma"/>
                  </a:rPr>
                  <a:t>between </a:t>
                </a:r>
                <a:r>
                  <a:rPr lang="en-US" sz="2200" spc="-70">
                    <a:solidFill>
                      <a:schemeClr val="tx1"/>
                    </a:solidFill>
                    <a:latin typeface="+mj-lt"/>
                    <a:cs typeface="Tahoma"/>
                  </a:rPr>
                  <a:t>them </a:t>
                </a:r>
                <a:r>
                  <a:rPr lang="en-US" sz="2200" spc="-80">
                    <a:solidFill>
                      <a:schemeClr val="tx1"/>
                    </a:solidFill>
                    <a:latin typeface="+mj-lt"/>
                    <a:cs typeface="Tahoma"/>
                  </a:rPr>
                  <a:t>and </a:t>
                </a:r>
                <a:r>
                  <a:rPr lang="en-US" sz="2200" spc="-55">
                    <a:solidFill>
                      <a:schemeClr val="tx1"/>
                    </a:solidFill>
                    <a:latin typeface="+mj-lt"/>
                    <a:cs typeface="Tahoma"/>
                  </a:rPr>
                  <a:t>is </a:t>
                </a:r>
                <a:r>
                  <a:rPr lang="en-US" sz="2200" spc="-80">
                    <a:solidFill>
                      <a:schemeClr val="tx1"/>
                    </a:solidFill>
                    <a:latin typeface="+mj-lt"/>
                    <a:cs typeface="Tahoma"/>
                  </a:rPr>
                  <a:t>defined</a:t>
                </a:r>
                <a:r>
                  <a:rPr lang="en-US" sz="2200" spc="-110">
                    <a:solidFill>
                      <a:schemeClr val="tx1"/>
                    </a:solidFill>
                    <a:latin typeface="+mj-lt"/>
                    <a:cs typeface="Tahoma"/>
                  </a:rPr>
                  <a:t>as:</a:t>
                </a:r>
                <a:endParaRPr lang="en-US" sz="2200">
                  <a:solidFill>
                    <a:schemeClr val="tx1"/>
                  </a:solidFill>
                  <a:latin typeface="+mj-lt"/>
                  <a:cs typeface="Tahoma"/>
                </a:endParaRPr>
              </a:p>
              <a:p>
                <a:r>
                  <a:rPr lang="en-US" sz="2200" i="1" spc="-140">
                    <a:solidFill>
                      <a:schemeClr val="tx1"/>
                    </a:solidFill>
                    <a:latin typeface="+mj-lt"/>
                    <a:cs typeface="Trebuchet MS"/>
                  </a:rPr>
                  <a:t>r</a:t>
                </a:r>
                <a:r>
                  <a:rPr lang="en-US" sz="2200" spc="80">
                    <a:solidFill>
                      <a:schemeClr val="tx1"/>
                    </a:solidFill>
                    <a:latin typeface="+mj-lt"/>
                    <a:cs typeface="Tahoma"/>
                  </a:rPr>
                  <a:t>(</a:t>
                </a:r>
                <a:r>
                  <a:rPr lang="en-US" sz="2200" i="1" spc="80">
                    <a:solidFill>
                      <a:schemeClr val="tx1"/>
                    </a:solidFill>
                    <a:latin typeface="+mj-lt"/>
                    <a:cs typeface="Trebuchet MS"/>
                  </a:rPr>
                  <a:t>X</a:t>
                </a:r>
                <a:r>
                  <a:rPr lang="en-US" sz="2200" i="1" spc="80">
                    <a:solidFill>
                      <a:schemeClr val="tx1"/>
                    </a:solidFill>
                    <a:latin typeface="+mj-lt"/>
                    <a:cs typeface="Verdana"/>
                  </a:rPr>
                  <a:t>,</a:t>
                </a:r>
                <a:r>
                  <a:rPr lang="en-US" sz="2200" i="1" spc="145">
                    <a:solidFill>
                      <a:schemeClr val="tx1"/>
                    </a:solidFill>
                    <a:latin typeface="+mj-lt"/>
                    <a:cs typeface="Trebuchet MS"/>
                  </a:rPr>
                  <a:t>Y</a:t>
                </a:r>
                <a:r>
                  <a:rPr lang="en-US" sz="2200" spc="5">
                    <a:solidFill>
                      <a:schemeClr val="tx1"/>
                    </a:solidFill>
                    <a:latin typeface="+mj-lt"/>
                    <a:cs typeface="Tahoma"/>
                  </a:rPr>
                  <a:t>)</a:t>
                </a:r>
                <a:r>
                  <a:rPr lang="en-US" sz="2200" spc="75">
                    <a:solidFill>
                      <a:schemeClr val="tx1"/>
                    </a:solidFill>
                    <a:latin typeface="+mj-lt"/>
                    <a:cs typeface="Tahoma"/>
                  </a:rPr>
                  <a:t>=</a:t>
                </a:r>
                <a14:m>
                  <m:oMath xmlns:m="http://schemas.openxmlformats.org/officeDocument/2006/math">
                    <m:f>
                      <m:fPr>
                        <m:ctrlPr>
                          <a:rPr lang="en-US" sz="2200" i="1">
                            <a:solidFill>
                              <a:schemeClr val="tx1"/>
                            </a:solidFill>
                            <a:latin typeface="Cambria Math" panose="02040503050406030204" pitchFamily="18" charset="0"/>
                          </a:rPr>
                        </m:ctrlPr>
                      </m:fPr>
                      <m:num>
                        <m:r>
                          <a:rPr lang="en-US" sz="2200" b="0" i="1" smtClean="0">
                            <a:solidFill>
                              <a:schemeClr val="tx1"/>
                            </a:solidFill>
                            <a:latin typeface="Cambria Math"/>
                          </a:rPr>
                          <m:t>𝐶𝑜𝑣</m:t>
                        </m:r>
                        <m:r>
                          <a:rPr lang="en-US" sz="2200" b="0" i="1" smtClean="0">
                            <a:solidFill>
                              <a:schemeClr val="tx1"/>
                            </a:solidFill>
                            <a:latin typeface="Cambria Math"/>
                          </a:rPr>
                          <m:t>(</m:t>
                        </m:r>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𝑦</m:t>
                        </m:r>
                        <m:r>
                          <a:rPr lang="en-US" sz="2200" b="0" i="1" smtClean="0">
                            <a:solidFill>
                              <a:schemeClr val="tx1"/>
                            </a:solidFill>
                            <a:latin typeface="Cambria Math"/>
                          </a:rPr>
                          <m:t>)</m:t>
                        </m:r>
                      </m:num>
                      <m:den>
                        <m:r>
                          <m:rPr>
                            <m:nor/>
                          </m:rPr>
                          <a:rPr lang="el-GR" sz="2200" i="1" spc="-35" dirty="0">
                            <a:solidFill>
                              <a:schemeClr val="tx1"/>
                            </a:solidFill>
                            <a:latin typeface="+mj-lt"/>
                            <a:cs typeface="Verdana"/>
                          </a:rPr>
                          <m:t>σ</m:t>
                        </m:r>
                        <m:r>
                          <m:rPr>
                            <m:nor/>
                          </m:rPr>
                          <a:rPr lang="en-US" sz="2200" i="1" spc="-52" baseline="-12077" dirty="0">
                            <a:solidFill>
                              <a:schemeClr val="tx1"/>
                            </a:solidFill>
                            <a:latin typeface="+mj-lt"/>
                            <a:cs typeface="Arial"/>
                          </a:rPr>
                          <m:t>X</m:t>
                        </m:r>
                        <m:r>
                          <m:rPr>
                            <m:nor/>
                          </m:rPr>
                          <a:rPr lang="en-US" sz="2200" i="1" spc="-202" baseline="-12077" dirty="0">
                            <a:solidFill>
                              <a:schemeClr val="tx1"/>
                            </a:solidFill>
                            <a:latin typeface="+mj-lt"/>
                            <a:cs typeface="Arial"/>
                          </a:rPr>
                          <m:t> </m:t>
                        </m:r>
                        <m:r>
                          <m:rPr>
                            <m:nor/>
                          </m:rPr>
                          <a:rPr lang="el-GR" sz="2200" i="1" spc="-35" dirty="0">
                            <a:solidFill>
                              <a:schemeClr val="tx1"/>
                            </a:solidFill>
                            <a:latin typeface="+mj-lt"/>
                            <a:cs typeface="Verdana"/>
                          </a:rPr>
                          <m:t>σ</m:t>
                        </m:r>
                        <m:r>
                          <m:rPr>
                            <m:nor/>
                          </m:rPr>
                          <a:rPr lang="en-US" sz="2200" i="1" spc="-52" baseline="-12077" dirty="0">
                            <a:solidFill>
                              <a:schemeClr val="tx1"/>
                            </a:solidFill>
                            <a:latin typeface="+mj-lt"/>
                            <a:cs typeface="Arial"/>
                          </a:rPr>
                          <m:t>Y</m:t>
                        </m:r>
                        <m:r>
                          <m:rPr>
                            <m:nor/>
                          </m:rPr>
                          <a:rPr lang="en-US" sz="2200" baseline="-12077" dirty="0">
                            <a:solidFill>
                              <a:schemeClr val="tx1"/>
                            </a:solidFill>
                            <a:latin typeface="+mj-lt"/>
                            <a:cs typeface="Arial"/>
                          </a:rPr>
                          <m:t> </m:t>
                        </m:r>
                      </m:den>
                    </m:f>
                  </m:oMath>
                </a14:m>
                <a:endParaRPr lang="en-US" sz="2200">
                  <a:solidFill>
                    <a:schemeClr val="tx1"/>
                  </a:solidFill>
                  <a:latin typeface="+mj-lt"/>
                </a:endParaRPr>
              </a:p>
              <a:p>
                <a:pPr marL="50800">
                  <a:lnSpc>
                    <a:spcPct val="100000"/>
                  </a:lnSpc>
                  <a:spcBef>
                    <a:spcPts val="125"/>
                  </a:spcBef>
                </a:pPr>
                <a:r>
                  <a:rPr lang="en-US" sz="2200" spc="-105">
                    <a:solidFill>
                      <a:schemeClr val="tx1"/>
                    </a:solidFill>
                    <a:latin typeface="+mj-lt"/>
                    <a:cs typeface="Tahoma"/>
                  </a:rPr>
                  <a:t>f </a:t>
                </a:r>
                <a:r>
                  <a:rPr lang="en-US" sz="2200" spc="-5">
                    <a:solidFill>
                      <a:schemeClr val="tx1"/>
                    </a:solidFill>
                    <a:latin typeface="+mj-lt"/>
                    <a:cs typeface="Tahoma"/>
                  </a:rPr>
                  <a:t>(</a:t>
                </a:r>
                <a:r>
                  <a:rPr lang="en-US" sz="2200" i="1" spc="-5">
                    <a:solidFill>
                      <a:schemeClr val="tx1"/>
                    </a:solidFill>
                    <a:latin typeface="+mj-lt"/>
                    <a:cs typeface="Trebuchet MS"/>
                  </a:rPr>
                  <a:t>x</a:t>
                </a:r>
                <a:r>
                  <a:rPr lang="en-US" sz="2200" i="1" spc="-7" baseline="-12077">
                    <a:solidFill>
                      <a:schemeClr val="tx1"/>
                    </a:solidFill>
                    <a:latin typeface="+mj-lt"/>
                    <a:cs typeface="Arial"/>
                  </a:rPr>
                  <a:t>i</a:t>
                </a:r>
                <a:r>
                  <a:rPr lang="en-US" sz="2200" i="1" spc="-5">
                    <a:solidFill>
                      <a:schemeClr val="tx1"/>
                    </a:solidFill>
                    <a:latin typeface="+mj-lt"/>
                    <a:cs typeface="Verdana"/>
                  </a:rPr>
                  <a:t>, </a:t>
                </a:r>
                <a:r>
                  <a:rPr lang="en-US" sz="2200" i="1" spc="-20" err="1">
                    <a:solidFill>
                      <a:schemeClr val="tx1"/>
                    </a:solidFill>
                    <a:latin typeface="+mj-lt"/>
                    <a:cs typeface="Trebuchet MS"/>
                  </a:rPr>
                  <a:t>y</a:t>
                </a:r>
                <a:r>
                  <a:rPr lang="en-US" sz="2200" i="1" spc="-30" baseline="-12077" err="1">
                    <a:solidFill>
                      <a:schemeClr val="tx1"/>
                    </a:solidFill>
                    <a:latin typeface="+mj-lt"/>
                    <a:cs typeface="Arial"/>
                  </a:rPr>
                  <a:t>i</a:t>
                </a:r>
                <a:r>
                  <a:rPr lang="en-US" sz="2200" spc="-65">
                    <a:solidFill>
                      <a:schemeClr val="tx1"/>
                    </a:solidFill>
                    <a:latin typeface="+mj-lt"/>
                    <a:cs typeface="Tahoma"/>
                  </a:rPr>
                  <a:t>); </a:t>
                </a:r>
                <a:r>
                  <a:rPr lang="en-US" sz="2200" i="1" spc="-125">
                    <a:solidFill>
                      <a:schemeClr val="tx1"/>
                    </a:solidFill>
                    <a:latin typeface="+mj-lt"/>
                    <a:cs typeface="Trebuchet MS"/>
                  </a:rPr>
                  <a:t>i </a:t>
                </a:r>
                <a:r>
                  <a:rPr lang="en-US" sz="2200" spc="75">
                    <a:solidFill>
                      <a:schemeClr val="tx1"/>
                    </a:solidFill>
                    <a:latin typeface="+mj-lt"/>
                    <a:cs typeface="Tahoma"/>
                  </a:rPr>
                  <a:t>= </a:t>
                </a:r>
                <a:r>
                  <a:rPr lang="en-US" sz="2200" spc="-120">
                    <a:solidFill>
                      <a:schemeClr val="tx1"/>
                    </a:solidFill>
                    <a:latin typeface="+mj-lt"/>
                    <a:cs typeface="Tahoma"/>
                  </a:rPr>
                  <a:t>1</a:t>
                </a:r>
                <a:r>
                  <a:rPr lang="en-US" sz="2200" i="1" spc="-120">
                    <a:solidFill>
                      <a:schemeClr val="tx1"/>
                    </a:solidFill>
                    <a:latin typeface="+mj-lt"/>
                    <a:cs typeface="Verdana"/>
                  </a:rPr>
                  <a:t>, </a:t>
                </a:r>
                <a:r>
                  <a:rPr lang="en-US" sz="2200" spc="-120">
                    <a:solidFill>
                      <a:schemeClr val="tx1"/>
                    </a:solidFill>
                    <a:latin typeface="+mj-lt"/>
                    <a:cs typeface="Tahoma"/>
                  </a:rPr>
                  <a:t>2</a:t>
                </a:r>
                <a:r>
                  <a:rPr lang="en-US" sz="2200" i="1" spc="-120">
                    <a:solidFill>
                      <a:schemeClr val="tx1"/>
                    </a:solidFill>
                    <a:latin typeface="+mj-lt"/>
                    <a:cs typeface="Verdana"/>
                  </a:rPr>
                  <a:t>, </a:t>
                </a:r>
                <a:r>
                  <a:rPr lang="en-US" sz="2200" i="1" spc="-155">
                    <a:solidFill>
                      <a:schemeClr val="tx1"/>
                    </a:solidFill>
                    <a:latin typeface="+mj-lt"/>
                    <a:cs typeface="Verdana"/>
                  </a:rPr>
                  <a:t>...,</a:t>
                </a:r>
                <a:r>
                  <a:rPr lang="en-US" sz="2200" i="1" spc="-65">
                    <a:solidFill>
                      <a:schemeClr val="tx1"/>
                    </a:solidFill>
                    <a:latin typeface="+mj-lt"/>
                    <a:cs typeface="Trebuchet MS"/>
                  </a:rPr>
                  <a:t>n </a:t>
                </a:r>
                <a:r>
                  <a:rPr lang="en-US" sz="2200" spc="-55">
                    <a:solidFill>
                      <a:schemeClr val="tx1"/>
                    </a:solidFill>
                    <a:latin typeface="+mj-lt"/>
                    <a:cs typeface="Tahoma"/>
                  </a:rPr>
                  <a:t>is </a:t>
                </a:r>
                <a:r>
                  <a:rPr lang="en-US" sz="2200" spc="-65">
                    <a:solidFill>
                      <a:schemeClr val="tx1"/>
                    </a:solidFill>
                    <a:latin typeface="+mj-lt"/>
                    <a:cs typeface="Tahoma"/>
                  </a:rPr>
                  <a:t>the </a:t>
                </a:r>
                <a:r>
                  <a:rPr lang="en-US" sz="2200" spc="-55">
                    <a:solidFill>
                      <a:schemeClr val="tx1"/>
                    </a:solidFill>
                    <a:latin typeface="+mj-lt"/>
                    <a:cs typeface="Tahoma"/>
                  </a:rPr>
                  <a:t>bivariate </a:t>
                </a:r>
                <a:r>
                  <a:rPr lang="en-US" sz="2200" spc="-40">
                    <a:solidFill>
                      <a:schemeClr val="tx1"/>
                    </a:solidFill>
                    <a:latin typeface="+mj-lt"/>
                    <a:cs typeface="Tahoma"/>
                  </a:rPr>
                  <a:t>distribution, </a:t>
                </a:r>
                <a:r>
                  <a:rPr lang="en-US" sz="2200" spc="-70">
                    <a:solidFill>
                      <a:schemeClr val="tx1"/>
                    </a:solidFill>
                    <a:latin typeface="+mj-lt"/>
                    <a:cs typeface="Tahoma"/>
                  </a:rPr>
                  <a:t>then</a:t>
                </a:r>
                <a:endParaRPr lang="en-US" sz="2200">
                  <a:solidFill>
                    <a:schemeClr val="tx1"/>
                  </a:solidFill>
                  <a:latin typeface="+mj-lt"/>
                  <a:cs typeface="Tahoma"/>
                </a:endParaRPr>
              </a:p>
              <a:p>
                <a:pPr>
                  <a:lnSpc>
                    <a:spcPct val="100000"/>
                  </a:lnSpc>
                  <a:spcBef>
                    <a:spcPts val="45"/>
                  </a:spcBef>
                </a:pPr>
                <a:endParaRPr lang="en-US" sz="2200">
                  <a:solidFill>
                    <a:schemeClr val="tx1"/>
                  </a:solidFill>
                  <a:latin typeface="+mj-lt"/>
                  <a:cs typeface="Times New Roman"/>
                </a:endParaRPr>
              </a:p>
              <a:p>
                <a:pPr marL="177800">
                  <a:lnSpc>
                    <a:spcPct val="100000"/>
                  </a:lnSpc>
                </a:pPr>
                <a:r>
                  <a:rPr lang="en-US" sz="2200" i="1" spc="-30" err="1">
                    <a:solidFill>
                      <a:schemeClr val="tx1"/>
                    </a:solidFill>
                    <a:latin typeface="+mj-lt"/>
                    <a:cs typeface="Trebuchet MS"/>
                  </a:rPr>
                  <a:t>Cov</a:t>
                </a:r>
                <a:r>
                  <a:rPr lang="en-US" sz="2200" spc="80">
                    <a:solidFill>
                      <a:schemeClr val="tx1"/>
                    </a:solidFill>
                    <a:latin typeface="+mj-lt"/>
                    <a:cs typeface="Tahoma"/>
                  </a:rPr>
                  <a:t>(</a:t>
                </a:r>
                <a:r>
                  <a:rPr lang="en-US" sz="2200" i="1" spc="80">
                    <a:solidFill>
                      <a:schemeClr val="tx1"/>
                    </a:solidFill>
                    <a:latin typeface="+mj-lt"/>
                    <a:cs typeface="Trebuchet MS"/>
                  </a:rPr>
                  <a:t>X</a:t>
                </a:r>
                <a:r>
                  <a:rPr lang="en-US" sz="2200" i="1" spc="80">
                    <a:solidFill>
                      <a:schemeClr val="tx1"/>
                    </a:solidFill>
                    <a:latin typeface="+mj-lt"/>
                    <a:cs typeface="Verdana"/>
                  </a:rPr>
                  <a:t>,</a:t>
                </a:r>
                <a:r>
                  <a:rPr lang="en-US" sz="2200" i="1" spc="145">
                    <a:solidFill>
                      <a:schemeClr val="tx1"/>
                    </a:solidFill>
                    <a:latin typeface="+mj-lt"/>
                    <a:cs typeface="Trebuchet MS"/>
                  </a:rPr>
                  <a:t>Y</a:t>
                </a:r>
                <a:r>
                  <a:rPr lang="en-US" sz="2200" spc="5">
                    <a:solidFill>
                      <a:schemeClr val="tx1"/>
                    </a:solidFill>
                    <a:latin typeface="+mj-lt"/>
                    <a:cs typeface="Tahoma"/>
                  </a:rPr>
                  <a:t>)</a:t>
                </a:r>
                <a:r>
                  <a:rPr lang="en-US" sz="2200" spc="75">
                    <a:solidFill>
                      <a:schemeClr val="tx1"/>
                    </a:solidFill>
                    <a:latin typeface="+mj-lt"/>
                    <a:cs typeface="Tahoma"/>
                  </a:rPr>
                  <a:t>=</a:t>
                </a:r>
                <a:r>
                  <a:rPr lang="en-US" sz="2200" i="1" spc="95">
                    <a:solidFill>
                      <a:schemeClr val="tx1"/>
                    </a:solidFill>
                    <a:latin typeface="+mj-lt"/>
                    <a:cs typeface="Trebuchet MS"/>
                  </a:rPr>
                  <a:t>E</a:t>
                </a:r>
                <a:r>
                  <a:rPr lang="en-US" sz="2200" spc="105">
                    <a:solidFill>
                      <a:schemeClr val="tx1"/>
                    </a:solidFill>
                    <a:latin typeface="+mj-lt"/>
                    <a:cs typeface="Tahoma"/>
                  </a:rPr>
                  <a:t>[</a:t>
                </a:r>
                <a:r>
                  <a:rPr lang="en-US" sz="2200" spc="105">
                    <a:solidFill>
                      <a:schemeClr val="tx1"/>
                    </a:solidFill>
                    <a:latin typeface="+mj-lt"/>
                    <a:cs typeface="Lucida Sans Unicode"/>
                  </a:rPr>
                  <a:t>{</a:t>
                </a:r>
                <a:r>
                  <a:rPr lang="en-US" sz="2200" i="1" spc="105">
                    <a:solidFill>
                      <a:schemeClr val="tx1"/>
                    </a:solidFill>
                    <a:latin typeface="+mj-lt"/>
                    <a:cs typeface="Trebuchet MS"/>
                  </a:rPr>
                  <a:t>X</a:t>
                </a:r>
                <a:r>
                  <a:rPr lang="en-US" sz="2200" spc="-15">
                    <a:solidFill>
                      <a:schemeClr val="tx1"/>
                    </a:solidFill>
                    <a:latin typeface="+mj-lt"/>
                    <a:cs typeface="Lucida Sans Unicode"/>
                  </a:rPr>
                  <a:t>−</a:t>
                </a:r>
                <a:r>
                  <a:rPr lang="en-US" sz="2200" i="1" spc="95">
                    <a:solidFill>
                      <a:schemeClr val="tx1"/>
                    </a:solidFill>
                    <a:latin typeface="+mj-lt"/>
                    <a:cs typeface="Trebuchet MS"/>
                  </a:rPr>
                  <a:t>E</a:t>
                </a:r>
                <a:r>
                  <a:rPr lang="en-US" sz="2200" spc="85">
                    <a:solidFill>
                      <a:schemeClr val="tx1"/>
                    </a:solidFill>
                    <a:latin typeface="+mj-lt"/>
                    <a:cs typeface="Tahoma"/>
                  </a:rPr>
                  <a:t>(</a:t>
                </a:r>
                <a:r>
                  <a:rPr lang="en-US" sz="2200" i="1" spc="85">
                    <a:solidFill>
                      <a:schemeClr val="tx1"/>
                    </a:solidFill>
                    <a:latin typeface="+mj-lt"/>
                    <a:cs typeface="Trebuchet MS"/>
                  </a:rPr>
                  <a:t>X</a:t>
                </a:r>
                <a:r>
                  <a:rPr lang="en-US" sz="2200" spc="190">
                    <a:solidFill>
                      <a:schemeClr val="tx1"/>
                    </a:solidFill>
                    <a:latin typeface="+mj-lt"/>
                    <a:cs typeface="Tahoma"/>
                  </a:rPr>
                  <a:t>)</a:t>
                </a:r>
                <a:r>
                  <a:rPr lang="en-US" sz="2200" spc="190">
                    <a:solidFill>
                      <a:schemeClr val="tx1"/>
                    </a:solidFill>
                    <a:latin typeface="+mj-lt"/>
                    <a:cs typeface="Lucida Sans Unicode"/>
                  </a:rPr>
                  <a:t>}{</a:t>
                </a:r>
                <a:r>
                  <a:rPr lang="en-US" sz="2200" i="1" spc="190">
                    <a:solidFill>
                      <a:schemeClr val="tx1"/>
                    </a:solidFill>
                    <a:latin typeface="+mj-lt"/>
                    <a:cs typeface="Trebuchet MS"/>
                  </a:rPr>
                  <a:t>Y</a:t>
                </a:r>
                <a:r>
                  <a:rPr lang="en-US" sz="2200" spc="-15">
                    <a:solidFill>
                      <a:schemeClr val="tx1"/>
                    </a:solidFill>
                    <a:latin typeface="+mj-lt"/>
                    <a:cs typeface="Lucida Sans Unicode"/>
                  </a:rPr>
                  <a:t>−</a:t>
                </a:r>
                <a:r>
                  <a:rPr lang="en-US" sz="2200" i="1" spc="95">
                    <a:solidFill>
                      <a:schemeClr val="tx1"/>
                    </a:solidFill>
                    <a:latin typeface="+mj-lt"/>
                    <a:cs typeface="Trebuchet MS"/>
                  </a:rPr>
                  <a:t>E</a:t>
                </a:r>
                <a:r>
                  <a:rPr lang="en-US" sz="2200" spc="75">
                    <a:solidFill>
                      <a:schemeClr val="tx1"/>
                    </a:solidFill>
                    <a:latin typeface="+mj-lt"/>
                    <a:cs typeface="Tahoma"/>
                  </a:rPr>
                  <a:t>(</a:t>
                </a:r>
                <a:r>
                  <a:rPr lang="en-US" sz="2200" i="1" spc="75">
                    <a:solidFill>
                      <a:schemeClr val="tx1"/>
                    </a:solidFill>
                    <a:latin typeface="+mj-lt"/>
                    <a:cs typeface="Trebuchet MS"/>
                  </a:rPr>
                  <a:t>Y</a:t>
                </a:r>
                <a:r>
                  <a:rPr lang="en-US" sz="2200" spc="50">
                    <a:solidFill>
                      <a:schemeClr val="tx1"/>
                    </a:solidFill>
                    <a:latin typeface="+mj-lt"/>
                    <a:cs typeface="Tahoma"/>
                  </a:rPr>
                  <a:t>)</a:t>
                </a:r>
                <a:r>
                  <a:rPr lang="en-US" sz="2200" spc="50">
                    <a:solidFill>
                      <a:schemeClr val="tx1"/>
                    </a:solidFill>
                    <a:latin typeface="+mj-lt"/>
                    <a:cs typeface="Lucida Sans Unicode"/>
                  </a:rPr>
                  <a:t>}</a:t>
                </a:r>
                <a:r>
                  <a:rPr lang="en-US" sz="2200" spc="50">
                    <a:solidFill>
                      <a:schemeClr val="tx1"/>
                    </a:solidFill>
                    <a:latin typeface="+mj-lt"/>
                    <a:cs typeface="Tahoma"/>
                  </a:rPr>
                  <a:t>]</a:t>
                </a:r>
                <a:endParaRPr lang="en-US" sz="2200">
                  <a:solidFill>
                    <a:schemeClr val="tx1"/>
                  </a:solidFill>
                  <a:latin typeface="+mj-lt"/>
                  <a:cs typeface="Tahoma"/>
                </a:endParaRPr>
              </a:p>
              <a:p>
                <a:endParaRPr lang="en-US" sz="2200">
                  <a:solidFill>
                    <a:schemeClr val="tx1"/>
                  </a:solidFill>
                  <a:latin typeface="+mj-lt"/>
                </a:endParaRPr>
              </a:p>
              <a:p>
                <a:endParaRPr lang="en-US" sz="2200">
                  <a:solidFill>
                    <a:schemeClr val="tx1"/>
                  </a:solidFill>
                  <a:latin typeface="+mj-lt"/>
                  <a:cs typeface="Tahoma"/>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741" b="-20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6AAB8A3-3AC6-4F3C-9066-291B2DD1E6F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395EDD47-B8C9-AF29-6D94-0CB71EF5E75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216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a:t>KARL PEARSON’S CO –EFFICIENT OF CORRELATION(OR PRODUCT MOMENT CORRELATION CO-EFFICIENT)</a:t>
                </a:r>
              </a:p>
              <a:p>
                <a:pPr marL="0" indent="0">
                  <a:buNone/>
                </a:pPr>
                <a:r>
                  <a:rPr lang="en-US" sz="2200"/>
                  <a:t>Correlation co-efficient between two variable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r>
                  <a:rPr lang="en-US" sz="2200"/>
                  <a:t> usually denoted by </a:t>
                </a:r>
                <a14:m>
                  <m:oMath xmlns:m="http://schemas.openxmlformats.org/officeDocument/2006/math">
                    <m:r>
                      <a:rPr lang="en-US" sz="2200" b="0" i="1" smtClean="0">
                        <a:latin typeface="Cambria Math"/>
                      </a:rPr>
                      <m:t>𝑟</m:t>
                    </m:r>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r>
                          <a:rPr lang="en-US" sz="2200" b="0" i="1" smtClean="0">
                            <a:latin typeface="Cambria Math"/>
                          </a:rPr>
                          <m:t>𝑦</m:t>
                        </m:r>
                      </m:e>
                    </m:d>
                    <m:r>
                      <a:rPr lang="en-US" sz="2200" b="0" i="1" smtClean="0">
                        <a:latin typeface="Cambria Math"/>
                      </a:rPr>
                      <m:t>𝑜𝑟</m:t>
                    </m:r>
                    <m:r>
                      <a:rPr lang="en-US" sz="2200" b="0" i="1" smtClean="0">
                        <a:latin typeface="Cambria Math"/>
                      </a:rPr>
                      <m:t> </m:t>
                    </m:r>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oMath>
                </a14:m>
                <a:r>
                  <a:rPr lang="en-US" sz="2200"/>
                  <a:t> is a numerical measure of linear relationship between them and defined as</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f>
                        <m:fPr>
                          <m:ctrlPr>
                            <a:rPr lang="en-US" sz="2200" i="1" smtClean="0">
                              <a:latin typeface="Cambria Math" panose="02040503050406030204" pitchFamily="18" charset="0"/>
                            </a:rPr>
                          </m:ctrlPr>
                        </m:fPr>
                        <m:num>
                          <m:nary>
                            <m:naryPr>
                              <m:chr m:val="∑"/>
                              <m:subHide m:val="on"/>
                              <m:supHide m:val="on"/>
                              <m:ctrlPr>
                                <a:rPr lang="en-US" sz="2200" i="1" smtClean="0">
                                  <a:latin typeface="Cambria Math" panose="02040503050406030204" pitchFamily="18" charset="0"/>
                                </a:rPr>
                              </m:ctrlPr>
                            </m:naryPr>
                            <m:sub/>
                            <m:sup/>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𝑥</m:t>
                                      </m:r>
                                    </m:e>
                                  </m:acc>
                                </m:e>
                              </m:d>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𝑦</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𝑦</m:t>
                                      </m:r>
                                    </m:e>
                                  </m:acc>
                                </m:e>
                              </m:d>
                            </m:e>
                          </m:nary>
                        </m:num>
                        <m:den>
                          <m:rad>
                            <m:radPr>
                              <m:degHide m:val="on"/>
                              <m:ctrlPr>
                                <a:rPr lang="en-US" sz="2200" i="1" smtClean="0">
                                  <a:latin typeface="Cambria Math" panose="02040503050406030204" pitchFamily="18" charset="0"/>
                                </a:rPr>
                              </m:ctrlPr>
                            </m:radPr>
                            <m:deg/>
                            <m:e>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sSup>
                                    <m:sSupPr>
                                      <m:ctrlPr>
                                        <a:rPr lang="en-US" sz="2200" i="1" smtClean="0">
                                          <a:latin typeface="Cambria Math" panose="02040503050406030204" pitchFamily="18" charset="0"/>
                                        </a:rPr>
                                      </m:ctrlPr>
                                    </m:sSupPr>
                                    <m:e>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 </m:t>
                                          </m:r>
                                        </m:e>
                                      </m:nary>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𝑦</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𝑦</m:t>
                                              </m:r>
                                            </m:e>
                                          </m:acc>
                                        </m:e>
                                      </m:d>
                                    </m:e>
                                    <m:sup>
                                      <m:r>
                                        <a:rPr lang="en-US" sz="2200" b="0" i="1" smtClean="0">
                                          <a:latin typeface="Cambria Math"/>
                                        </a:rPr>
                                        <m:t>2</m:t>
                                      </m:r>
                                    </m:sup>
                                  </m:sSup>
                                </m:e>
                              </m:nary>
                            </m:e>
                          </m:rad>
                        </m:den>
                      </m:f>
                    </m:oMath>
                  </m:oMathPara>
                </a14:m>
                <a:endParaRPr lang="en-US" sz="2200" i="1">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i="1" smtClean="0">
                              <a:latin typeface="Cambria Math" panose="02040503050406030204" pitchFamily="18" charset="0"/>
                            </a:rPr>
                          </m:ctrlPr>
                        </m:fPr>
                        <m:num>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i="1" smtClean="0">
                                  <a:latin typeface="Cambria Math" panose="02040503050406030204" pitchFamily="18" charset="0"/>
                                </a:rPr>
                              </m:ctrlPr>
                            </m:naryPr>
                            <m:sub/>
                            <m:sup/>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𝑥</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𝑥</m:t>
                                      </m:r>
                                    </m:e>
                                  </m:acc>
                                </m:e>
                              </m:d>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𝑦</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𝑦</m:t>
                                      </m:r>
                                    </m:e>
                                  </m:acc>
                                </m:e>
                              </m:d>
                            </m:e>
                          </m:nary>
                        </m:num>
                        <m:den>
                          <m:rad>
                            <m:radPr>
                              <m:degHide m:val="on"/>
                              <m:ctrlPr>
                                <a:rPr lang="en-US" sz="2200" i="1" smtClean="0">
                                  <a:latin typeface="Cambria Math" panose="02040503050406030204" pitchFamily="18" charset="0"/>
                                </a:rPr>
                              </m:ctrlPr>
                            </m:radPr>
                            <m:deg/>
                            <m:e>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𝑥</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𝑥</m:t>
                                              </m:r>
                                            </m:e>
                                          </m:acc>
                                        </m:e>
                                      </m:d>
                                    </m:e>
                                    <m:sup>
                                      <m:r>
                                        <a:rPr lang="en-US" sz="2200" b="0" i="1">
                                          <a:latin typeface="Cambria Math"/>
                                        </a:rPr>
                                        <m:t>2</m:t>
                                      </m:r>
                                    </m:sup>
                                  </m:sSup>
                                  <m:r>
                                    <a:rPr lang="en-US" sz="2200" b="0" i="1" smtClean="0">
                                      <a:latin typeface="Cambria Math"/>
                                    </a:rPr>
                                    <m:t>.</m:t>
                                  </m:r>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sSup>
                                    <m:sSupPr>
                                      <m:ctrlPr>
                                        <a:rPr lang="en-US" sz="2200" i="1">
                                          <a:latin typeface="Cambria Math" panose="02040503050406030204" pitchFamily="18" charset="0"/>
                                        </a:rPr>
                                      </m:ctrlPr>
                                    </m:sSupPr>
                                    <m:e>
                                      <m:nary>
                                        <m:naryPr>
                                          <m:chr m:val="∑"/>
                                          <m:subHide m:val="on"/>
                                          <m:supHide m:val="on"/>
                                          <m:ctrlPr>
                                            <a:rPr lang="en-US" sz="2200" i="1">
                                              <a:latin typeface="Cambria Math" panose="02040503050406030204" pitchFamily="18" charset="0"/>
                                            </a:rPr>
                                          </m:ctrlPr>
                                        </m:naryPr>
                                        <m:sub/>
                                        <m:sup/>
                                        <m:e>
                                          <m:r>
                                            <a:rPr lang="en-US" sz="2200" b="0" i="1">
                                              <a:latin typeface="Cambria Math"/>
                                            </a:rPr>
                                            <m:t> </m:t>
                                          </m:r>
                                        </m:e>
                                      </m:nary>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𝑦</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𝑦</m:t>
                                              </m:r>
                                            </m:e>
                                          </m:acc>
                                        </m:e>
                                      </m:d>
                                    </m:e>
                                    <m:sup>
                                      <m:r>
                                        <a:rPr lang="en-US" sz="2200" b="0" i="1">
                                          <a:latin typeface="Cambria Math"/>
                                        </a:rPr>
                                        <m:t>2</m:t>
                                      </m:r>
                                    </m:sup>
                                  </m:sSup>
                                </m:e>
                              </m:nary>
                            </m:e>
                          </m:rad>
                        </m:den>
                      </m:f>
                    </m:oMath>
                  </m:oMathPara>
                </a14:m>
                <a:endParaRPr lang="en-US" sz="2200" i="1">
                  <a:latin typeface="Cambria Math"/>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3E99CFA-C542-4DFB-8E14-183D2CD63AE8}"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360438E2-542C-38F3-6780-C04F9CC71A4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1305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817163"/>
                <a:ext cx="8229600" cy="5507436"/>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a:rPr>
                        <m:t>=</m:t>
                      </m:r>
                      <m:f>
                        <m:fPr>
                          <m:ctrlPr>
                            <a:rPr lang="en-US" sz="2200" i="1">
                              <a:solidFill>
                                <a:schemeClr val="tx1"/>
                              </a:solidFill>
                              <a:latin typeface="Cambria Math" panose="02040503050406030204" pitchFamily="18" charset="0"/>
                            </a:rPr>
                          </m:ctrlPr>
                        </m:fPr>
                        <m:num>
                          <m:f>
                            <m:fPr>
                              <m:ctrlPr>
                                <a:rPr lang="en-US" sz="2200" i="1">
                                  <a:solidFill>
                                    <a:schemeClr val="tx1"/>
                                  </a:solidFill>
                                  <a:latin typeface="Cambria Math" panose="02040503050406030204" pitchFamily="18" charset="0"/>
                                </a:rPr>
                              </m:ctrlPr>
                            </m:fPr>
                            <m:num>
                              <m:r>
                                <a:rPr lang="en-US" sz="2200" b="0" i="1">
                                  <a:solidFill>
                                    <a:schemeClr val="tx1"/>
                                  </a:solidFill>
                                  <a:latin typeface="Cambria Math"/>
                                </a:rPr>
                                <m:t>1</m:t>
                              </m:r>
                            </m:num>
                            <m:den>
                              <m:r>
                                <a:rPr lang="en-US" sz="2200" b="0" i="1">
                                  <a:solidFill>
                                    <a:schemeClr val="tx1"/>
                                  </a:solidFill>
                                  <a:latin typeface="Cambria Math"/>
                                </a:rPr>
                                <m:t>𝑛</m:t>
                              </m:r>
                            </m:den>
                          </m:f>
                          <m:nary>
                            <m:naryPr>
                              <m:chr m:val="∑"/>
                              <m:subHide m:val="on"/>
                              <m:supHide m:val="on"/>
                              <m:ctrlPr>
                                <a:rPr lang="en-US" sz="2200" i="1">
                                  <a:solidFill>
                                    <a:schemeClr val="tx1"/>
                                  </a:solidFill>
                                  <a:latin typeface="Cambria Math" panose="02040503050406030204" pitchFamily="18" charset="0"/>
                                </a:rPr>
                              </m:ctrlPr>
                            </m:naryPr>
                            <m:sub/>
                            <m:sup/>
                            <m:e>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rPr>
                                        <m:t>𝑥</m:t>
                                      </m:r>
                                    </m:e>
                                    <m:sub>
                                      <m:r>
                                        <a:rPr lang="en-US" sz="2200" b="0" i="1">
                                          <a:solidFill>
                                            <a:schemeClr val="tx1"/>
                                          </a:solidFill>
                                          <a:latin typeface="Cambria Math"/>
                                        </a:rPr>
                                        <m:t>𝑖</m:t>
                                      </m:r>
                                    </m:sub>
                                  </m:sSub>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𝑥</m:t>
                                      </m:r>
                                    </m:e>
                                  </m:acc>
                                </m:e>
                              </m:d>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rPr>
                                        <m:t>𝑦</m:t>
                                      </m:r>
                                    </m:e>
                                    <m:sub>
                                      <m:r>
                                        <a:rPr lang="en-US" sz="2200" b="0" i="1">
                                          <a:solidFill>
                                            <a:schemeClr val="tx1"/>
                                          </a:solidFill>
                                          <a:latin typeface="Cambria Math"/>
                                        </a:rPr>
                                        <m:t>𝑖</m:t>
                                      </m:r>
                                    </m:sub>
                                  </m:sSub>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𝑦</m:t>
                                      </m:r>
                                    </m:e>
                                  </m:acc>
                                </m:e>
                              </m:d>
                            </m:e>
                          </m:nary>
                        </m:num>
                        <m:den>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𝑥</m:t>
                              </m:r>
                            </m:sub>
                          </m:sSub>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𝑦</m:t>
                              </m:r>
                            </m:sub>
                          </m:sSub>
                        </m:den>
                      </m:f>
                    </m:oMath>
                  </m:oMathPara>
                </a14:m>
                <a:endParaRPr lang="en-US" sz="2200">
                  <a:solidFill>
                    <a:schemeClr val="tx1"/>
                  </a:solidFill>
                </a:endParaRP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rPr>
                            <m:t>𝑟</m:t>
                          </m:r>
                        </m:e>
                        <m:sub>
                          <m:r>
                            <a:rPr lang="en-US" sz="2200" b="0" i="1">
                              <a:solidFill>
                                <a:schemeClr val="tx1"/>
                              </a:solidFill>
                              <a:latin typeface="Cambria Math"/>
                            </a:rPr>
                            <m:t>𝑥𝑦</m:t>
                          </m:r>
                        </m:sub>
                      </m:sSub>
                      <m:r>
                        <a:rPr lang="en-US" sz="2200" b="0">
                          <a:solidFill>
                            <a:schemeClr val="tx1"/>
                          </a:solidFill>
                          <a:latin typeface="Cambria Math"/>
                        </a:rPr>
                        <m:t>=</m:t>
                      </m:r>
                      <m:f>
                        <m:fPr>
                          <m:ctrlPr>
                            <a:rPr lang="en-US" sz="2200" i="1">
                              <a:solidFill>
                                <a:schemeClr val="tx1"/>
                              </a:solidFill>
                              <a:latin typeface="Cambria Math" panose="02040503050406030204" pitchFamily="18" charset="0"/>
                            </a:rPr>
                          </m:ctrlPr>
                        </m:fPr>
                        <m:num>
                          <m:nary>
                            <m:naryPr>
                              <m:chr m:val="∑"/>
                              <m:subHide m:val="on"/>
                              <m:supHide m:val="on"/>
                              <m:ctrlPr>
                                <a:rPr lang="en-US" sz="2200" i="1">
                                  <a:solidFill>
                                    <a:schemeClr val="tx1"/>
                                  </a:solidFill>
                                  <a:latin typeface="Cambria Math" panose="02040503050406030204" pitchFamily="18" charset="0"/>
                                </a:rPr>
                              </m:ctrlPr>
                            </m:naryPr>
                            <m:sub/>
                            <m:sup/>
                            <m:e>
                              <m:d>
                                <m:dPr>
                                  <m:ctrlPr>
                                    <a:rPr lang="en-US" sz="2200" i="1">
                                      <a:solidFill>
                                        <a:schemeClr val="tx1"/>
                                      </a:solidFill>
                                      <a:latin typeface="Cambria Math" panose="02040503050406030204" pitchFamily="18" charset="0"/>
                                    </a:rPr>
                                  </m:ctrlPr>
                                </m:dPr>
                                <m:e>
                                  <m:r>
                                    <a:rPr lang="en-US" sz="2200" b="0" i="1">
                                      <a:solidFill>
                                        <a:schemeClr val="tx1"/>
                                      </a:solidFill>
                                      <a:latin typeface="Cambria Math"/>
                                    </a:rPr>
                                    <m:t>𝑥</m:t>
                                  </m:r>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𝑥</m:t>
                                      </m:r>
                                    </m:e>
                                  </m:acc>
                                </m:e>
                              </m:d>
                              <m:d>
                                <m:dPr>
                                  <m:ctrlPr>
                                    <a:rPr lang="en-US" sz="2200" i="1">
                                      <a:solidFill>
                                        <a:schemeClr val="tx1"/>
                                      </a:solidFill>
                                      <a:latin typeface="Cambria Math" panose="02040503050406030204" pitchFamily="18" charset="0"/>
                                    </a:rPr>
                                  </m:ctrlPr>
                                </m:dPr>
                                <m:e>
                                  <m:r>
                                    <a:rPr lang="en-US" sz="2200" b="0" i="1">
                                      <a:solidFill>
                                        <a:schemeClr val="tx1"/>
                                      </a:solidFill>
                                      <a:latin typeface="Cambria Math"/>
                                    </a:rPr>
                                    <m:t>𝑦</m:t>
                                  </m:r>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𝑦</m:t>
                                      </m:r>
                                    </m:e>
                                  </m:acc>
                                </m:e>
                              </m:d>
                            </m:e>
                          </m:nary>
                        </m:num>
                        <m:den>
                          <m:r>
                            <a:rPr lang="en-US" sz="2200" b="0" i="1">
                              <a:solidFill>
                                <a:schemeClr val="tx1"/>
                              </a:solidFill>
                              <a:latin typeface="Cambria Math"/>
                            </a:rPr>
                            <m:t>𝑛</m:t>
                          </m:r>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𝑥</m:t>
                              </m:r>
                            </m:sub>
                          </m:sSub>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𝑦</m:t>
                              </m:r>
                            </m:sub>
                          </m:sSub>
                        </m:den>
                      </m:f>
                    </m:oMath>
                  </m:oMathPara>
                </a14:m>
                <a:endParaRPr lang="en-US" sz="2200">
                  <a:solidFill>
                    <a:schemeClr val="tx1"/>
                  </a:solidFill>
                </a:endParaRPr>
              </a:p>
              <a:p>
                <a:pPr marL="0" indent="0">
                  <a:buNone/>
                </a:pPr>
                <a:r>
                  <a:rPr lang="en-US" sz="2200">
                    <a:solidFill>
                      <a:schemeClr val="tx1"/>
                    </a:solidFill>
                  </a:rPr>
                  <a:t>Or </a:t>
                </a:r>
                <a14:m>
                  <m:oMath xmlns:m="http://schemas.openxmlformats.org/officeDocument/2006/math">
                    <m:r>
                      <a:rPr lang="en-US" sz="2200" b="0" i="1" smtClean="0">
                        <a:solidFill>
                          <a:schemeClr val="tx1"/>
                        </a:solidFill>
                        <a:latin typeface="Cambria Math"/>
                      </a:rPr>
                      <m:t>𝑟</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𝑦</m:t>
                        </m:r>
                      </m:e>
                    </m:d>
                    <m:r>
                      <a:rPr lang="en-US" sz="2200" b="0" i="1" smtClean="0">
                        <a:solidFill>
                          <a:schemeClr val="tx1"/>
                        </a:solidFill>
                        <a:latin typeface="Cambria Math"/>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a:rPr>
                          <m:t>𝑛</m:t>
                        </m:r>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𝑥𝑦</m:t>
                            </m:r>
                          </m:e>
                        </m:nary>
                        <m:r>
                          <a:rPr lang="en-US" sz="2200" b="0" i="1" smtClean="0">
                            <a:solidFill>
                              <a:schemeClr val="tx1"/>
                            </a:solidFill>
                            <a:latin typeface="Cambria Math"/>
                          </a:rPr>
                          <m:t>−</m:t>
                        </m:r>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𝑥</m:t>
                            </m:r>
                          </m:e>
                        </m:nary>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𝑦</m:t>
                            </m:r>
                          </m:e>
                        </m:nary>
                      </m:num>
                      <m:den>
                        <m:rad>
                          <m:radPr>
                            <m:degHide m:val="on"/>
                            <m:ctrlPr>
                              <a:rPr lang="en-US" sz="2200" b="0" i="1" smtClean="0">
                                <a:solidFill>
                                  <a:schemeClr val="tx1"/>
                                </a:solidFill>
                                <a:latin typeface="Cambria Math" panose="02040503050406030204" pitchFamily="18" charset="0"/>
                              </a:rPr>
                            </m:ctrlPr>
                          </m:radPr>
                          <m:deg/>
                          <m:e>
                            <m:r>
                              <a:rPr lang="en-US" sz="2200" b="0" i="1" smtClean="0">
                                <a:solidFill>
                                  <a:schemeClr val="tx1"/>
                                </a:solidFill>
                                <a:latin typeface="Cambria Math"/>
                              </a:rPr>
                              <m:t>𝑛</m:t>
                            </m:r>
                            <m:nary>
                              <m:naryPr>
                                <m:chr m:val="∑"/>
                                <m:subHide m:val="on"/>
                                <m:supHide m:val="on"/>
                                <m:ctrlPr>
                                  <a:rPr lang="en-US" sz="2200" b="0" i="1" smtClean="0">
                                    <a:solidFill>
                                      <a:schemeClr val="tx1"/>
                                    </a:solidFill>
                                    <a:latin typeface="Cambria Math" panose="02040503050406030204" pitchFamily="18" charset="0"/>
                                  </a:rPr>
                                </m:ctrlPr>
                              </m:naryPr>
                              <m:sub/>
                              <m:sup/>
                              <m:e>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a:rPr>
                                      <m:t>𝑥</m:t>
                                    </m:r>
                                  </m:e>
                                  <m:sup>
                                    <m:r>
                                      <a:rPr lang="en-US" sz="2200" b="0" i="1" smtClean="0">
                                        <a:solidFill>
                                          <a:schemeClr val="tx1"/>
                                        </a:solidFill>
                                        <a:latin typeface="Cambria Math"/>
                                      </a:rPr>
                                      <m:t>2</m:t>
                                    </m:r>
                                  </m:sup>
                                </m:sSup>
                                <m:r>
                                  <a:rPr lang="en-US" sz="2200" b="0" i="1" smtClean="0">
                                    <a:solidFill>
                                      <a:schemeClr val="tx1"/>
                                    </a:solidFill>
                                    <a:latin typeface="Cambria Math"/>
                                  </a:rPr>
                                  <m:t>−</m:t>
                                </m:r>
                                <m:sSup>
                                  <m:sSupPr>
                                    <m:ctrlPr>
                                      <a:rPr lang="en-US" sz="2200" b="0" i="1" smtClean="0">
                                        <a:solidFill>
                                          <a:schemeClr val="tx1"/>
                                        </a:solidFill>
                                        <a:latin typeface="Cambria Math" panose="02040503050406030204" pitchFamily="18" charset="0"/>
                                      </a:rPr>
                                    </m:ctrlPr>
                                  </m:sSupPr>
                                  <m:e>
                                    <m:d>
                                      <m:dPr>
                                        <m:ctrlPr>
                                          <a:rPr lang="en-US" sz="2200" b="0" i="1" smtClean="0">
                                            <a:solidFill>
                                              <a:schemeClr val="tx1"/>
                                            </a:solidFill>
                                            <a:latin typeface="Cambria Math" panose="02040503050406030204" pitchFamily="18" charset="0"/>
                                          </a:rPr>
                                        </m:ctrlPr>
                                      </m:dPr>
                                      <m:e>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𝑥</m:t>
                                            </m:r>
                                          </m:e>
                                        </m:nary>
                                      </m:e>
                                    </m:d>
                                  </m:e>
                                  <m:sup>
                                    <m:r>
                                      <a:rPr lang="en-US" sz="2200" b="0" i="1" smtClean="0">
                                        <a:solidFill>
                                          <a:schemeClr val="tx1"/>
                                        </a:solidFill>
                                        <a:latin typeface="Cambria Math"/>
                                      </a:rPr>
                                      <m:t>2</m:t>
                                    </m:r>
                                  </m:sup>
                                </m:sSup>
                              </m:e>
                            </m:nary>
                          </m:e>
                        </m:rad>
                        <m:rad>
                          <m:radPr>
                            <m:degHide m:val="on"/>
                            <m:ctrlPr>
                              <a:rPr lang="en-US" sz="2200" b="0" i="1" smtClean="0">
                                <a:solidFill>
                                  <a:schemeClr val="tx1"/>
                                </a:solidFill>
                                <a:latin typeface="Cambria Math" panose="02040503050406030204" pitchFamily="18" charset="0"/>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a:rPr>
                                      <m:t>𝑦</m:t>
                                    </m:r>
                                  </m:e>
                                  <m:sup>
                                    <m:r>
                                      <a:rPr lang="en-US" sz="2200" b="0" i="1" smtClean="0">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𝑦</m:t>
                                            </m:r>
                                          </m:e>
                                        </m:nary>
                                      </m:e>
                                    </m:d>
                                  </m:e>
                                  <m:sup>
                                    <m:r>
                                      <a:rPr lang="en-US" sz="2200" b="0" i="1" smtClean="0">
                                        <a:solidFill>
                                          <a:schemeClr val="tx1"/>
                                        </a:solidFill>
                                        <a:latin typeface="Cambria Math"/>
                                      </a:rPr>
                                      <m:t>2</m:t>
                                    </m:r>
                                  </m:sup>
                                </m:sSup>
                              </m:e>
                            </m:nary>
                          </m:e>
                        </m:rad>
                      </m:den>
                    </m:f>
                  </m:oMath>
                </a14:m>
                <a:endParaRPr lang="en-US" sz="2200">
                  <a:solidFill>
                    <a:schemeClr val="tx1"/>
                  </a:solidFill>
                </a:endParaRPr>
              </a:p>
              <a:p>
                <a:pPr marL="0" indent="0">
                  <a:buNone/>
                </a:pPr>
                <a:r>
                  <a:rPr lang="en-US" sz="2200">
                    <a:solidFill>
                      <a:schemeClr val="tx1"/>
                    </a:solidFill>
                  </a:rPr>
                  <a:t>Here </a:t>
                </a:r>
                <a14:m>
                  <m:oMath xmlns:m="http://schemas.openxmlformats.org/officeDocument/2006/math">
                    <m:r>
                      <a:rPr lang="en-US" sz="2200" b="0" i="1" smtClean="0">
                        <a:solidFill>
                          <a:schemeClr val="tx1"/>
                        </a:solidFill>
                        <a:latin typeface="Cambria Math"/>
                      </a:rPr>
                      <m:t>𝑛</m:t>
                    </m:r>
                    <m:r>
                      <a:rPr lang="en-US" sz="2200" b="0" i="1" smtClean="0">
                        <a:solidFill>
                          <a:schemeClr val="tx1"/>
                        </a:solidFill>
                        <a:latin typeface="Cambria Math"/>
                      </a:rPr>
                      <m:t> </m:t>
                    </m:r>
                  </m:oMath>
                </a14:m>
                <a:r>
                  <a:rPr lang="en-US" sz="2200">
                    <a:solidFill>
                      <a:schemeClr val="tx1"/>
                    </a:solidFill>
                  </a:rPr>
                  <a:t>is the no. of pairs of values of </a:t>
                </a:r>
                <a14:m>
                  <m:oMath xmlns:m="http://schemas.openxmlformats.org/officeDocument/2006/math">
                    <m:r>
                      <a:rPr lang="en-US" sz="2200" b="0" i="1" smtClean="0">
                        <a:solidFill>
                          <a:schemeClr val="tx1"/>
                        </a:solidFill>
                        <a:latin typeface="Cambria Math"/>
                      </a:rPr>
                      <m:t>𝑥</m:t>
                    </m:r>
                    <m:r>
                      <a:rPr lang="en-US" sz="2200" b="0" i="1" smtClean="0">
                        <a:solidFill>
                          <a:schemeClr val="tx1"/>
                        </a:solidFill>
                        <a:latin typeface="Cambria Math"/>
                      </a:rPr>
                      <m:t> </m:t>
                    </m:r>
                    <m:r>
                      <a:rPr lang="en-US" sz="2200" b="0" i="1" smtClean="0">
                        <a:solidFill>
                          <a:schemeClr val="tx1"/>
                        </a:solidFill>
                        <a:latin typeface="Cambria Math"/>
                      </a:rPr>
                      <m:t>𝑎𝑛𝑑</m:t>
                    </m:r>
                    <m:r>
                      <a:rPr lang="en-US" sz="2200" b="0" i="1" smtClean="0">
                        <a:solidFill>
                          <a:schemeClr val="tx1"/>
                        </a:solidFill>
                        <a:latin typeface="Cambria Math"/>
                      </a:rPr>
                      <m:t> </m:t>
                    </m:r>
                    <m:r>
                      <a:rPr lang="en-US" sz="2200" b="0" i="1" smtClean="0">
                        <a:solidFill>
                          <a:schemeClr val="tx1"/>
                        </a:solidFill>
                        <a:latin typeface="Cambria Math"/>
                      </a:rPr>
                      <m:t>𝑦</m:t>
                    </m:r>
                    <m:r>
                      <a:rPr lang="en-US" sz="2200" b="0" i="1" smtClean="0">
                        <a:solidFill>
                          <a:schemeClr val="tx1"/>
                        </a:solidFill>
                        <a:latin typeface="Cambria Math"/>
                      </a:rPr>
                      <m:t>.</m:t>
                    </m:r>
                  </m:oMath>
                </a14:m>
                <a:endParaRPr lang="en-US" sz="2200">
                  <a:solidFill>
                    <a:schemeClr val="tx1"/>
                  </a:solidFill>
                </a:endParaRPr>
              </a:p>
              <a:p>
                <a:pPr marL="0" indent="0">
                  <a:buNone/>
                </a:pPr>
                <a:r>
                  <a:rPr lang="en-US" sz="2200">
                    <a:solidFill>
                      <a:schemeClr val="tx1"/>
                    </a:solidFill>
                  </a:rPr>
                  <a:t>Note: Correlation co efficient is independent of change of origin and scale.</a:t>
                </a:r>
              </a:p>
              <a:p>
                <a:pPr marL="0" indent="0">
                  <a:buNone/>
                </a:pPr>
                <a:r>
                  <a:rPr lang="en-US" sz="2200">
                    <a:solidFill>
                      <a:schemeClr val="tx1"/>
                    </a:solidFill>
                  </a:rPr>
                  <a:t>Let us define two new variables </a:t>
                </a:r>
                <a14:m>
                  <m:oMath xmlns:m="http://schemas.openxmlformats.org/officeDocument/2006/math">
                    <m:r>
                      <a:rPr lang="en-US" sz="2200" b="0" i="1" smtClean="0">
                        <a:solidFill>
                          <a:schemeClr val="tx1"/>
                        </a:solidFill>
                        <a:latin typeface="Cambria Math"/>
                      </a:rPr>
                      <m:t>𝑢</m:t>
                    </m:r>
                    <m:r>
                      <a:rPr lang="en-US" sz="2200" b="0" i="1" smtClean="0">
                        <a:solidFill>
                          <a:schemeClr val="tx1"/>
                        </a:solidFill>
                        <a:latin typeface="Cambria Math"/>
                      </a:rPr>
                      <m:t> </m:t>
                    </m:r>
                    <m:r>
                      <a:rPr lang="en-US" sz="2200" b="0" i="1" smtClean="0">
                        <a:solidFill>
                          <a:schemeClr val="tx1"/>
                        </a:solidFill>
                        <a:latin typeface="Cambria Math"/>
                      </a:rPr>
                      <m:t>𝑎𝑛𝑑</m:t>
                    </m:r>
                    <m:r>
                      <a:rPr lang="en-US" sz="2200" b="0" i="1" smtClean="0">
                        <a:solidFill>
                          <a:schemeClr val="tx1"/>
                        </a:solidFill>
                        <a:latin typeface="Cambria Math"/>
                      </a:rPr>
                      <m:t> </m:t>
                    </m:r>
                    <m:r>
                      <a:rPr lang="en-US" sz="2200" b="0" i="1" smtClean="0">
                        <a:solidFill>
                          <a:schemeClr val="tx1"/>
                        </a:solidFill>
                        <a:latin typeface="Cambria Math"/>
                      </a:rPr>
                      <m:t>𝑣</m:t>
                    </m:r>
                    <m:r>
                      <a:rPr lang="en-US" sz="2200" b="0" i="1" smtClean="0">
                        <a:solidFill>
                          <a:schemeClr val="tx1"/>
                        </a:solidFill>
                        <a:latin typeface="Cambria Math"/>
                      </a:rPr>
                      <m:t> </m:t>
                    </m:r>
                    <m:r>
                      <a:rPr lang="en-US" sz="2200" b="0" i="1" smtClean="0">
                        <a:solidFill>
                          <a:schemeClr val="tx1"/>
                        </a:solidFill>
                        <a:latin typeface="Cambria Math"/>
                      </a:rPr>
                      <m:t>𝑎𝑠</m:t>
                    </m:r>
                  </m:oMath>
                </a14:m>
                <a:endParaRPr lang="en-US" sz="2200">
                  <a:solidFill>
                    <a:schemeClr val="tx1"/>
                  </a:solidFill>
                </a:endParaRPr>
              </a:p>
              <a:p>
                <a:pPr marL="0" indent="0">
                  <a:buNone/>
                </a:pPr>
                <a14:m>
                  <m:oMath xmlns:m="http://schemas.openxmlformats.org/officeDocument/2006/math">
                    <m:r>
                      <a:rPr lang="en-US" sz="2200" b="0" i="1" smtClean="0">
                        <a:solidFill>
                          <a:schemeClr val="tx1"/>
                        </a:solidFill>
                        <a:latin typeface="Cambria Math"/>
                      </a:rPr>
                      <m:t>𝑢</m:t>
                    </m:r>
                    <m:r>
                      <a:rPr lang="en-US" sz="2200" b="0" i="1" smtClean="0">
                        <a:solidFill>
                          <a:schemeClr val="tx1"/>
                        </a:solidFill>
                        <a:latin typeface="Cambria Math"/>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𝑎</m:t>
                        </m:r>
                      </m:num>
                      <m:den>
                        <m:r>
                          <a:rPr lang="en-US" sz="2200" b="0" i="1" smtClean="0">
                            <a:solidFill>
                              <a:schemeClr val="tx1"/>
                            </a:solidFill>
                            <a:latin typeface="Cambria Math"/>
                          </a:rPr>
                          <m:t>h</m:t>
                        </m:r>
                      </m:den>
                    </m:f>
                    <m:r>
                      <a:rPr lang="en-US" sz="2200" b="0" i="1" smtClean="0">
                        <a:solidFill>
                          <a:schemeClr val="tx1"/>
                        </a:solidFill>
                        <a:latin typeface="Cambria Math"/>
                      </a:rPr>
                      <m:t>,</m:t>
                    </m:r>
                    <m:r>
                      <a:rPr lang="en-US" sz="2200" b="0" i="1" smtClean="0">
                        <a:solidFill>
                          <a:schemeClr val="tx1"/>
                        </a:solidFill>
                        <a:latin typeface="Cambria Math"/>
                      </a:rPr>
                      <m:t>𝑣</m:t>
                    </m:r>
                    <m:r>
                      <a:rPr lang="en-US" sz="2200" b="0" i="1" smtClean="0">
                        <a:solidFill>
                          <a:schemeClr val="tx1"/>
                        </a:solidFill>
                        <a:latin typeface="Cambria Math"/>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a:rPr>
                          <m:t>𝑦</m:t>
                        </m:r>
                        <m:r>
                          <a:rPr lang="en-US" sz="2200" b="0" i="1" smtClean="0">
                            <a:solidFill>
                              <a:schemeClr val="tx1"/>
                            </a:solidFill>
                            <a:latin typeface="Cambria Math"/>
                          </a:rPr>
                          <m:t>−</m:t>
                        </m:r>
                        <m:r>
                          <a:rPr lang="en-US" sz="2200" b="0" i="1" smtClean="0">
                            <a:solidFill>
                              <a:schemeClr val="tx1"/>
                            </a:solidFill>
                            <a:latin typeface="Cambria Math"/>
                          </a:rPr>
                          <m:t>𝑏</m:t>
                        </m:r>
                      </m:num>
                      <m:den>
                        <m:r>
                          <a:rPr lang="en-US" sz="2200" b="0" i="1" smtClean="0">
                            <a:solidFill>
                              <a:schemeClr val="tx1"/>
                            </a:solidFill>
                            <a:latin typeface="Cambria Math"/>
                          </a:rPr>
                          <m:t>𝑘</m:t>
                        </m:r>
                      </m:den>
                    </m:f>
                    <m:r>
                      <a:rPr lang="en-US" sz="2200" b="0" i="1" smtClean="0">
                        <a:solidFill>
                          <a:schemeClr val="tx1"/>
                        </a:solidFill>
                        <a:latin typeface="Cambria Math"/>
                      </a:rPr>
                      <m:t> </m:t>
                    </m:r>
                  </m:oMath>
                </a14:m>
                <a:r>
                  <a:rPr lang="en-US" sz="2200">
                    <a:solidFill>
                      <a:schemeClr val="tx1"/>
                    </a:solidFill>
                  </a:rPr>
                  <a:t>where </a:t>
                </a:r>
                <a14:m>
                  <m:oMath xmlns:m="http://schemas.openxmlformats.org/officeDocument/2006/math">
                    <m:r>
                      <a:rPr lang="en-US" sz="2200" b="0" i="1" smtClean="0">
                        <a:solidFill>
                          <a:schemeClr val="tx1"/>
                        </a:solidFill>
                        <a:latin typeface="Cambria Math"/>
                      </a:rPr>
                      <m:t>𝑎</m:t>
                    </m:r>
                    <m:r>
                      <a:rPr lang="en-US" sz="2200" b="0" i="1" smtClean="0">
                        <a:solidFill>
                          <a:schemeClr val="tx1"/>
                        </a:solidFill>
                        <a:latin typeface="Cambria Math"/>
                      </a:rPr>
                      <m:t>,</m:t>
                    </m:r>
                    <m:r>
                      <a:rPr lang="en-US" sz="2200" b="0" i="1" smtClean="0">
                        <a:solidFill>
                          <a:schemeClr val="tx1"/>
                        </a:solidFill>
                        <a:latin typeface="Cambria Math"/>
                      </a:rPr>
                      <m:t>𝑏</m:t>
                    </m:r>
                    <m:r>
                      <a:rPr lang="en-US" sz="2200" b="0" i="1" smtClean="0">
                        <a:solidFill>
                          <a:schemeClr val="tx1"/>
                        </a:solidFill>
                        <a:latin typeface="Cambria Math"/>
                      </a:rPr>
                      <m:t>,</m:t>
                    </m:r>
                    <m:r>
                      <a:rPr lang="en-US" sz="2200" b="0" i="1" smtClean="0">
                        <a:solidFill>
                          <a:schemeClr val="tx1"/>
                        </a:solidFill>
                        <a:latin typeface="Cambria Math"/>
                      </a:rPr>
                      <m:t>h</m:t>
                    </m:r>
                    <m:r>
                      <a:rPr lang="en-US" sz="2200" b="0" i="1" smtClean="0">
                        <a:solidFill>
                          <a:schemeClr val="tx1"/>
                        </a:solidFill>
                        <a:latin typeface="Cambria Math"/>
                      </a:rPr>
                      <m:t>,</m:t>
                    </m:r>
                    <m:r>
                      <a:rPr lang="en-US" sz="2200" b="0" i="1" smtClean="0">
                        <a:solidFill>
                          <a:schemeClr val="tx1"/>
                        </a:solidFill>
                        <a:latin typeface="Cambria Math"/>
                      </a:rPr>
                      <m:t>𝑘</m:t>
                    </m:r>
                    <m:r>
                      <a:rPr lang="en-US" sz="2200" b="0" i="1" smtClean="0">
                        <a:solidFill>
                          <a:schemeClr val="tx1"/>
                        </a:solidFill>
                        <a:latin typeface="Cambria Math"/>
                      </a:rPr>
                      <m:t> </m:t>
                    </m:r>
                    <m:r>
                      <a:rPr lang="en-US" sz="2200" b="0" i="1" smtClean="0">
                        <a:solidFill>
                          <a:schemeClr val="tx1"/>
                        </a:solidFill>
                        <a:latin typeface="Cambria Math"/>
                      </a:rPr>
                      <m:t>𝑎𝑟𝑒</m:t>
                    </m:r>
                    <m:r>
                      <a:rPr lang="en-US" sz="2200" b="0" i="1" smtClean="0">
                        <a:solidFill>
                          <a:schemeClr val="tx1"/>
                        </a:solidFill>
                        <a:latin typeface="Cambria Math"/>
                      </a:rPr>
                      <m:t> </m:t>
                    </m:r>
                    <m:r>
                      <a:rPr lang="en-US" sz="2200" b="0" i="1" smtClean="0">
                        <a:solidFill>
                          <a:schemeClr val="tx1"/>
                        </a:solidFill>
                        <a:latin typeface="Cambria Math"/>
                      </a:rPr>
                      <m:t>𝑐𝑜𝑛𝑠𝑡𝑎𝑛𝑡</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a:rPr>
                      <m:t>𝑡h𝑒𝑛</m:t>
                    </m:r>
                    <m:r>
                      <a:rPr lang="en-US" sz="2200" b="0" i="1" smtClean="0">
                        <a:solidFill>
                          <a:schemeClr val="tx1"/>
                        </a:solidFill>
                        <a:latin typeface="Cambria Math"/>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a:rPr>
                          <m:t>𝑟</m:t>
                        </m:r>
                      </m:e>
                      <m:sub>
                        <m:r>
                          <a:rPr lang="en-US" sz="2200" b="0" i="1" smtClean="0">
                            <a:solidFill>
                              <a:schemeClr val="tx1"/>
                            </a:solidFill>
                            <a:latin typeface="Cambria Math"/>
                          </a:rPr>
                          <m:t>𝑥𝑦</m:t>
                        </m:r>
                      </m:sub>
                    </m:sSub>
                    <m:r>
                      <a:rPr lang="en-US" sz="2200" b="0" i="1" smtClean="0">
                        <a:solidFill>
                          <a:schemeClr val="tx1"/>
                        </a:solidFill>
                        <a:latin typeface="Cambria Math"/>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a:rPr>
                          <m:t>𝑟</m:t>
                        </m:r>
                      </m:e>
                      <m:sub>
                        <m:r>
                          <a:rPr lang="en-US" sz="2200" b="0" i="1" smtClean="0">
                            <a:solidFill>
                              <a:schemeClr val="tx1"/>
                            </a:solidFill>
                            <a:latin typeface="Cambria Math"/>
                          </a:rPr>
                          <m:t>𝑢𝑣</m:t>
                        </m:r>
                      </m:sub>
                    </m:sSub>
                  </m:oMath>
                </a14:m>
                <a:endParaRPr lang="en-US" sz="2200" b="0">
                  <a:solidFill>
                    <a:schemeClr val="tx1"/>
                  </a:solidFill>
                </a:endParaRPr>
              </a:p>
              <a:p>
                <a:pPr marL="0" indent="0">
                  <a:buNone/>
                </a:pPr>
                <a:r>
                  <a:rPr lang="en-US" sz="2200">
                    <a:solidFill>
                      <a:schemeClr val="tx1"/>
                    </a:solidFill>
                  </a:rPr>
                  <a:t>Then </a:t>
                </a:r>
                <a14:m>
                  <m:oMath xmlns:m="http://schemas.openxmlformats.org/officeDocument/2006/math">
                    <m:r>
                      <a:rPr lang="en-US" sz="2200" b="0" i="1" smtClean="0">
                        <a:solidFill>
                          <a:schemeClr val="tx1"/>
                        </a:solidFill>
                        <a:latin typeface="Cambria Math"/>
                      </a:rPr>
                      <m:t>𝑟</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a:rPr>
                          <m:t>𝑢</m:t>
                        </m:r>
                        <m:r>
                          <a:rPr lang="en-US" sz="2200" b="0" i="1" smtClean="0">
                            <a:solidFill>
                              <a:schemeClr val="tx1"/>
                            </a:solidFill>
                            <a:latin typeface="Cambria Math"/>
                          </a:rPr>
                          <m:t>,</m:t>
                        </m:r>
                        <m:r>
                          <a:rPr lang="en-US" sz="2200" b="0" i="1" smtClean="0">
                            <a:solidFill>
                              <a:schemeClr val="tx1"/>
                            </a:solidFill>
                            <a:latin typeface="Cambria Math"/>
                          </a:rPr>
                          <m:t>𝑣</m:t>
                        </m:r>
                      </m:e>
                    </m:d>
                    <m:r>
                      <a:rPr lang="en-US" sz="2200" b="0" i="1" smtClean="0">
                        <a:solidFill>
                          <a:schemeClr val="tx1"/>
                        </a:solidFill>
                        <a:latin typeface="Cambria Math"/>
                      </a:rPr>
                      <m:t>= </m:t>
                    </m:r>
                    <m:f>
                      <m:fPr>
                        <m:ctrlPr>
                          <a:rPr lang="en-US" sz="2200" i="1">
                            <a:solidFill>
                              <a:schemeClr val="tx1"/>
                            </a:solidFill>
                            <a:latin typeface="Cambria Math" panose="02040503050406030204" pitchFamily="18" charset="0"/>
                          </a:rPr>
                        </m:ctrlPr>
                      </m:fPr>
                      <m:num>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𝑢𝑣</m:t>
                            </m:r>
                          </m:e>
                        </m:nary>
                        <m:r>
                          <a:rPr lang="en-US" sz="2200" i="1">
                            <a:solidFill>
                              <a:schemeClr val="tx1"/>
                            </a:solidFill>
                            <a:latin typeface="Cambria Math"/>
                          </a:rPr>
                          <m:t>−</m:t>
                        </m:r>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𝑢</m:t>
                            </m:r>
                          </m:e>
                        </m:nary>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𝑣</m:t>
                            </m:r>
                          </m:e>
                        </m:nary>
                      </m:num>
                      <m:den>
                        <m:rad>
                          <m:radPr>
                            <m:degHide m:val="on"/>
                            <m:ctrlPr>
                              <a:rPr lang="en-US" sz="2200" i="1">
                                <a:solidFill>
                                  <a:schemeClr val="tx1"/>
                                </a:solidFill>
                                <a:latin typeface="Cambria Math" panose="02040503050406030204" pitchFamily="18" charset="0"/>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a:rPr>
                                      <m:t>𝑢</m:t>
                                    </m:r>
                                  </m:e>
                                  <m:sup>
                                    <m:r>
                                      <a:rPr lang="en-US" sz="2200" i="1">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𝑢</m:t>
                                            </m:r>
                                          </m:e>
                                        </m:nary>
                                      </m:e>
                                    </m:d>
                                  </m:e>
                                  <m:sup>
                                    <m:r>
                                      <a:rPr lang="en-US" sz="2200" i="1">
                                        <a:solidFill>
                                          <a:schemeClr val="tx1"/>
                                        </a:solidFill>
                                        <a:latin typeface="Cambria Math"/>
                                      </a:rPr>
                                      <m:t>2</m:t>
                                    </m:r>
                                  </m:sup>
                                </m:sSup>
                              </m:e>
                            </m:nary>
                          </m:e>
                        </m:rad>
                        <m:rad>
                          <m:radPr>
                            <m:degHide m:val="on"/>
                            <m:ctrlPr>
                              <a:rPr lang="en-US" sz="2200" i="1">
                                <a:solidFill>
                                  <a:schemeClr val="tx1"/>
                                </a:solidFill>
                                <a:latin typeface="Cambria Math" panose="02040503050406030204" pitchFamily="18" charset="0"/>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a:rPr>
                                      <m:t>𝑣</m:t>
                                    </m:r>
                                  </m:e>
                                  <m:sup>
                                    <m:r>
                                      <a:rPr lang="en-US" sz="2200" i="1">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𝑣</m:t>
                                            </m:r>
                                          </m:e>
                                        </m:nary>
                                      </m:e>
                                    </m:d>
                                  </m:e>
                                  <m:sup>
                                    <m:r>
                                      <a:rPr lang="en-US" sz="2200" i="1">
                                        <a:solidFill>
                                          <a:schemeClr val="tx1"/>
                                        </a:solidFill>
                                        <a:latin typeface="Cambria Math"/>
                                      </a:rPr>
                                      <m:t>2</m:t>
                                    </m:r>
                                  </m:sup>
                                </m:sSup>
                              </m:e>
                            </m:nary>
                          </m:e>
                        </m:rad>
                      </m:den>
                    </m:f>
                  </m:oMath>
                </a14:m>
                <a:endParaRPr lang="en-US" sz="220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6"/>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52B816D-FF70-4685-9AB1-A976971F344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48AB67B9-B7A3-7F53-DDA2-8C9DB8B71F1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7912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a:t>Q.Find the coefficient of correlation between the values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b="0"/>
              </a:p>
              <a:p>
                <a:endParaRPr lang="en-US" sz="2200"/>
              </a:p>
              <a:p>
                <a:endParaRPr lang="en-US" sz="2200"/>
              </a:p>
              <a:p>
                <a:pPr marL="0" indent="0">
                  <a:buNone/>
                </a:pPr>
                <a:r>
                  <a:rPr lang="en-US" sz="2200"/>
                  <a:t>Sol. Here </a:t>
                </a:r>
                <a14:m>
                  <m:oMath xmlns:m="http://schemas.openxmlformats.org/officeDocument/2006/math">
                    <m:r>
                      <a:rPr lang="en-US" sz="2200" b="0" i="1" smtClean="0">
                        <a:latin typeface="Cambria Math"/>
                      </a:rPr>
                      <m:t>𝑛</m:t>
                    </m:r>
                    <m:r>
                      <a:rPr lang="en-US" sz="2200" b="0" i="1" smtClean="0">
                        <a:latin typeface="Cambria Math"/>
                      </a:rPr>
                      <m:t>=6.</m:t>
                    </m:r>
                  </m:oMath>
                </a14:m>
                <a:r>
                  <a:rPr lang="en-US" sz="2200"/>
                  <a:t> The table is as follows.</a:t>
                </a:r>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B4573E3-DA70-4729-9DA9-B42F82490721}"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2" name="Table 1"/>
              <p:cNvGraphicFramePr>
                <a:graphicFrameLocks noGrp="1"/>
              </p:cNvGraphicFramePr>
              <p:nvPr/>
            </p:nvGraphicFramePr>
            <p:xfrm>
              <a:off x="1524000" y="1651000"/>
              <a:ext cx="3879274" cy="73660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tblGrid>
                  <a:tr h="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a:p>
                      </a:txBody>
                      <a:tcPr/>
                    </a:tc>
                    <a:tc>
                      <a:txBody>
                        <a:bodyPr/>
                        <a:lstStyle/>
                        <a:p>
                          <a:r>
                            <a:rPr lang="en-US"/>
                            <a:t>1</a:t>
                          </a:r>
                        </a:p>
                      </a:txBody>
                      <a:tcPr/>
                    </a:tc>
                    <a:tc>
                      <a:txBody>
                        <a:bodyPr/>
                        <a:lstStyle/>
                        <a:p>
                          <a:r>
                            <a:rPr lang="en-US"/>
                            <a:t>3</a:t>
                          </a:r>
                        </a:p>
                      </a:txBody>
                      <a:tcPr/>
                    </a:tc>
                    <a:tc>
                      <a:txBody>
                        <a:bodyPr/>
                        <a:lstStyle/>
                        <a:p>
                          <a:r>
                            <a:rPr lang="en-US"/>
                            <a:t>5</a:t>
                          </a:r>
                        </a:p>
                      </a:txBody>
                      <a:tcPr/>
                    </a:tc>
                    <a:tc>
                      <a:txBody>
                        <a:bodyPr/>
                        <a:lstStyle/>
                        <a:p>
                          <a:r>
                            <a:rPr lang="en-US"/>
                            <a:t>7</a:t>
                          </a:r>
                        </a:p>
                      </a:txBody>
                      <a:tcPr/>
                    </a:tc>
                    <a:tc>
                      <a:txBody>
                        <a:bodyPr/>
                        <a:lstStyle/>
                        <a:p>
                          <a:r>
                            <a:rPr lang="en-US"/>
                            <a:t>8</a:t>
                          </a:r>
                        </a:p>
                      </a:txBody>
                      <a:tcPr/>
                    </a:tc>
                    <a:tc>
                      <a:txBody>
                        <a:bodyPr/>
                        <a:lstStyle/>
                        <a:p>
                          <a:r>
                            <a:rPr lang="en-US"/>
                            <a:t>10</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a:p>
                      </a:txBody>
                      <a:tcPr/>
                    </a:tc>
                    <a:tc>
                      <a:txBody>
                        <a:bodyPr/>
                        <a:lstStyle/>
                        <a:p>
                          <a:r>
                            <a:rPr lang="en-US"/>
                            <a:t>8</a:t>
                          </a:r>
                        </a:p>
                      </a:txBody>
                      <a:tcPr/>
                    </a:tc>
                    <a:tc>
                      <a:txBody>
                        <a:bodyPr/>
                        <a:lstStyle/>
                        <a:p>
                          <a:r>
                            <a:rPr lang="en-US"/>
                            <a:t>12</a:t>
                          </a:r>
                        </a:p>
                      </a:txBody>
                      <a:tcPr/>
                    </a:tc>
                    <a:tc>
                      <a:txBody>
                        <a:bodyPr/>
                        <a:lstStyle/>
                        <a:p>
                          <a:r>
                            <a:rPr lang="en-US"/>
                            <a:t>15</a:t>
                          </a:r>
                        </a:p>
                      </a:txBody>
                      <a:tcPr/>
                    </a:tc>
                    <a:tc>
                      <a:txBody>
                        <a:bodyPr/>
                        <a:lstStyle/>
                        <a:p>
                          <a:r>
                            <a:rPr lang="en-US"/>
                            <a:t>17</a:t>
                          </a:r>
                        </a:p>
                      </a:txBody>
                      <a:tcPr/>
                    </a:tc>
                    <a:tc>
                      <a:txBody>
                        <a:bodyPr/>
                        <a:lstStyle/>
                        <a:p>
                          <a:r>
                            <a:rPr lang="en-US"/>
                            <a:t>18</a:t>
                          </a:r>
                        </a:p>
                      </a:txBody>
                      <a:tcPr/>
                    </a:tc>
                    <a:tc>
                      <a:txBody>
                        <a:bodyPr/>
                        <a:lstStyle/>
                        <a:p>
                          <a:r>
                            <a:rPr lang="en-US"/>
                            <a:t>20</a:t>
                          </a:r>
                        </a:p>
                      </a:txBody>
                      <a:tcPr/>
                    </a:tc>
                    <a:extLst>
                      <a:ext uri="{0D108BD9-81ED-4DB2-BD59-A6C34878D82A}">
                        <a16:rowId xmlns:a16="http://schemas.microsoft.com/office/drawing/2014/main" val="10001"/>
                      </a:ext>
                    </a:extLst>
                  </a:tr>
                </a:tbl>
              </a:graphicData>
            </a:graphic>
          </p:graphicFrame>
        </mc:Choice>
        <mc:Fallback>
          <p:graphicFrame>
            <p:nvGraphicFramePr>
              <p:cNvPr id="2" name="Table 1"/>
              <p:cNvGraphicFramePr>
                <a:graphicFrameLocks noGrp="1"/>
              </p:cNvGraphicFramePr>
              <p:nvPr/>
            </p:nvGraphicFramePr>
            <p:xfrm>
              <a:off x="1524000" y="1651000"/>
              <a:ext cx="3879274" cy="73660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tblGrid>
                  <a:tr h="365760">
                    <a:tc>
                      <a:txBody>
                        <a:bodyPr/>
                        <a:lstStyle/>
                        <a:p>
                          <a:endParaRPr lang="en-US"/>
                        </a:p>
                      </a:txBody>
                      <a:tcPr>
                        <a:blipFill>
                          <a:blip r:embed="rId4"/>
                          <a:stretch>
                            <a:fillRect l="-2198" t="-8197" r="-604396" b="-124590"/>
                          </a:stretch>
                        </a:blipFill>
                      </a:tcPr>
                    </a:tc>
                    <a:tc>
                      <a:txBody>
                        <a:bodyPr/>
                        <a:lstStyle/>
                        <a:p>
                          <a:r>
                            <a:rPr lang="en-US"/>
                            <a:t>1</a:t>
                          </a:r>
                        </a:p>
                      </a:txBody>
                      <a:tcPr/>
                    </a:tc>
                    <a:tc>
                      <a:txBody>
                        <a:bodyPr/>
                        <a:lstStyle/>
                        <a:p>
                          <a:r>
                            <a:rPr lang="en-US"/>
                            <a:t>3</a:t>
                          </a:r>
                        </a:p>
                      </a:txBody>
                      <a:tcPr/>
                    </a:tc>
                    <a:tc>
                      <a:txBody>
                        <a:bodyPr/>
                        <a:lstStyle/>
                        <a:p>
                          <a:r>
                            <a:rPr lang="en-US"/>
                            <a:t>5</a:t>
                          </a:r>
                        </a:p>
                      </a:txBody>
                      <a:tcPr/>
                    </a:tc>
                    <a:tc>
                      <a:txBody>
                        <a:bodyPr/>
                        <a:lstStyle/>
                        <a:p>
                          <a:r>
                            <a:rPr lang="en-US"/>
                            <a:t>7</a:t>
                          </a:r>
                        </a:p>
                      </a:txBody>
                      <a:tcPr/>
                    </a:tc>
                    <a:tc>
                      <a:txBody>
                        <a:bodyPr/>
                        <a:lstStyle/>
                        <a:p>
                          <a:r>
                            <a:rPr lang="en-US"/>
                            <a:t>8</a:t>
                          </a:r>
                        </a:p>
                      </a:txBody>
                      <a:tcPr/>
                    </a:tc>
                    <a:tc>
                      <a:txBody>
                        <a:bodyPr/>
                        <a:lstStyle/>
                        <a:p>
                          <a:r>
                            <a:rPr lang="en-US"/>
                            <a:t>10</a:t>
                          </a:r>
                        </a:p>
                      </a:txBody>
                      <a:tcPr/>
                    </a:tc>
                    <a:extLst>
                      <a:ext uri="{0D108BD9-81ED-4DB2-BD59-A6C34878D82A}">
                        <a16:rowId xmlns:a16="http://schemas.microsoft.com/office/drawing/2014/main" val="10000"/>
                      </a:ext>
                    </a:extLst>
                  </a:tr>
                  <a:tr h="370840">
                    <a:tc>
                      <a:txBody>
                        <a:bodyPr/>
                        <a:lstStyle/>
                        <a:p>
                          <a:endParaRPr lang="en-US"/>
                        </a:p>
                      </a:txBody>
                      <a:tcPr>
                        <a:blipFill>
                          <a:blip r:embed="rId4"/>
                          <a:stretch>
                            <a:fillRect l="-2198" t="-108197" r="-604396" b="-24590"/>
                          </a:stretch>
                        </a:blipFill>
                      </a:tcPr>
                    </a:tc>
                    <a:tc>
                      <a:txBody>
                        <a:bodyPr/>
                        <a:lstStyle/>
                        <a:p>
                          <a:r>
                            <a:rPr lang="en-US"/>
                            <a:t>8</a:t>
                          </a:r>
                        </a:p>
                      </a:txBody>
                      <a:tcPr/>
                    </a:tc>
                    <a:tc>
                      <a:txBody>
                        <a:bodyPr/>
                        <a:lstStyle/>
                        <a:p>
                          <a:r>
                            <a:rPr lang="en-US"/>
                            <a:t>12</a:t>
                          </a:r>
                        </a:p>
                      </a:txBody>
                      <a:tcPr/>
                    </a:tc>
                    <a:tc>
                      <a:txBody>
                        <a:bodyPr/>
                        <a:lstStyle/>
                        <a:p>
                          <a:r>
                            <a:rPr lang="en-US"/>
                            <a:t>15</a:t>
                          </a:r>
                        </a:p>
                      </a:txBody>
                      <a:tcPr/>
                    </a:tc>
                    <a:tc>
                      <a:txBody>
                        <a:bodyPr/>
                        <a:lstStyle/>
                        <a:p>
                          <a:r>
                            <a:rPr lang="en-US"/>
                            <a:t>17</a:t>
                          </a:r>
                        </a:p>
                      </a:txBody>
                      <a:tcPr/>
                    </a:tc>
                    <a:tc>
                      <a:txBody>
                        <a:bodyPr/>
                        <a:lstStyle/>
                        <a:p>
                          <a:r>
                            <a:rPr lang="en-US"/>
                            <a:t>18</a:t>
                          </a:r>
                        </a:p>
                      </a:txBody>
                      <a:tcPr/>
                    </a:tc>
                    <a:tc>
                      <a:txBody>
                        <a:bodyPr/>
                        <a:lstStyle/>
                        <a:p>
                          <a:r>
                            <a:rPr lang="en-US"/>
                            <a:t>20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p:cNvGraphicFramePr>
                <a:graphicFrameLocks noGrp="1"/>
              </p:cNvGraphicFramePr>
              <p:nvPr/>
            </p:nvGraphicFramePr>
            <p:xfrm>
              <a:off x="1219200" y="2895600"/>
              <a:ext cx="6096000" cy="332219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650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𝒙</m:t>
                                    </m:r>
                                  </m:e>
                                  <m:sup>
                                    <m:r>
                                      <a:rPr lang="en-US" b="1" i="1" smtClean="0">
                                        <a:latin typeface="Cambria Math"/>
                                      </a:rPr>
                                      <m:t>𝟐</m:t>
                                    </m:r>
                                  </m:sup>
                                </m:sSup>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𝒚</m:t>
                                    </m:r>
                                  </m:e>
                                  <m:sup>
                                    <m:r>
                                      <a:rPr lang="en-US" b="1" i="1" smtClean="0">
                                        <a:latin typeface="Cambria Math"/>
                                      </a:rPr>
                                      <m:t>𝟐</m:t>
                                    </m:r>
                                  </m:sup>
                                </m:sSup>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𝒙𝒚</m:t>
                                </m:r>
                              </m:oMath>
                            </m:oMathPara>
                          </a14:m>
                          <a:endParaRPr lang="en-US"/>
                        </a:p>
                      </a:txBody>
                      <a:tcPr/>
                    </a:tc>
                    <a:extLst>
                      <a:ext uri="{0D108BD9-81ED-4DB2-BD59-A6C34878D82A}">
                        <a16:rowId xmlns:a16="http://schemas.microsoft.com/office/drawing/2014/main" val="10000"/>
                      </a:ext>
                    </a:extLst>
                  </a:tr>
                  <a:tr h="167291">
                    <a:tc>
                      <a:txBody>
                        <a:bodyPr/>
                        <a:lstStyle/>
                        <a:p>
                          <a:r>
                            <a:rPr lang="en-US"/>
                            <a:t>1</a:t>
                          </a:r>
                        </a:p>
                      </a:txBody>
                      <a:tcPr/>
                    </a:tc>
                    <a:tc>
                      <a:txBody>
                        <a:bodyPr/>
                        <a:lstStyle/>
                        <a:p>
                          <a:r>
                            <a:rPr lang="en-US"/>
                            <a:t>8</a:t>
                          </a:r>
                        </a:p>
                      </a:txBody>
                      <a:tcPr/>
                    </a:tc>
                    <a:tc>
                      <a:txBody>
                        <a:bodyPr/>
                        <a:lstStyle/>
                        <a:p>
                          <a:r>
                            <a:rPr lang="en-US"/>
                            <a:t>1</a:t>
                          </a:r>
                        </a:p>
                      </a:txBody>
                      <a:tcPr/>
                    </a:tc>
                    <a:tc>
                      <a:txBody>
                        <a:bodyPr/>
                        <a:lstStyle/>
                        <a:p>
                          <a:r>
                            <a:rPr lang="en-US"/>
                            <a:t>64</a:t>
                          </a:r>
                        </a:p>
                      </a:txBody>
                      <a:tcPr/>
                    </a:tc>
                    <a:tc>
                      <a:txBody>
                        <a:bodyPr/>
                        <a:lstStyle/>
                        <a:p>
                          <a:r>
                            <a:rPr lang="en-US"/>
                            <a:t>8</a:t>
                          </a:r>
                        </a:p>
                      </a:txBody>
                      <a:tcPr/>
                    </a:tc>
                    <a:extLst>
                      <a:ext uri="{0D108BD9-81ED-4DB2-BD59-A6C34878D82A}">
                        <a16:rowId xmlns:a16="http://schemas.microsoft.com/office/drawing/2014/main" val="10001"/>
                      </a:ext>
                    </a:extLst>
                  </a:tr>
                  <a:tr h="167291">
                    <a:tc>
                      <a:txBody>
                        <a:bodyPr/>
                        <a:lstStyle/>
                        <a:p>
                          <a:r>
                            <a:rPr lang="en-US"/>
                            <a:t>3</a:t>
                          </a:r>
                        </a:p>
                      </a:txBody>
                      <a:tcPr/>
                    </a:tc>
                    <a:tc>
                      <a:txBody>
                        <a:bodyPr/>
                        <a:lstStyle/>
                        <a:p>
                          <a:r>
                            <a:rPr lang="en-US"/>
                            <a:t>12</a:t>
                          </a:r>
                        </a:p>
                      </a:txBody>
                      <a:tcPr/>
                    </a:tc>
                    <a:tc>
                      <a:txBody>
                        <a:bodyPr/>
                        <a:lstStyle/>
                        <a:p>
                          <a:r>
                            <a:rPr lang="en-US"/>
                            <a:t>9</a:t>
                          </a:r>
                        </a:p>
                      </a:txBody>
                      <a:tcPr/>
                    </a:tc>
                    <a:tc>
                      <a:txBody>
                        <a:bodyPr/>
                        <a:lstStyle/>
                        <a:p>
                          <a:r>
                            <a:rPr lang="en-US"/>
                            <a:t>144</a:t>
                          </a:r>
                        </a:p>
                      </a:txBody>
                      <a:tcPr/>
                    </a:tc>
                    <a:tc>
                      <a:txBody>
                        <a:bodyPr/>
                        <a:lstStyle/>
                        <a:p>
                          <a:r>
                            <a:rPr lang="en-US"/>
                            <a:t>36</a:t>
                          </a:r>
                        </a:p>
                      </a:txBody>
                      <a:tcPr/>
                    </a:tc>
                    <a:extLst>
                      <a:ext uri="{0D108BD9-81ED-4DB2-BD59-A6C34878D82A}">
                        <a16:rowId xmlns:a16="http://schemas.microsoft.com/office/drawing/2014/main" val="10002"/>
                      </a:ext>
                    </a:extLst>
                  </a:tr>
                  <a:tr h="167291">
                    <a:tc>
                      <a:txBody>
                        <a:bodyPr/>
                        <a:lstStyle/>
                        <a:p>
                          <a:r>
                            <a:rPr lang="en-US"/>
                            <a:t>5</a:t>
                          </a:r>
                        </a:p>
                      </a:txBody>
                      <a:tcPr/>
                    </a:tc>
                    <a:tc>
                      <a:txBody>
                        <a:bodyPr/>
                        <a:lstStyle/>
                        <a:p>
                          <a:r>
                            <a:rPr lang="en-US"/>
                            <a:t>15</a:t>
                          </a:r>
                        </a:p>
                      </a:txBody>
                      <a:tcPr/>
                    </a:tc>
                    <a:tc>
                      <a:txBody>
                        <a:bodyPr/>
                        <a:lstStyle/>
                        <a:p>
                          <a:r>
                            <a:rPr lang="en-US"/>
                            <a:t>25</a:t>
                          </a:r>
                        </a:p>
                      </a:txBody>
                      <a:tcPr/>
                    </a:tc>
                    <a:tc>
                      <a:txBody>
                        <a:bodyPr/>
                        <a:lstStyle/>
                        <a:p>
                          <a:r>
                            <a:rPr lang="en-US"/>
                            <a:t>225</a:t>
                          </a:r>
                        </a:p>
                      </a:txBody>
                      <a:tcPr/>
                    </a:tc>
                    <a:tc>
                      <a:txBody>
                        <a:bodyPr/>
                        <a:lstStyle/>
                        <a:p>
                          <a:r>
                            <a:rPr lang="en-US"/>
                            <a:t>75</a:t>
                          </a:r>
                        </a:p>
                      </a:txBody>
                      <a:tcPr/>
                    </a:tc>
                    <a:extLst>
                      <a:ext uri="{0D108BD9-81ED-4DB2-BD59-A6C34878D82A}">
                        <a16:rowId xmlns:a16="http://schemas.microsoft.com/office/drawing/2014/main" val="10003"/>
                      </a:ext>
                    </a:extLst>
                  </a:tr>
                  <a:tr h="167291">
                    <a:tc>
                      <a:txBody>
                        <a:bodyPr/>
                        <a:lstStyle/>
                        <a:p>
                          <a:r>
                            <a:rPr lang="en-US"/>
                            <a:t>7</a:t>
                          </a:r>
                        </a:p>
                      </a:txBody>
                      <a:tcPr/>
                    </a:tc>
                    <a:tc>
                      <a:txBody>
                        <a:bodyPr/>
                        <a:lstStyle/>
                        <a:p>
                          <a:r>
                            <a:rPr lang="en-US"/>
                            <a:t>17</a:t>
                          </a:r>
                        </a:p>
                      </a:txBody>
                      <a:tcPr/>
                    </a:tc>
                    <a:tc>
                      <a:txBody>
                        <a:bodyPr/>
                        <a:lstStyle/>
                        <a:p>
                          <a:r>
                            <a:rPr lang="en-US"/>
                            <a:t>49</a:t>
                          </a:r>
                        </a:p>
                      </a:txBody>
                      <a:tcPr/>
                    </a:tc>
                    <a:tc>
                      <a:txBody>
                        <a:bodyPr/>
                        <a:lstStyle/>
                        <a:p>
                          <a:r>
                            <a:rPr lang="en-US"/>
                            <a:t>289</a:t>
                          </a:r>
                        </a:p>
                      </a:txBody>
                      <a:tcPr/>
                    </a:tc>
                    <a:tc>
                      <a:txBody>
                        <a:bodyPr/>
                        <a:lstStyle/>
                        <a:p>
                          <a:r>
                            <a:rPr lang="en-US"/>
                            <a:t>119</a:t>
                          </a:r>
                        </a:p>
                      </a:txBody>
                      <a:tcPr/>
                    </a:tc>
                    <a:extLst>
                      <a:ext uri="{0D108BD9-81ED-4DB2-BD59-A6C34878D82A}">
                        <a16:rowId xmlns:a16="http://schemas.microsoft.com/office/drawing/2014/main" val="10004"/>
                      </a:ext>
                    </a:extLst>
                  </a:tr>
                  <a:tr h="167291">
                    <a:tc>
                      <a:txBody>
                        <a:bodyPr/>
                        <a:lstStyle/>
                        <a:p>
                          <a:r>
                            <a:rPr lang="en-US"/>
                            <a:t>8</a:t>
                          </a:r>
                        </a:p>
                      </a:txBody>
                      <a:tcPr/>
                    </a:tc>
                    <a:tc>
                      <a:txBody>
                        <a:bodyPr/>
                        <a:lstStyle/>
                        <a:p>
                          <a:r>
                            <a:rPr lang="en-US"/>
                            <a:t>18</a:t>
                          </a:r>
                        </a:p>
                      </a:txBody>
                      <a:tcPr/>
                    </a:tc>
                    <a:tc>
                      <a:txBody>
                        <a:bodyPr/>
                        <a:lstStyle/>
                        <a:p>
                          <a:r>
                            <a:rPr lang="en-US"/>
                            <a:t>64</a:t>
                          </a:r>
                        </a:p>
                      </a:txBody>
                      <a:tcPr/>
                    </a:tc>
                    <a:tc>
                      <a:txBody>
                        <a:bodyPr/>
                        <a:lstStyle/>
                        <a:p>
                          <a:r>
                            <a:rPr lang="en-US"/>
                            <a:t>324</a:t>
                          </a:r>
                        </a:p>
                      </a:txBody>
                      <a:tcPr/>
                    </a:tc>
                    <a:tc>
                      <a:txBody>
                        <a:bodyPr/>
                        <a:lstStyle/>
                        <a:p>
                          <a:r>
                            <a:rPr lang="en-US"/>
                            <a:t>144</a:t>
                          </a:r>
                        </a:p>
                      </a:txBody>
                      <a:tcPr/>
                    </a:tc>
                    <a:extLst>
                      <a:ext uri="{0D108BD9-81ED-4DB2-BD59-A6C34878D82A}">
                        <a16:rowId xmlns:a16="http://schemas.microsoft.com/office/drawing/2014/main" val="10005"/>
                      </a:ext>
                    </a:extLst>
                  </a:tr>
                  <a:tr h="167291">
                    <a:tc>
                      <a:txBody>
                        <a:bodyPr/>
                        <a:lstStyle/>
                        <a:p>
                          <a:r>
                            <a:rPr lang="en-US"/>
                            <a:t>10</a:t>
                          </a:r>
                        </a:p>
                      </a:txBody>
                      <a:tcPr/>
                    </a:tc>
                    <a:tc>
                      <a:txBody>
                        <a:bodyPr/>
                        <a:lstStyle/>
                        <a:p>
                          <a:r>
                            <a:rPr lang="en-US"/>
                            <a:t>20</a:t>
                          </a:r>
                        </a:p>
                      </a:txBody>
                      <a:tcPr/>
                    </a:tc>
                    <a:tc>
                      <a:txBody>
                        <a:bodyPr/>
                        <a:lstStyle/>
                        <a:p>
                          <a:r>
                            <a:rPr lang="en-US"/>
                            <a:t>100</a:t>
                          </a:r>
                        </a:p>
                      </a:txBody>
                      <a:tcPr/>
                    </a:tc>
                    <a:tc>
                      <a:txBody>
                        <a:bodyPr/>
                        <a:lstStyle/>
                        <a:p>
                          <a:r>
                            <a:rPr lang="en-US"/>
                            <a:t>400</a:t>
                          </a:r>
                        </a:p>
                      </a:txBody>
                      <a:tcPr/>
                    </a:tc>
                    <a:tc>
                      <a:txBody>
                        <a:bodyPr/>
                        <a:lstStyle/>
                        <a:p>
                          <a:r>
                            <a:rPr lang="en-US"/>
                            <a:t>200</a:t>
                          </a:r>
                        </a:p>
                      </a:txBody>
                      <a:tcPr/>
                    </a:tc>
                    <a:extLst>
                      <a:ext uri="{0D108BD9-81ED-4DB2-BD59-A6C34878D82A}">
                        <a16:rowId xmlns:a16="http://schemas.microsoft.com/office/drawing/2014/main" val="10006"/>
                      </a:ext>
                    </a:extLst>
                  </a:tr>
                  <a:tr h="167291">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𝑥</m:t>
                                    </m:r>
                                    <m:r>
                                      <a:rPr lang="en-US" b="0" i="1" smtClean="0">
                                        <a:latin typeface="Cambria Math"/>
                                      </a:rPr>
                                      <m:t>=34</m:t>
                                    </m:r>
                                  </m:e>
                                </m:nary>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𝑦</m:t>
                                    </m:r>
                                    <m:r>
                                      <a:rPr lang="en-US" b="0" i="1" smtClean="0">
                                        <a:latin typeface="Cambria Math"/>
                                      </a:rPr>
                                      <m:t>=90</m:t>
                                    </m:r>
                                  </m:e>
                                </m:nary>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𝑥</m:t>
                                        </m:r>
                                      </m:e>
                                      <m:sup>
                                        <m:r>
                                          <a:rPr lang="en-US" b="0" i="1" smtClean="0">
                                            <a:latin typeface="Cambria Math"/>
                                          </a:rPr>
                                          <m:t>2</m:t>
                                        </m:r>
                                      </m:sup>
                                    </m:sSup>
                                    <m:r>
                                      <a:rPr lang="en-US" b="0" i="1" smtClean="0">
                                        <a:latin typeface="Cambria Math"/>
                                      </a:rPr>
                                      <m:t>=248</m:t>
                                    </m:r>
                                  </m:e>
                                </m:nary>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𝑦</m:t>
                                        </m:r>
                                      </m:e>
                                      <m:sup>
                                        <m:r>
                                          <a:rPr lang="en-US" b="0" i="1" smtClean="0">
                                            <a:latin typeface="Cambria Math"/>
                                          </a:rPr>
                                          <m:t>2</m:t>
                                        </m:r>
                                      </m:sup>
                                    </m:sSup>
                                    <m:r>
                                      <a:rPr lang="en-US" b="0" i="1" smtClean="0">
                                        <a:latin typeface="Cambria Math"/>
                                      </a:rPr>
                                      <m:t>=1446</m:t>
                                    </m:r>
                                  </m:e>
                                </m:nary>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𝑥𝑦</m:t>
                                    </m:r>
                                    <m:r>
                                      <a:rPr lang="en-US" b="0" i="1" smtClean="0">
                                        <a:latin typeface="Cambria Math"/>
                                      </a:rPr>
                                      <m:t>=582</m:t>
                                    </m:r>
                                  </m:e>
                                </m:nary>
                              </m:oMath>
                            </m:oMathPara>
                          </a14:m>
                          <a:endParaRPr lang="en-US"/>
                        </a:p>
                      </a:txBody>
                      <a:tcPr/>
                    </a:tc>
                    <a:extLst>
                      <a:ext uri="{0D108BD9-81ED-4DB2-BD59-A6C34878D82A}">
                        <a16:rowId xmlns:a16="http://schemas.microsoft.com/office/drawing/2014/main" val="10007"/>
                      </a:ext>
                    </a:extLst>
                  </a:tr>
                </a:tbl>
              </a:graphicData>
            </a:graphic>
          </p:graphicFrame>
        </mc:Choice>
        <mc:Fallback>
          <p:graphicFrame>
            <p:nvGraphicFramePr>
              <p:cNvPr id="9" name="Table 8"/>
              <p:cNvGraphicFramePr>
                <a:graphicFrameLocks noGrp="1"/>
              </p:cNvGraphicFramePr>
              <p:nvPr/>
            </p:nvGraphicFramePr>
            <p:xfrm>
              <a:off x="1219200" y="2895600"/>
              <a:ext cx="6096000" cy="332219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1920">
                    <a:tc>
                      <a:txBody>
                        <a:bodyPr/>
                        <a:lstStyle/>
                        <a:p>
                          <a:endParaRPr lang="en-US"/>
                        </a:p>
                      </a:txBody>
                      <a:tcPr>
                        <a:blipFill>
                          <a:blip r:embed="rId5"/>
                          <a:stretch>
                            <a:fillRect l="-1000" t="-3279" r="-402500" b="-798361"/>
                          </a:stretch>
                        </a:blipFill>
                      </a:tcPr>
                    </a:tc>
                    <a:tc>
                      <a:txBody>
                        <a:bodyPr/>
                        <a:lstStyle/>
                        <a:p>
                          <a:endParaRPr lang="en-US"/>
                        </a:p>
                      </a:txBody>
                      <a:tcPr>
                        <a:blipFill>
                          <a:blip r:embed="rId5"/>
                          <a:stretch>
                            <a:fillRect l="-101000" t="-3279" r="-302500" b="-798361"/>
                          </a:stretch>
                        </a:blipFill>
                      </a:tcPr>
                    </a:tc>
                    <a:tc>
                      <a:txBody>
                        <a:bodyPr/>
                        <a:lstStyle/>
                        <a:p>
                          <a:endParaRPr lang="en-US"/>
                        </a:p>
                      </a:txBody>
                      <a:tcPr>
                        <a:blipFill>
                          <a:blip r:embed="rId5"/>
                          <a:stretch>
                            <a:fillRect l="-201000" t="-3279" r="-202500" b="-798361"/>
                          </a:stretch>
                        </a:blipFill>
                      </a:tcPr>
                    </a:tc>
                    <a:tc>
                      <a:txBody>
                        <a:bodyPr/>
                        <a:lstStyle/>
                        <a:p>
                          <a:endParaRPr lang="en-US"/>
                        </a:p>
                      </a:txBody>
                      <a:tcPr>
                        <a:blipFill>
                          <a:blip r:embed="rId5"/>
                          <a:stretch>
                            <a:fillRect l="-301000" t="-3279" r="-102500" b="-798361"/>
                          </a:stretch>
                        </a:blipFill>
                      </a:tcPr>
                    </a:tc>
                    <a:tc>
                      <a:txBody>
                        <a:bodyPr/>
                        <a:lstStyle/>
                        <a:p>
                          <a:endParaRPr lang="en-US"/>
                        </a:p>
                      </a:txBody>
                      <a:tcPr>
                        <a:blipFill>
                          <a:blip r:embed="rId5"/>
                          <a:stretch>
                            <a:fillRect l="-401000" t="-3279" r="-2500" b="-798361"/>
                          </a:stretch>
                        </a:blipFill>
                      </a:tcPr>
                    </a:tc>
                    <a:extLst>
                      <a:ext uri="{0D108BD9-81ED-4DB2-BD59-A6C34878D82A}">
                        <a16:rowId xmlns:a16="http://schemas.microsoft.com/office/drawing/2014/main" val="10000"/>
                      </a:ext>
                    </a:extLst>
                  </a:tr>
                  <a:tr h="365760">
                    <a:tc>
                      <a:txBody>
                        <a:bodyPr/>
                        <a:lstStyle/>
                        <a:p>
                          <a:r>
                            <a:rPr lang="en-US"/>
                            <a:t>1</a:t>
                          </a:r>
                        </a:p>
                      </a:txBody>
                      <a:tcPr/>
                    </a:tc>
                    <a:tc>
                      <a:txBody>
                        <a:bodyPr/>
                        <a:lstStyle/>
                        <a:p>
                          <a:r>
                            <a:rPr lang="en-US"/>
                            <a:t>8</a:t>
                          </a:r>
                        </a:p>
                      </a:txBody>
                      <a:tcPr/>
                    </a:tc>
                    <a:tc>
                      <a:txBody>
                        <a:bodyPr/>
                        <a:lstStyle/>
                        <a:p>
                          <a:r>
                            <a:rPr lang="en-US"/>
                            <a:t>1</a:t>
                          </a:r>
                        </a:p>
                      </a:txBody>
                      <a:tcPr/>
                    </a:tc>
                    <a:tc>
                      <a:txBody>
                        <a:bodyPr/>
                        <a:lstStyle/>
                        <a:p>
                          <a:r>
                            <a:rPr lang="en-US"/>
                            <a:t>64</a:t>
                          </a:r>
                        </a:p>
                      </a:txBody>
                      <a:tcPr/>
                    </a:tc>
                    <a:tc>
                      <a:txBody>
                        <a:bodyPr/>
                        <a:lstStyle/>
                        <a:p>
                          <a:r>
                            <a:rPr lang="en-US"/>
                            <a:t>8</a:t>
                          </a:r>
                        </a:p>
                      </a:txBody>
                      <a:tcPr/>
                    </a:tc>
                    <a:extLst>
                      <a:ext uri="{0D108BD9-81ED-4DB2-BD59-A6C34878D82A}">
                        <a16:rowId xmlns:a16="http://schemas.microsoft.com/office/drawing/2014/main" val="10001"/>
                      </a:ext>
                    </a:extLst>
                  </a:tr>
                  <a:tr h="365760">
                    <a:tc>
                      <a:txBody>
                        <a:bodyPr/>
                        <a:lstStyle/>
                        <a:p>
                          <a:r>
                            <a:rPr lang="en-US"/>
                            <a:t>3</a:t>
                          </a:r>
                        </a:p>
                      </a:txBody>
                      <a:tcPr/>
                    </a:tc>
                    <a:tc>
                      <a:txBody>
                        <a:bodyPr/>
                        <a:lstStyle/>
                        <a:p>
                          <a:r>
                            <a:rPr lang="en-US"/>
                            <a:t>12</a:t>
                          </a:r>
                        </a:p>
                      </a:txBody>
                      <a:tcPr/>
                    </a:tc>
                    <a:tc>
                      <a:txBody>
                        <a:bodyPr/>
                        <a:lstStyle/>
                        <a:p>
                          <a:r>
                            <a:rPr lang="en-US"/>
                            <a:t>9</a:t>
                          </a:r>
                        </a:p>
                      </a:txBody>
                      <a:tcPr/>
                    </a:tc>
                    <a:tc>
                      <a:txBody>
                        <a:bodyPr/>
                        <a:lstStyle/>
                        <a:p>
                          <a:r>
                            <a:rPr lang="en-US"/>
                            <a:t>144</a:t>
                          </a:r>
                        </a:p>
                      </a:txBody>
                      <a:tcPr/>
                    </a:tc>
                    <a:tc>
                      <a:txBody>
                        <a:bodyPr/>
                        <a:lstStyle/>
                        <a:p>
                          <a:r>
                            <a:rPr lang="en-US"/>
                            <a:t>36</a:t>
                          </a:r>
                        </a:p>
                      </a:txBody>
                      <a:tcPr/>
                    </a:tc>
                    <a:extLst>
                      <a:ext uri="{0D108BD9-81ED-4DB2-BD59-A6C34878D82A}">
                        <a16:rowId xmlns:a16="http://schemas.microsoft.com/office/drawing/2014/main" val="10002"/>
                      </a:ext>
                    </a:extLst>
                  </a:tr>
                  <a:tr h="365760">
                    <a:tc>
                      <a:txBody>
                        <a:bodyPr/>
                        <a:lstStyle/>
                        <a:p>
                          <a:r>
                            <a:rPr lang="en-US"/>
                            <a:t>5</a:t>
                          </a:r>
                        </a:p>
                      </a:txBody>
                      <a:tcPr/>
                    </a:tc>
                    <a:tc>
                      <a:txBody>
                        <a:bodyPr/>
                        <a:lstStyle/>
                        <a:p>
                          <a:r>
                            <a:rPr lang="en-US"/>
                            <a:t>15</a:t>
                          </a:r>
                        </a:p>
                      </a:txBody>
                      <a:tcPr/>
                    </a:tc>
                    <a:tc>
                      <a:txBody>
                        <a:bodyPr/>
                        <a:lstStyle/>
                        <a:p>
                          <a:r>
                            <a:rPr lang="en-US"/>
                            <a:t>25</a:t>
                          </a:r>
                        </a:p>
                      </a:txBody>
                      <a:tcPr/>
                    </a:tc>
                    <a:tc>
                      <a:txBody>
                        <a:bodyPr/>
                        <a:lstStyle/>
                        <a:p>
                          <a:r>
                            <a:rPr lang="en-US"/>
                            <a:t>225</a:t>
                          </a:r>
                        </a:p>
                      </a:txBody>
                      <a:tcPr/>
                    </a:tc>
                    <a:tc>
                      <a:txBody>
                        <a:bodyPr/>
                        <a:lstStyle/>
                        <a:p>
                          <a:r>
                            <a:rPr lang="en-US"/>
                            <a:t>75</a:t>
                          </a:r>
                        </a:p>
                      </a:txBody>
                      <a:tcPr/>
                    </a:tc>
                    <a:extLst>
                      <a:ext uri="{0D108BD9-81ED-4DB2-BD59-A6C34878D82A}">
                        <a16:rowId xmlns:a16="http://schemas.microsoft.com/office/drawing/2014/main" val="10003"/>
                      </a:ext>
                    </a:extLst>
                  </a:tr>
                  <a:tr h="365760">
                    <a:tc>
                      <a:txBody>
                        <a:bodyPr/>
                        <a:lstStyle/>
                        <a:p>
                          <a:r>
                            <a:rPr lang="en-US"/>
                            <a:t>7</a:t>
                          </a:r>
                        </a:p>
                      </a:txBody>
                      <a:tcPr/>
                    </a:tc>
                    <a:tc>
                      <a:txBody>
                        <a:bodyPr/>
                        <a:lstStyle/>
                        <a:p>
                          <a:r>
                            <a:rPr lang="en-US"/>
                            <a:t>17</a:t>
                          </a:r>
                        </a:p>
                      </a:txBody>
                      <a:tcPr/>
                    </a:tc>
                    <a:tc>
                      <a:txBody>
                        <a:bodyPr/>
                        <a:lstStyle/>
                        <a:p>
                          <a:r>
                            <a:rPr lang="en-US"/>
                            <a:t>49</a:t>
                          </a:r>
                        </a:p>
                      </a:txBody>
                      <a:tcPr/>
                    </a:tc>
                    <a:tc>
                      <a:txBody>
                        <a:bodyPr/>
                        <a:lstStyle/>
                        <a:p>
                          <a:r>
                            <a:rPr lang="en-US"/>
                            <a:t>289</a:t>
                          </a:r>
                        </a:p>
                      </a:txBody>
                      <a:tcPr/>
                    </a:tc>
                    <a:tc>
                      <a:txBody>
                        <a:bodyPr/>
                        <a:lstStyle/>
                        <a:p>
                          <a:r>
                            <a:rPr lang="en-US"/>
                            <a:t>119</a:t>
                          </a:r>
                        </a:p>
                      </a:txBody>
                      <a:tcPr/>
                    </a:tc>
                    <a:extLst>
                      <a:ext uri="{0D108BD9-81ED-4DB2-BD59-A6C34878D82A}">
                        <a16:rowId xmlns:a16="http://schemas.microsoft.com/office/drawing/2014/main" val="10004"/>
                      </a:ext>
                    </a:extLst>
                  </a:tr>
                  <a:tr h="365760">
                    <a:tc>
                      <a:txBody>
                        <a:bodyPr/>
                        <a:lstStyle/>
                        <a:p>
                          <a:r>
                            <a:rPr lang="en-US"/>
                            <a:t>8</a:t>
                          </a:r>
                        </a:p>
                      </a:txBody>
                      <a:tcPr/>
                    </a:tc>
                    <a:tc>
                      <a:txBody>
                        <a:bodyPr/>
                        <a:lstStyle/>
                        <a:p>
                          <a:r>
                            <a:rPr lang="en-US"/>
                            <a:t>18</a:t>
                          </a:r>
                        </a:p>
                      </a:txBody>
                      <a:tcPr/>
                    </a:tc>
                    <a:tc>
                      <a:txBody>
                        <a:bodyPr/>
                        <a:lstStyle/>
                        <a:p>
                          <a:r>
                            <a:rPr lang="en-US"/>
                            <a:t>64</a:t>
                          </a:r>
                        </a:p>
                      </a:txBody>
                      <a:tcPr/>
                    </a:tc>
                    <a:tc>
                      <a:txBody>
                        <a:bodyPr/>
                        <a:lstStyle/>
                        <a:p>
                          <a:r>
                            <a:rPr lang="en-US"/>
                            <a:t>324</a:t>
                          </a:r>
                        </a:p>
                      </a:txBody>
                      <a:tcPr/>
                    </a:tc>
                    <a:tc>
                      <a:txBody>
                        <a:bodyPr/>
                        <a:lstStyle/>
                        <a:p>
                          <a:r>
                            <a:rPr lang="en-US"/>
                            <a:t>144</a:t>
                          </a:r>
                        </a:p>
                      </a:txBody>
                      <a:tcPr/>
                    </a:tc>
                    <a:extLst>
                      <a:ext uri="{0D108BD9-81ED-4DB2-BD59-A6C34878D82A}">
                        <a16:rowId xmlns:a16="http://schemas.microsoft.com/office/drawing/2014/main" val="10005"/>
                      </a:ext>
                    </a:extLst>
                  </a:tr>
                  <a:tr h="365760">
                    <a:tc>
                      <a:txBody>
                        <a:bodyPr/>
                        <a:lstStyle/>
                        <a:p>
                          <a:r>
                            <a:rPr lang="en-US"/>
                            <a:t>10</a:t>
                          </a:r>
                        </a:p>
                      </a:txBody>
                      <a:tcPr/>
                    </a:tc>
                    <a:tc>
                      <a:txBody>
                        <a:bodyPr/>
                        <a:lstStyle/>
                        <a:p>
                          <a:r>
                            <a:rPr lang="en-US"/>
                            <a:t>20</a:t>
                          </a:r>
                        </a:p>
                      </a:txBody>
                      <a:tcPr/>
                    </a:tc>
                    <a:tc>
                      <a:txBody>
                        <a:bodyPr/>
                        <a:lstStyle/>
                        <a:p>
                          <a:r>
                            <a:rPr lang="en-US"/>
                            <a:t>100</a:t>
                          </a:r>
                        </a:p>
                      </a:txBody>
                      <a:tcPr/>
                    </a:tc>
                    <a:tc>
                      <a:txBody>
                        <a:bodyPr/>
                        <a:lstStyle/>
                        <a:p>
                          <a:r>
                            <a:rPr lang="en-US"/>
                            <a:t>400</a:t>
                          </a:r>
                        </a:p>
                      </a:txBody>
                      <a:tcPr/>
                    </a:tc>
                    <a:tc>
                      <a:txBody>
                        <a:bodyPr/>
                        <a:lstStyle/>
                        <a:p>
                          <a:r>
                            <a:rPr lang="en-US"/>
                            <a:t>200</a:t>
                          </a:r>
                        </a:p>
                      </a:txBody>
                      <a:tcPr/>
                    </a:tc>
                    <a:extLst>
                      <a:ext uri="{0D108BD9-81ED-4DB2-BD59-A6C34878D82A}">
                        <a16:rowId xmlns:a16="http://schemas.microsoft.com/office/drawing/2014/main" val="10006"/>
                      </a:ext>
                    </a:extLst>
                  </a:tr>
                  <a:tr h="755714">
                    <a:tc>
                      <a:txBody>
                        <a:bodyPr/>
                        <a:lstStyle/>
                        <a:p>
                          <a:endParaRPr lang="en-US"/>
                        </a:p>
                      </a:txBody>
                      <a:tcPr>
                        <a:blipFill>
                          <a:blip r:embed="rId5"/>
                          <a:stretch>
                            <a:fillRect l="-1000" t="-341129" r="-402500" b="-2419"/>
                          </a:stretch>
                        </a:blipFill>
                      </a:tcPr>
                    </a:tc>
                    <a:tc>
                      <a:txBody>
                        <a:bodyPr/>
                        <a:lstStyle/>
                        <a:p>
                          <a:endParaRPr lang="en-US"/>
                        </a:p>
                      </a:txBody>
                      <a:tcPr>
                        <a:blipFill>
                          <a:blip r:embed="rId5"/>
                          <a:stretch>
                            <a:fillRect l="-101000" t="-341129" r="-302500" b="-2419"/>
                          </a:stretch>
                        </a:blipFill>
                      </a:tcPr>
                    </a:tc>
                    <a:tc>
                      <a:txBody>
                        <a:bodyPr/>
                        <a:lstStyle/>
                        <a:p>
                          <a:endParaRPr lang="en-US"/>
                        </a:p>
                      </a:txBody>
                      <a:tcPr>
                        <a:blipFill>
                          <a:blip r:embed="rId5"/>
                          <a:stretch>
                            <a:fillRect l="-201000" t="-341129" r="-202500" b="-2419"/>
                          </a:stretch>
                        </a:blipFill>
                      </a:tcPr>
                    </a:tc>
                    <a:tc>
                      <a:txBody>
                        <a:bodyPr/>
                        <a:lstStyle/>
                        <a:p>
                          <a:endParaRPr lang="en-US"/>
                        </a:p>
                      </a:txBody>
                      <a:tcPr>
                        <a:blipFill>
                          <a:blip r:embed="rId5"/>
                          <a:stretch>
                            <a:fillRect l="-301000" t="-341129" r="-102500" b="-2419"/>
                          </a:stretch>
                        </a:blipFill>
                      </a:tcPr>
                    </a:tc>
                    <a:tc>
                      <a:txBody>
                        <a:bodyPr/>
                        <a:lstStyle/>
                        <a:p>
                          <a:endParaRPr lang="en-US"/>
                        </a:p>
                      </a:txBody>
                      <a:tcPr>
                        <a:blipFill>
                          <a:blip r:embed="rId5"/>
                          <a:stretch>
                            <a:fillRect l="-401000" t="-341129" r="-2500" b="-2419"/>
                          </a:stretch>
                        </a:blipFill>
                      </a:tcPr>
                    </a:tc>
                    <a:extLst>
                      <a:ext uri="{0D108BD9-81ED-4DB2-BD59-A6C34878D82A}">
                        <a16:rowId xmlns:a16="http://schemas.microsoft.com/office/drawing/2014/main" val="10007"/>
                      </a:ext>
                    </a:extLst>
                  </a:tr>
                </a:tbl>
              </a:graphicData>
            </a:graphic>
          </p:graphicFrame>
        </mc:Fallback>
      </mc:AlternateContent>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CE2779F3-162D-F251-E90C-19EE87668E70}"/>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50541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a:t>Karl Pearson’s coefficient of correlation is given by</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𝑟</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r>
                            <a:rPr lang="en-US" sz="2200" i="1">
                              <a:latin typeface="Cambria Math"/>
                            </a:rPr>
                            <m:t>𝑦</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e>
                          </m:rad>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e>
                                      </m:d>
                                    </m:e>
                                    <m:sup>
                                      <m:r>
                                        <a:rPr lang="en-US" sz="2200" i="1">
                                          <a:latin typeface="Cambria Math"/>
                                        </a:rPr>
                                        <m:t>2</m:t>
                                      </m:r>
                                    </m:sup>
                                  </m:sSup>
                                </m:e>
                              </m:nary>
                            </m:e>
                          </m:rad>
                        </m:den>
                      </m:f>
                    </m:oMath>
                  </m:oMathPara>
                </a14:m>
                <a:endParaRPr lang="en-US" sz="220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𝑟</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r>
                            <a:rPr lang="en-US" sz="2200" i="1">
                              <a:latin typeface="Cambria Math"/>
                            </a:rPr>
                            <m:t>𝑦</m:t>
                          </m:r>
                        </m:e>
                      </m:d>
                      <m:r>
                        <a:rPr lang="en-US" sz="2200" i="1">
                          <a:latin typeface="Cambria Math"/>
                        </a:rPr>
                        <m:t>=</m:t>
                      </m:r>
                      <m:f>
                        <m:fPr>
                          <m:ctrlPr>
                            <a:rPr lang="en-US" sz="2200" i="1" smtClean="0">
                              <a:latin typeface="Cambria Math" panose="02040503050406030204" pitchFamily="18" charset="0"/>
                            </a:rPr>
                          </m:ctrlPr>
                        </m:fPr>
                        <m:num>
                          <m:d>
                            <m:dPr>
                              <m:ctrlPr>
                                <a:rPr lang="en-US" sz="220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m:t>
                              </m:r>
                              <m:r>
                                <a:rPr lang="en-US" sz="2200" b="0" i="1" smtClean="0">
                                  <a:latin typeface="Cambria Math"/>
                                </a:rPr>
                                <m:t>582</m:t>
                              </m:r>
                            </m:e>
                          </m:d>
                          <m:r>
                            <a:rPr lang="en-US" sz="2200" b="0" i="1" smtClean="0">
                              <a:latin typeface="Cambria Math"/>
                            </a:rPr>
                            <m:t>−</m:t>
                          </m:r>
                          <m:d>
                            <m:dPr>
                              <m:ctrlPr>
                                <a:rPr lang="en-US" sz="2200" b="0" i="1" smtClean="0">
                                  <a:latin typeface="Cambria Math" panose="02040503050406030204" pitchFamily="18" charset="0"/>
                                </a:rPr>
                              </m:ctrlPr>
                            </m:dPr>
                            <m:e>
                              <m:r>
                                <a:rPr lang="en-US" sz="2200" b="0" i="1" smtClean="0">
                                  <a:latin typeface="Cambria Math"/>
                                </a:rPr>
                                <m:t>34</m:t>
                              </m:r>
                              <m:r>
                                <a:rPr lang="en-US" sz="2200" b="0" i="1" smtClean="0">
                                  <a:latin typeface="Cambria Math"/>
                                  <a:ea typeface="Cambria Math"/>
                                </a:rPr>
                                <m:t>×90</m:t>
                              </m:r>
                            </m:e>
                          </m:d>
                        </m:num>
                        <m:den>
                          <m:rad>
                            <m:radPr>
                              <m:degHide m:val="on"/>
                              <m:ctrlPr>
                                <a:rPr lang="en-US" sz="2200" i="1">
                                  <a:latin typeface="Cambria Math" panose="02040503050406030204" pitchFamily="18" charset="0"/>
                                </a:rPr>
                              </m:ctrlPr>
                            </m:radPr>
                            <m:deg/>
                            <m:e>
                              <m:d>
                                <m:dPr>
                                  <m:ctrlPr>
                                    <a:rPr lang="en-US" sz="220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×248</m:t>
                                  </m:r>
                                </m:e>
                              </m: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34</m:t>
                                      </m:r>
                                    </m:e>
                                  </m:d>
                                </m:e>
                                <m:sup>
                                  <m:r>
                                    <a:rPr lang="en-US" sz="2200" b="0" i="1" smtClean="0">
                                      <a:latin typeface="Cambria Math"/>
                                    </a:rPr>
                                    <m:t>2</m:t>
                                  </m:r>
                                </m:sup>
                              </m:sSup>
                            </m:e>
                          </m:rad>
                          <m:rad>
                            <m:radPr>
                              <m:degHide m:val="on"/>
                              <m:ctrlPr>
                                <a:rPr lang="en-US" sz="2200" i="1">
                                  <a:latin typeface="Cambria Math" panose="02040503050406030204" pitchFamily="18" charset="0"/>
                                </a:rPr>
                              </m:ctrlPr>
                            </m:radPr>
                            <m:deg/>
                            <m:e>
                              <m:d>
                                <m:dPr>
                                  <m:ctrlPr>
                                    <a:rPr lang="en-US" sz="220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×1446</m:t>
                                  </m:r>
                                </m:e>
                              </m: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90</m:t>
                                      </m:r>
                                    </m:e>
                                  </m:d>
                                </m:e>
                                <m:sup>
                                  <m:r>
                                    <a:rPr lang="en-US" sz="2200" b="0" i="1" smtClean="0">
                                      <a:latin typeface="Cambria Math"/>
                                    </a:rPr>
                                    <m:t>2</m:t>
                                  </m:r>
                                </m:sup>
                              </m:sSup>
                            </m:e>
                          </m:rad>
                        </m:den>
                      </m:f>
                      <m:r>
                        <a:rPr lang="en-US" sz="2200" b="0" i="0" smtClean="0">
                          <a:latin typeface="Cambria Math"/>
                        </a:rPr>
                        <m:t>=0.9879</m:t>
                      </m:r>
                    </m:oMath>
                  </m:oMathPara>
                </a14:m>
                <a:endParaRPr lang="en-US" sz="2200"/>
              </a:p>
              <a:p>
                <a:pPr marL="0" indent="0">
                  <a:buNone/>
                </a:pPr>
                <a:r>
                  <a:rPr lang="en-US" sz="2200"/>
                  <a:t>Q. Find the co-efficient of correlation for the following table:</a:t>
                </a:r>
              </a:p>
              <a:p>
                <a:endParaRPr lang="en-US" sz="2200"/>
              </a:p>
              <a:p>
                <a:endParaRPr lang="en-US" sz="2200"/>
              </a:p>
              <a:p>
                <a:endParaRPr lang="en-US" sz="2200"/>
              </a:p>
              <a:p>
                <a:pPr marL="0" indent="0">
                  <a:buNone/>
                </a:pPr>
                <a:r>
                  <a:rPr lang="en-US" sz="2200"/>
                  <a:t>Solution: Let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−22</m:t>
                        </m:r>
                      </m:num>
                      <m:den>
                        <m:r>
                          <a:rPr lang="en-US" sz="2200" b="0" i="1" smtClean="0">
                            <a:latin typeface="Cambria Math"/>
                          </a:rPr>
                          <m:t>4</m:t>
                        </m:r>
                      </m:den>
                    </m:f>
                    <m:r>
                      <a:rPr lang="en-US" sz="2200" b="0" i="1" smtClean="0">
                        <a:latin typeface="Cambria Math"/>
                      </a:rPr>
                      <m:t>,</m:t>
                    </m:r>
                    <m:r>
                      <a:rPr lang="en-US" sz="2200" b="0" i="1" smtClean="0">
                        <a:latin typeface="Cambria Math"/>
                      </a:rPr>
                      <m:t>𝑣</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𝑦</m:t>
                        </m:r>
                        <m:r>
                          <a:rPr lang="en-US" sz="2200" b="0" i="1" smtClean="0">
                            <a:latin typeface="Cambria Math"/>
                          </a:rPr>
                          <m:t>−24</m:t>
                        </m:r>
                      </m:num>
                      <m:den>
                        <m:r>
                          <a:rPr lang="en-US" sz="2200" b="0" i="1" smtClean="0">
                            <a:latin typeface="Cambria Math"/>
                          </a:rPr>
                          <m:t>6</m:t>
                        </m:r>
                      </m:den>
                    </m:f>
                  </m:oMath>
                </a14:m>
                <a:endParaRPr lang="en-US" sz="2200"/>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7BD336B-EA54-4C3F-B1FC-1CD244F0911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9" name="Table 8"/>
              <p:cNvGraphicFramePr>
                <a:graphicFrameLocks noGrp="1"/>
              </p:cNvGraphicFramePr>
              <p:nvPr/>
            </p:nvGraphicFramePr>
            <p:xfrm>
              <a:off x="914400" y="3581400"/>
              <a:ext cx="6095999" cy="79248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𝒙</m:t>
                                </m:r>
                              </m:oMath>
                            </m:oMathPara>
                          </a14:m>
                          <a:endParaRPr lang="en-US" sz="2000"/>
                        </a:p>
                      </a:txBody>
                      <a:tcPr/>
                    </a:tc>
                    <a:tc>
                      <a:txBody>
                        <a:bodyPr/>
                        <a:lstStyle/>
                        <a:p>
                          <a:r>
                            <a:rPr lang="en-US" sz="2000"/>
                            <a:t>10</a:t>
                          </a:r>
                        </a:p>
                      </a:txBody>
                      <a:tcPr/>
                    </a:tc>
                    <a:tc>
                      <a:txBody>
                        <a:bodyPr/>
                        <a:lstStyle/>
                        <a:p>
                          <a:r>
                            <a:rPr lang="en-US" sz="2000"/>
                            <a:t>14</a:t>
                          </a:r>
                        </a:p>
                      </a:txBody>
                      <a:tcPr/>
                    </a:tc>
                    <a:tc>
                      <a:txBody>
                        <a:bodyPr/>
                        <a:lstStyle/>
                        <a:p>
                          <a:r>
                            <a:rPr lang="en-US" sz="2000"/>
                            <a:t>18</a:t>
                          </a:r>
                        </a:p>
                      </a:txBody>
                      <a:tcPr/>
                    </a:tc>
                    <a:tc>
                      <a:txBody>
                        <a:bodyPr/>
                        <a:lstStyle/>
                        <a:p>
                          <a:r>
                            <a:rPr lang="en-US" sz="2000"/>
                            <a:t>22</a:t>
                          </a:r>
                        </a:p>
                      </a:txBody>
                      <a:tcPr/>
                    </a:tc>
                    <a:tc>
                      <a:txBody>
                        <a:bodyPr/>
                        <a:lstStyle/>
                        <a:p>
                          <a:r>
                            <a:rPr lang="en-US" sz="2000"/>
                            <a:t>26</a:t>
                          </a:r>
                        </a:p>
                      </a:txBody>
                      <a:tcPr/>
                    </a:tc>
                    <a:tc>
                      <a:txBody>
                        <a:bodyPr/>
                        <a:lstStyle/>
                        <a:p>
                          <a:r>
                            <a:rPr lang="en-US" sz="2000"/>
                            <a:t>30</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𝑦</m:t>
                                </m:r>
                              </m:oMath>
                            </m:oMathPara>
                          </a14:m>
                          <a:endParaRPr lang="en-US" sz="2000"/>
                        </a:p>
                      </a:txBody>
                      <a:tcPr/>
                    </a:tc>
                    <a:tc>
                      <a:txBody>
                        <a:bodyPr/>
                        <a:lstStyle/>
                        <a:p>
                          <a:r>
                            <a:rPr lang="en-US" sz="2000"/>
                            <a:t>18</a:t>
                          </a:r>
                        </a:p>
                      </a:txBody>
                      <a:tcPr/>
                    </a:tc>
                    <a:tc>
                      <a:txBody>
                        <a:bodyPr/>
                        <a:lstStyle/>
                        <a:p>
                          <a:r>
                            <a:rPr lang="en-US" sz="2000"/>
                            <a:t>12</a:t>
                          </a:r>
                        </a:p>
                      </a:txBody>
                      <a:tcPr/>
                    </a:tc>
                    <a:tc>
                      <a:txBody>
                        <a:bodyPr/>
                        <a:lstStyle/>
                        <a:p>
                          <a:r>
                            <a:rPr lang="en-US" sz="2000"/>
                            <a:t>24</a:t>
                          </a:r>
                        </a:p>
                      </a:txBody>
                      <a:tcPr/>
                    </a:tc>
                    <a:tc>
                      <a:txBody>
                        <a:bodyPr/>
                        <a:lstStyle/>
                        <a:p>
                          <a:r>
                            <a:rPr lang="en-US" sz="2000"/>
                            <a:t>6</a:t>
                          </a:r>
                        </a:p>
                      </a:txBody>
                      <a:tcPr/>
                    </a:tc>
                    <a:tc>
                      <a:txBody>
                        <a:bodyPr/>
                        <a:lstStyle/>
                        <a:p>
                          <a:r>
                            <a:rPr lang="en-US" sz="2000"/>
                            <a:t>30</a:t>
                          </a:r>
                        </a:p>
                      </a:txBody>
                      <a:tcPr/>
                    </a:tc>
                    <a:tc>
                      <a:txBody>
                        <a:bodyPr/>
                        <a:lstStyle/>
                        <a:p>
                          <a:r>
                            <a:rPr lang="en-US" sz="2000"/>
                            <a:t>36</a:t>
                          </a:r>
                        </a:p>
                      </a:txBody>
                      <a:tcPr/>
                    </a:tc>
                    <a:extLst>
                      <a:ext uri="{0D108BD9-81ED-4DB2-BD59-A6C34878D82A}">
                        <a16:rowId xmlns:a16="http://schemas.microsoft.com/office/drawing/2014/main" val="10001"/>
                      </a:ext>
                    </a:extLst>
                  </a:tr>
                </a:tbl>
              </a:graphicData>
            </a:graphic>
          </p:graphicFrame>
        </mc:Choice>
        <mc:Fallback>
          <p:graphicFrame>
            <p:nvGraphicFramePr>
              <p:cNvPr id="9" name="Table 8"/>
              <p:cNvGraphicFramePr>
                <a:graphicFrameLocks noGrp="1"/>
              </p:cNvGraphicFramePr>
              <p:nvPr/>
            </p:nvGraphicFramePr>
            <p:xfrm>
              <a:off x="914400" y="3581400"/>
              <a:ext cx="6095999" cy="79248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96240">
                    <a:tc>
                      <a:txBody>
                        <a:bodyPr/>
                        <a:lstStyle/>
                        <a:p>
                          <a:endParaRPr lang="en-US"/>
                        </a:p>
                      </a:txBody>
                      <a:tcPr>
                        <a:blipFill>
                          <a:blip r:embed="rId4"/>
                          <a:stretch>
                            <a:fillRect l="-1399" t="-7576" r="-602797" b="-124242"/>
                          </a:stretch>
                        </a:blipFill>
                      </a:tcPr>
                    </a:tc>
                    <a:tc>
                      <a:txBody>
                        <a:bodyPr/>
                        <a:lstStyle/>
                        <a:p>
                          <a:r>
                            <a:rPr lang="en-US" sz="2000"/>
                            <a:t>10</a:t>
                          </a:r>
                        </a:p>
                      </a:txBody>
                      <a:tcPr/>
                    </a:tc>
                    <a:tc>
                      <a:txBody>
                        <a:bodyPr/>
                        <a:lstStyle/>
                        <a:p>
                          <a:r>
                            <a:rPr lang="en-US" sz="2000"/>
                            <a:t>14</a:t>
                          </a:r>
                        </a:p>
                      </a:txBody>
                      <a:tcPr/>
                    </a:tc>
                    <a:tc>
                      <a:txBody>
                        <a:bodyPr/>
                        <a:lstStyle/>
                        <a:p>
                          <a:r>
                            <a:rPr lang="en-US" sz="2000"/>
                            <a:t>18</a:t>
                          </a:r>
                        </a:p>
                      </a:txBody>
                      <a:tcPr/>
                    </a:tc>
                    <a:tc>
                      <a:txBody>
                        <a:bodyPr/>
                        <a:lstStyle/>
                        <a:p>
                          <a:r>
                            <a:rPr lang="en-US" sz="2000"/>
                            <a:t>22</a:t>
                          </a:r>
                        </a:p>
                      </a:txBody>
                      <a:tcPr/>
                    </a:tc>
                    <a:tc>
                      <a:txBody>
                        <a:bodyPr/>
                        <a:lstStyle/>
                        <a:p>
                          <a:r>
                            <a:rPr lang="en-US" sz="2000"/>
                            <a:t>26</a:t>
                          </a:r>
                        </a:p>
                      </a:txBody>
                      <a:tcPr/>
                    </a:tc>
                    <a:tc>
                      <a:txBody>
                        <a:bodyPr/>
                        <a:lstStyle/>
                        <a:p>
                          <a:r>
                            <a:rPr lang="en-US" sz="2000"/>
                            <a:t>30</a:t>
                          </a:r>
                        </a:p>
                      </a:txBody>
                      <a:tcPr/>
                    </a:tc>
                    <a:extLst>
                      <a:ext uri="{0D108BD9-81ED-4DB2-BD59-A6C34878D82A}">
                        <a16:rowId xmlns:a16="http://schemas.microsoft.com/office/drawing/2014/main" val="10000"/>
                      </a:ext>
                    </a:extLst>
                  </a:tr>
                  <a:tr h="396240">
                    <a:tc>
                      <a:txBody>
                        <a:bodyPr/>
                        <a:lstStyle/>
                        <a:p>
                          <a:endParaRPr lang="en-US"/>
                        </a:p>
                      </a:txBody>
                      <a:tcPr>
                        <a:blipFill>
                          <a:blip r:embed="rId4"/>
                          <a:stretch>
                            <a:fillRect l="-1399" t="-109231" r="-602797" b="-26154"/>
                          </a:stretch>
                        </a:blipFill>
                      </a:tcPr>
                    </a:tc>
                    <a:tc>
                      <a:txBody>
                        <a:bodyPr/>
                        <a:lstStyle/>
                        <a:p>
                          <a:r>
                            <a:rPr lang="en-US" sz="2000"/>
                            <a:t>18</a:t>
                          </a:r>
                        </a:p>
                      </a:txBody>
                      <a:tcPr/>
                    </a:tc>
                    <a:tc>
                      <a:txBody>
                        <a:bodyPr/>
                        <a:lstStyle/>
                        <a:p>
                          <a:r>
                            <a:rPr lang="en-US" sz="2000"/>
                            <a:t>12</a:t>
                          </a:r>
                        </a:p>
                      </a:txBody>
                      <a:tcPr/>
                    </a:tc>
                    <a:tc>
                      <a:txBody>
                        <a:bodyPr/>
                        <a:lstStyle/>
                        <a:p>
                          <a:r>
                            <a:rPr lang="en-US" sz="2000"/>
                            <a:t>24</a:t>
                          </a:r>
                        </a:p>
                      </a:txBody>
                      <a:tcPr/>
                    </a:tc>
                    <a:tc>
                      <a:txBody>
                        <a:bodyPr/>
                        <a:lstStyle/>
                        <a:p>
                          <a:r>
                            <a:rPr lang="en-US" sz="2000"/>
                            <a:t>6</a:t>
                          </a:r>
                        </a:p>
                      </a:txBody>
                      <a:tcPr/>
                    </a:tc>
                    <a:tc>
                      <a:txBody>
                        <a:bodyPr/>
                        <a:lstStyle/>
                        <a:p>
                          <a:r>
                            <a:rPr lang="en-US" sz="2000"/>
                            <a:t>30</a:t>
                          </a:r>
                        </a:p>
                      </a:txBody>
                      <a:tcPr/>
                    </a:tc>
                    <a:tc>
                      <a:txBody>
                        <a:bodyPr/>
                        <a:lstStyle/>
                        <a:p>
                          <a:r>
                            <a:rPr lang="en-US" sz="2000"/>
                            <a:t>36</a:t>
                          </a:r>
                        </a:p>
                      </a:txBody>
                      <a:tcPr/>
                    </a:tc>
                    <a:extLst>
                      <a:ext uri="{0D108BD9-81ED-4DB2-BD59-A6C34878D82A}">
                        <a16:rowId xmlns:a16="http://schemas.microsoft.com/office/drawing/2014/main" val="10001"/>
                      </a:ext>
                    </a:extLst>
                  </a:tr>
                </a:tbl>
              </a:graphicData>
            </a:graphic>
          </p:graphicFrame>
        </mc:Fallback>
      </mc:AlternateContent>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48DFF0C8-07B6-1D80-B9C2-87A0C4C0E885}"/>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3693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Content Placeholder 1"/>
              <p:cNvGraphicFramePr>
                <a:graphicFrameLocks noGrp="1"/>
              </p:cNvGraphicFramePr>
              <p:nvPr>
                <p:ph idx="1"/>
              </p:nvPr>
            </p:nvGraphicFramePr>
            <p:xfrm>
              <a:off x="533400" y="1143000"/>
              <a:ext cx="8229599" cy="3626994"/>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382485">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𝒗</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𝒖</m:t>
                                    </m:r>
                                  </m:e>
                                  <m:sup>
                                    <m:r>
                                      <a:rPr lang="en-US" b="1" i="1" smtClean="0">
                                        <a:latin typeface="Cambria Math"/>
                                      </a:rPr>
                                      <m:t>𝟐</m:t>
                                    </m:r>
                                  </m:sup>
                                </m:sSup>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𝒗</m:t>
                                    </m:r>
                                  </m:e>
                                  <m:sup>
                                    <m:r>
                                      <a:rPr lang="en-US" b="1" i="1" smtClean="0">
                                        <a:latin typeface="Cambria Math"/>
                                      </a:rPr>
                                      <m:t>𝟐</m:t>
                                    </m:r>
                                  </m:sup>
                                </m:sSup>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𝒖𝒗</m:t>
                                </m:r>
                              </m:oMath>
                            </m:oMathPara>
                          </a14:m>
                          <a:endParaRPr lang="en-US"/>
                        </a:p>
                      </a:txBody>
                      <a:tcPr/>
                    </a:tc>
                    <a:extLst>
                      <a:ext uri="{0D108BD9-81ED-4DB2-BD59-A6C34878D82A}">
                        <a16:rowId xmlns:a16="http://schemas.microsoft.com/office/drawing/2014/main" val="10000"/>
                      </a:ext>
                    </a:extLst>
                  </a:tr>
                  <a:tr h="370840">
                    <a:tc>
                      <a:txBody>
                        <a:bodyPr/>
                        <a:lstStyle/>
                        <a:p>
                          <a:r>
                            <a:rPr lang="en-US"/>
                            <a:t>10</a:t>
                          </a:r>
                        </a:p>
                      </a:txBody>
                      <a:tcPr/>
                    </a:tc>
                    <a:tc>
                      <a:txBody>
                        <a:bodyPr/>
                        <a:lstStyle/>
                        <a:p>
                          <a:r>
                            <a:rPr lang="en-US"/>
                            <a:t>18</a:t>
                          </a:r>
                        </a:p>
                      </a:txBody>
                      <a:tcPr/>
                    </a:tc>
                    <a:tc>
                      <a:txBody>
                        <a:bodyPr/>
                        <a:lstStyle/>
                        <a:p>
                          <a:r>
                            <a:rPr lang="en-US"/>
                            <a:t>-3</a:t>
                          </a:r>
                        </a:p>
                      </a:txBody>
                      <a:tcPr/>
                    </a:tc>
                    <a:tc>
                      <a:txBody>
                        <a:bodyPr/>
                        <a:lstStyle/>
                        <a:p>
                          <a:r>
                            <a:rPr lang="en-US"/>
                            <a:t>-1</a:t>
                          </a:r>
                        </a:p>
                      </a:txBody>
                      <a:tcPr/>
                    </a:tc>
                    <a:tc>
                      <a:txBody>
                        <a:bodyPr/>
                        <a:lstStyle/>
                        <a:p>
                          <a:r>
                            <a:rPr lang="en-US"/>
                            <a:t>9</a:t>
                          </a:r>
                        </a:p>
                      </a:txBody>
                      <a:tcPr/>
                    </a:tc>
                    <a:tc>
                      <a:txBody>
                        <a:bodyPr/>
                        <a:lstStyle/>
                        <a:p>
                          <a:r>
                            <a:rPr lang="en-US"/>
                            <a:t>1</a:t>
                          </a:r>
                        </a:p>
                      </a:txBody>
                      <a:tcPr/>
                    </a:tc>
                    <a:tc>
                      <a:txBody>
                        <a:bodyPr/>
                        <a:lstStyle/>
                        <a:p>
                          <a:r>
                            <a:rPr lang="en-US"/>
                            <a:t>3</a:t>
                          </a:r>
                        </a:p>
                      </a:txBody>
                      <a:tcPr/>
                    </a:tc>
                    <a:extLst>
                      <a:ext uri="{0D108BD9-81ED-4DB2-BD59-A6C34878D82A}">
                        <a16:rowId xmlns:a16="http://schemas.microsoft.com/office/drawing/2014/main" val="10001"/>
                      </a:ext>
                    </a:extLst>
                  </a:tr>
                  <a:tr h="370840">
                    <a:tc>
                      <a:txBody>
                        <a:bodyPr/>
                        <a:lstStyle/>
                        <a:p>
                          <a:r>
                            <a:rPr lang="en-US"/>
                            <a:t>14</a:t>
                          </a:r>
                        </a:p>
                      </a:txBody>
                      <a:tcPr/>
                    </a:tc>
                    <a:tc>
                      <a:txBody>
                        <a:bodyPr/>
                        <a:lstStyle/>
                        <a:p>
                          <a:r>
                            <a:rPr lang="en-US"/>
                            <a:t>12</a:t>
                          </a:r>
                        </a:p>
                      </a:txBody>
                      <a:tcPr/>
                    </a:tc>
                    <a:tc>
                      <a:txBody>
                        <a:bodyPr/>
                        <a:lstStyle/>
                        <a:p>
                          <a:r>
                            <a:rPr lang="en-US"/>
                            <a:t>-2</a:t>
                          </a:r>
                        </a:p>
                      </a:txBody>
                      <a:tcPr/>
                    </a:tc>
                    <a:tc>
                      <a:txBody>
                        <a:bodyPr/>
                        <a:lstStyle/>
                        <a:p>
                          <a:r>
                            <a:rPr lang="en-US"/>
                            <a:t>-2</a:t>
                          </a:r>
                        </a:p>
                      </a:txBody>
                      <a:tcPr/>
                    </a:tc>
                    <a:tc>
                      <a:txBody>
                        <a:bodyPr/>
                        <a:lstStyle/>
                        <a:p>
                          <a:r>
                            <a:rPr lang="en-US"/>
                            <a:t>4</a:t>
                          </a:r>
                        </a:p>
                      </a:txBody>
                      <a:tcPr/>
                    </a:tc>
                    <a:tc>
                      <a:txBody>
                        <a:bodyPr/>
                        <a:lstStyle/>
                        <a:p>
                          <a:r>
                            <a:rPr lang="en-US"/>
                            <a:t>4</a:t>
                          </a:r>
                        </a:p>
                      </a:txBody>
                      <a:tcPr/>
                    </a:tc>
                    <a:tc>
                      <a:txBody>
                        <a:bodyPr/>
                        <a:lstStyle/>
                        <a:p>
                          <a:r>
                            <a:rPr lang="en-US"/>
                            <a:t>4</a:t>
                          </a:r>
                        </a:p>
                      </a:txBody>
                      <a:tcPr/>
                    </a:tc>
                    <a:extLst>
                      <a:ext uri="{0D108BD9-81ED-4DB2-BD59-A6C34878D82A}">
                        <a16:rowId xmlns:a16="http://schemas.microsoft.com/office/drawing/2014/main" val="10002"/>
                      </a:ext>
                    </a:extLst>
                  </a:tr>
                  <a:tr h="370840">
                    <a:tc>
                      <a:txBody>
                        <a:bodyPr/>
                        <a:lstStyle/>
                        <a:p>
                          <a:r>
                            <a:rPr lang="en-US"/>
                            <a:t>18</a:t>
                          </a:r>
                        </a:p>
                      </a:txBody>
                      <a:tcPr/>
                    </a:tc>
                    <a:tc>
                      <a:txBody>
                        <a:bodyPr/>
                        <a:lstStyle/>
                        <a:p>
                          <a:r>
                            <a:rPr lang="en-US"/>
                            <a:t>24</a:t>
                          </a:r>
                        </a:p>
                      </a:txBody>
                      <a:tcPr/>
                    </a:tc>
                    <a:tc>
                      <a:txBody>
                        <a:bodyPr/>
                        <a:lstStyle/>
                        <a:p>
                          <a:r>
                            <a:rPr lang="en-US"/>
                            <a:t>-1</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10003"/>
                      </a:ext>
                    </a:extLst>
                  </a:tr>
                  <a:tr h="370840">
                    <a:tc>
                      <a:txBody>
                        <a:bodyPr/>
                        <a:lstStyle/>
                        <a:p>
                          <a:r>
                            <a:rPr lang="en-US"/>
                            <a:t>22</a:t>
                          </a:r>
                        </a:p>
                      </a:txBody>
                      <a:tcPr/>
                    </a:tc>
                    <a:tc>
                      <a:txBody>
                        <a:bodyPr/>
                        <a:lstStyle/>
                        <a:p>
                          <a:r>
                            <a:rPr lang="en-US"/>
                            <a:t>6</a:t>
                          </a:r>
                        </a:p>
                      </a:txBody>
                      <a:tcPr/>
                    </a:tc>
                    <a:tc>
                      <a:txBody>
                        <a:bodyPr/>
                        <a:lstStyle/>
                        <a:p>
                          <a:r>
                            <a:rPr lang="en-US"/>
                            <a:t>0</a:t>
                          </a:r>
                        </a:p>
                      </a:txBody>
                      <a:tcPr/>
                    </a:tc>
                    <a:tc>
                      <a:txBody>
                        <a:bodyPr/>
                        <a:lstStyle/>
                        <a:p>
                          <a:r>
                            <a:rPr lang="en-US"/>
                            <a:t>-3</a:t>
                          </a:r>
                        </a:p>
                      </a:txBody>
                      <a:tcPr/>
                    </a:tc>
                    <a:tc>
                      <a:txBody>
                        <a:bodyPr/>
                        <a:lstStyle/>
                        <a:p>
                          <a:r>
                            <a:rPr lang="en-US"/>
                            <a:t>0</a:t>
                          </a:r>
                        </a:p>
                      </a:txBody>
                      <a:tcPr/>
                    </a:tc>
                    <a:tc>
                      <a:txBody>
                        <a:bodyPr/>
                        <a:lstStyle/>
                        <a:p>
                          <a:r>
                            <a:rPr lang="en-US"/>
                            <a:t>9</a:t>
                          </a:r>
                        </a:p>
                      </a:txBody>
                      <a:tcPr/>
                    </a:tc>
                    <a:tc>
                      <a:txBody>
                        <a:bodyPr/>
                        <a:lstStyle/>
                        <a:p>
                          <a:r>
                            <a:rPr lang="en-US"/>
                            <a:t>0</a:t>
                          </a:r>
                        </a:p>
                      </a:txBody>
                      <a:tcPr/>
                    </a:tc>
                    <a:extLst>
                      <a:ext uri="{0D108BD9-81ED-4DB2-BD59-A6C34878D82A}">
                        <a16:rowId xmlns:a16="http://schemas.microsoft.com/office/drawing/2014/main" val="10004"/>
                      </a:ext>
                    </a:extLst>
                  </a:tr>
                  <a:tr h="370840">
                    <a:tc>
                      <a:txBody>
                        <a:bodyPr/>
                        <a:lstStyle/>
                        <a:p>
                          <a:r>
                            <a:rPr lang="en-US"/>
                            <a:t>26</a:t>
                          </a:r>
                        </a:p>
                      </a:txBody>
                      <a:tcPr/>
                    </a:tc>
                    <a:tc>
                      <a:txBody>
                        <a:bodyPr/>
                        <a:lstStyle/>
                        <a:p>
                          <a:r>
                            <a:rPr lang="en-US"/>
                            <a:t>30</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0005"/>
                      </a:ext>
                    </a:extLst>
                  </a:tr>
                  <a:tr h="370840">
                    <a:tc>
                      <a:txBody>
                        <a:bodyPr/>
                        <a:lstStyle/>
                        <a:p>
                          <a:r>
                            <a:rPr lang="en-US"/>
                            <a:t>30</a:t>
                          </a:r>
                        </a:p>
                      </a:txBody>
                      <a:tcPr/>
                    </a:tc>
                    <a:tc>
                      <a:txBody>
                        <a:bodyPr/>
                        <a:lstStyle/>
                        <a:p>
                          <a:r>
                            <a:rPr lang="en-US"/>
                            <a:t>36</a:t>
                          </a:r>
                        </a:p>
                      </a:txBody>
                      <a:tcPr/>
                    </a:tc>
                    <a:tc>
                      <a:txBody>
                        <a:bodyPr/>
                        <a:lstStyle/>
                        <a:p>
                          <a:r>
                            <a:rPr lang="en-US"/>
                            <a:t>2</a:t>
                          </a:r>
                        </a:p>
                      </a:txBody>
                      <a:tcPr/>
                    </a:tc>
                    <a:tc>
                      <a:txBody>
                        <a:bodyPr/>
                        <a:lstStyle/>
                        <a:p>
                          <a:r>
                            <a:rPr lang="en-US"/>
                            <a:t>2</a:t>
                          </a:r>
                        </a:p>
                      </a:txBody>
                      <a:tcPr/>
                    </a:tc>
                    <a:tc>
                      <a:txBody>
                        <a:bodyPr/>
                        <a:lstStyle/>
                        <a:p>
                          <a:r>
                            <a:rPr lang="en-US"/>
                            <a:t>4</a:t>
                          </a:r>
                        </a:p>
                      </a:txBody>
                      <a:tcPr/>
                    </a:tc>
                    <a:tc>
                      <a:txBody>
                        <a:bodyPr/>
                        <a:lstStyle/>
                        <a:p>
                          <a:r>
                            <a:rPr lang="en-US"/>
                            <a:t>4</a:t>
                          </a:r>
                        </a:p>
                      </a:txBody>
                      <a:tcPr/>
                    </a:tc>
                    <a:tc>
                      <a:txBody>
                        <a:bodyPr/>
                        <a:lstStyle/>
                        <a:p>
                          <a:r>
                            <a:rPr lang="en-US"/>
                            <a:t>4</a:t>
                          </a:r>
                        </a:p>
                      </a:txBody>
                      <a:tcPr/>
                    </a:tc>
                    <a:extLst>
                      <a:ext uri="{0D108BD9-81ED-4DB2-BD59-A6C34878D82A}">
                        <a16:rowId xmlns:a16="http://schemas.microsoft.com/office/drawing/2014/main" val="10006"/>
                      </a:ext>
                    </a:extLst>
                  </a:tr>
                  <a:tr h="370840">
                    <a:tc>
                      <a:txBody>
                        <a:bodyPr/>
                        <a:lstStyle/>
                        <a:p>
                          <a:r>
                            <a:rPr lang="en-US"/>
                            <a:t>Total</a:t>
                          </a:r>
                        </a:p>
                      </a:txBody>
                      <a:tcPr/>
                    </a:tc>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𝑢</m:t>
                                    </m:r>
                                  </m:e>
                                </m:nary>
                                <m:r>
                                  <a:rPr lang="en-US" b="0" i="1" smtClean="0">
                                    <a:latin typeface="Cambria Math"/>
                                  </a:rPr>
                                  <m:t>=−3</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𝑣</m:t>
                                    </m:r>
                                  </m:e>
                                </m:nary>
                                <m:r>
                                  <a:rPr lang="en-US" b="0" i="1" smtClean="0">
                                    <a:latin typeface="Cambria Math"/>
                                  </a:rPr>
                                  <m:t>=−3</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𝑢</m:t>
                                        </m:r>
                                      </m:e>
                                      <m:sup>
                                        <m:r>
                                          <a:rPr lang="en-US" b="0" i="1" smtClean="0">
                                            <a:latin typeface="Cambria Math"/>
                                          </a:rPr>
                                          <m:t>2</m:t>
                                        </m:r>
                                      </m:sup>
                                    </m:sSup>
                                    <m:r>
                                      <a:rPr lang="en-US" b="0" i="1" smtClean="0">
                                        <a:latin typeface="Cambria Math"/>
                                      </a:rPr>
                                      <m:t>=19</m:t>
                                    </m:r>
                                  </m:e>
                                </m:nary>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𝑣</m:t>
                                        </m:r>
                                      </m:e>
                                      <m:sup>
                                        <m:r>
                                          <a:rPr lang="en-US" b="0" i="1" smtClean="0">
                                            <a:latin typeface="Cambria Math"/>
                                          </a:rPr>
                                          <m:t>2</m:t>
                                        </m:r>
                                      </m:sup>
                                    </m:sSup>
                                    <m:r>
                                      <a:rPr lang="en-US" b="0" i="1" smtClean="0">
                                        <a:latin typeface="Cambria Math"/>
                                      </a:rPr>
                                      <m:t>=19</m:t>
                                    </m:r>
                                  </m:e>
                                </m:nary>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𝑢𝑣</m:t>
                                    </m:r>
                                  </m:e>
                                </m:nary>
                                <m:r>
                                  <a:rPr lang="en-US" b="0" i="1" smtClean="0">
                                    <a:latin typeface="Cambria Math"/>
                                  </a:rPr>
                                  <m:t>=12</m:t>
                                </m:r>
                              </m:oMath>
                            </m:oMathPara>
                          </a14:m>
                          <a:endParaRPr lang="en-US"/>
                        </a:p>
                      </a:txBody>
                      <a:tcPr/>
                    </a:tc>
                    <a:extLst>
                      <a:ext uri="{0D108BD9-81ED-4DB2-BD59-A6C34878D82A}">
                        <a16:rowId xmlns:a16="http://schemas.microsoft.com/office/drawing/2014/main" val="10007"/>
                      </a:ext>
                    </a:extLst>
                  </a:tr>
                </a:tbl>
              </a:graphicData>
            </a:graphic>
          </p:graphicFrame>
        </mc:Choice>
        <mc:Fallback>
          <p:graphicFrame>
            <p:nvGraphicFramePr>
              <p:cNvPr id="2" name="Content Placeholder 1"/>
              <p:cNvGraphicFramePr>
                <a:graphicFrameLocks noGrp="1"/>
              </p:cNvGraphicFramePr>
              <p:nvPr>
                <p:ph idx="1"/>
              </p:nvPr>
            </p:nvGraphicFramePr>
            <p:xfrm>
              <a:off x="533400" y="1143000"/>
              <a:ext cx="8229599" cy="3626994"/>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382485">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1920">
                    <a:tc>
                      <a:txBody>
                        <a:bodyPr/>
                        <a:lstStyle/>
                        <a:p>
                          <a:endParaRPr lang="en-US"/>
                        </a:p>
                      </a:txBody>
                      <a:tcPr>
                        <a:blipFill>
                          <a:blip r:embed="rId2"/>
                          <a:stretch>
                            <a:fillRect l="-725" t="-1639" r="-881884" b="-880328"/>
                          </a:stretch>
                        </a:blipFill>
                      </a:tcPr>
                    </a:tc>
                    <a:tc>
                      <a:txBody>
                        <a:bodyPr/>
                        <a:lstStyle/>
                        <a:p>
                          <a:endParaRPr lang="en-US"/>
                        </a:p>
                      </a:txBody>
                      <a:tcPr>
                        <a:blipFill>
                          <a:blip r:embed="rId2"/>
                          <a:stretch>
                            <a:fillRect l="-159770" t="-1639" r="-1298851" b="-880328"/>
                          </a:stretch>
                        </a:blipFill>
                      </a:tcPr>
                    </a:tc>
                    <a:tc>
                      <a:txBody>
                        <a:bodyPr/>
                        <a:lstStyle/>
                        <a:p>
                          <a:endParaRPr lang="en-US"/>
                        </a:p>
                      </a:txBody>
                      <a:tcPr>
                        <a:blipFill>
                          <a:blip r:embed="rId2"/>
                          <a:stretch>
                            <a:fillRect l="-106103" t="-1639" r="-430516" b="-880328"/>
                          </a:stretch>
                        </a:blipFill>
                      </a:tcPr>
                    </a:tc>
                    <a:tc>
                      <a:txBody>
                        <a:bodyPr/>
                        <a:lstStyle/>
                        <a:p>
                          <a:endParaRPr lang="en-US"/>
                        </a:p>
                      </a:txBody>
                      <a:tcPr>
                        <a:blipFill>
                          <a:blip r:embed="rId2"/>
                          <a:stretch>
                            <a:fillRect l="-146333" t="-1639" r="-205667" b="-880328"/>
                          </a:stretch>
                        </a:blipFill>
                      </a:tcPr>
                    </a:tc>
                    <a:tc>
                      <a:txBody>
                        <a:bodyPr/>
                        <a:lstStyle/>
                        <a:p>
                          <a:endParaRPr lang="en-US"/>
                        </a:p>
                      </a:txBody>
                      <a:tcPr>
                        <a:blipFill>
                          <a:blip r:embed="rId2"/>
                          <a:stretch>
                            <a:fillRect l="-325551" t="-1639" r="-171806" b="-880328"/>
                          </a:stretch>
                        </a:blipFill>
                      </a:tcPr>
                    </a:tc>
                    <a:tc>
                      <a:txBody>
                        <a:bodyPr/>
                        <a:lstStyle/>
                        <a:p>
                          <a:endParaRPr lang="en-US"/>
                        </a:p>
                      </a:txBody>
                      <a:tcPr>
                        <a:blipFill>
                          <a:blip r:embed="rId2"/>
                          <a:stretch>
                            <a:fillRect l="-500518" t="-1639" r="-102073" b="-880328"/>
                          </a:stretch>
                        </a:blipFill>
                      </a:tcPr>
                    </a:tc>
                    <a:tc>
                      <a:txBody>
                        <a:bodyPr/>
                        <a:lstStyle/>
                        <a:p>
                          <a:endParaRPr lang="en-US"/>
                        </a:p>
                      </a:txBody>
                      <a:tcPr>
                        <a:blipFill>
                          <a:blip r:embed="rId2"/>
                          <a:stretch>
                            <a:fillRect l="-600518" t="-1639" r="-2073" b="-880328"/>
                          </a:stretch>
                        </a:blipFill>
                      </a:tcPr>
                    </a:tc>
                    <a:extLst>
                      <a:ext uri="{0D108BD9-81ED-4DB2-BD59-A6C34878D82A}">
                        <a16:rowId xmlns:a16="http://schemas.microsoft.com/office/drawing/2014/main" val="10000"/>
                      </a:ext>
                    </a:extLst>
                  </a:tr>
                  <a:tr h="370840">
                    <a:tc>
                      <a:txBody>
                        <a:bodyPr/>
                        <a:lstStyle/>
                        <a:p>
                          <a:r>
                            <a:rPr lang="en-US"/>
                            <a:t>10</a:t>
                          </a:r>
                        </a:p>
                      </a:txBody>
                      <a:tcPr/>
                    </a:tc>
                    <a:tc>
                      <a:txBody>
                        <a:bodyPr/>
                        <a:lstStyle/>
                        <a:p>
                          <a:r>
                            <a:rPr lang="en-US"/>
                            <a:t>18</a:t>
                          </a:r>
                        </a:p>
                      </a:txBody>
                      <a:tcPr/>
                    </a:tc>
                    <a:tc>
                      <a:txBody>
                        <a:bodyPr/>
                        <a:lstStyle/>
                        <a:p>
                          <a:r>
                            <a:rPr lang="en-US"/>
                            <a:t>-3</a:t>
                          </a:r>
                        </a:p>
                      </a:txBody>
                      <a:tcPr/>
                    </a:tc>
                    <a:tc>
                      <a:txBody>
                        <a:bodyPr/>
                        <a:lstStyle/>
                        <a:p>
                          <a:r>
                            <a:rPr lang="en-US"/>
                            <a:t>-1</a:t>
                          </a:r>
                        </a:p>
                      </a:txBody>
                      <a:tcPr/>
                    </a:tc>
                    <a:tc>
                      <a:txBody>
                        <a:bodyPr/>
                        <a:lstStyle/>
                        <a:p>
                          <a:r>
                            <a:rPr lang="en-US"/>
                            <a:t>9</a:t>
                          </a:r>
                        </a:p>
                      </a:txBody>
                      <a:tcPr/>
                    </a:tc>
                    <a:tc>
                      <a:txBody>
                        <a:bodyPr/>
                        <a:lstStyle/>
                        <a:p>
                          <a:r>
                            <a:rPr lang="en-US"/>
                            <a:t>1</a:t>
                          </a:r>
                        </a:p>
                      </a:txBody>
                      <a:tcPr/>
                    </a:tc>
                    <a:tc>
                      <a:txBody>
                        <a:bodyPr/>
                        <a:lstStyle/>
                        <a:p>
                          <a:r>
                            <a:rPr lang="en-US"/>
                            <a:t>3</a:t>
                          </a:r>
                        </a:p>
                      </a:txBody>
                      <a:tcPr/>
                    </a:tc>
                    <a:extLst>
                      <a:ext uri="{0D108BD9-81ED-4DB2-BD59-A6C34878D82A}">
                        <a16:rowId xmlns:a16="http://schemas.microsoft.com/office/drawing/2014/main" val="10001"/>
                      </a:ext>
                    </a:extLst>
                  </a:tr>
                  <a:tr h="370840">
                    <a:tc>
                      <a:txBody>
                        <a:bodyPr/>
                        <a:lstStyle/>
                        <a:p>
                          <a:r>
                            <a:rPr lang="en-US"/>
                            <a:t>14</a:t>
                          </a:r>
                        </a:p>
                      </a:txBody>
                      <a:tcPr/>
                    </a:tc>
                    <a:tc>
                      <a:txBody>
                        <a:bodyPr/>
                        <a:lstStyle/>
                        <a:p>
                          <a:r>
                            <a:rPr lang="en-US"/>
                            <a:t>12</a:t>
                          </a:r>
                        </a:p>
                      </a:txBody>
                      <a:tcPr/>
                    </a:tc>
                    <a:tc>
                      <a:txBody>
                        <a:bodyPr/>
                        <a:lstStyle/>
                        <a:p>
                          <a:r>
                            <a:rPr lang="en-US"/>
                            <a:t>-2</a:t>
                          </a:r>
                        </a:p>
                      </a:txBody>
                      <a:tcPr/>
                    </a:tc>
                    <a:tc>
                      <a:txBody>
                        <a:bodyPr/>
                        <a:lstStyle/>
                        <a:p>
                          <a:r>
                            <a:rPr lang="en-US"/>
                            <a:t>-2</a:t>
                          </a:r>
                        </a:p>
                      </a:txBody>
                      <a:tcPr/>
                    </a:tc>
                    <a:tc>
                      <a:txBody>
                        <a:bodyPr/>
                        <a:lstStyle/>
                        <a:p>
                          <a:r>
                            <a:rPr lang="en-US"/>
                            <a:t>4</a:t>
                          </a:r>
                        </a:p>
                      </a:txBody>
                      <a:tcPr/>
                    </a:tc>
                    <a:tc>
                      <a:txBody>
                        <a:bodyPr/>
                        <a:lstStyle/>
                        <a:p>
                          <a:r>
                            <a:rPr lang="en-US"/>
                            <a:t>4</a:t>
                          </a:r>
                        </a:p>
                      </a:txBody>
                      <a:tcPr/>
                    </a:tc>
                    <a:tc>
                      <a:txBody>
                        <a:bodyPr/>
                        <a:lstStyle/>
                        <a:p>
                          <a:r>
                            <a:rPr lang="en-US"/>
                            <a:t>4</a:t>
                          </a:r>
                        </a:p>
                      </a:txBody>
                      <a:tcPr/>
                    </a:tc>
                    <a:extLst>
                      <a:ext uri="{0D108BD9-81ED-4DB2-BD59-A6C34878D82A}">
                        <a16:rowId xmlns:a16="http://schemas.microsoft.com/office/drawing/2014/main" val="10002"/>
                      </a:ext>
                    </a:extLst>
                  </a:tr>
                  <a:tr h="370840">
                    <a:tc>
                      <a:txBody>
                        <a:bodyPr/>
                        <a:lstStyle/>
                        <a:p>
                          <a:r>
                            <a:rPr lang="en-US"/>
                            <a:t>18</a:t>
                          </a:r>
                        </a:p>
                      </a:txBody>
                      <a:tcPr/>
                    </a:tc>
                    <a:tc>
                      <a:txBody>
                        <a:bodyPr/>
                        <a:lstStyle/>
                        <a:p>
                          <a:r>
                            <a:rPr lang="en-US"/>
                            <a:t>24</a:t>
                          </a:r>
                        </a:p>
                      </a:txBody>
                      <a:tcPr/>
                    </a:tc>
                    <a:tc>
                      <a:txBody>
                        <a:bodyPr/>
                        <a:lstStyle/>
                        <a:p>
                          <a:r>
                            <a:rPr lang="en-US"/>
                            <a:t>-1</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10003"/>
                      </a:ext>
                    </a:extLst>
                  </a:tr>
                  <a:tr h="370840">
                    <a:tc>
                      <a:txBody>
                        <a:bodyPr/>
                        <a:lstStyle/>
                        <a:p>
                          <a:r>
                            <a:rPr lang="en-US"/>
                            <a:t>22</a:t>
                          </a:r>
                        </a:p>
                      </a:txBody>
                      <a:tcPr/>
                    </a:tc>
                    <a:tc>
                      <a:txBody>
                        <a:bodyPr/>
                        <a:lstStyle/>
                        <a:p>
                          <a:r>
                            <a:rPr lang="en-US"/>
                            <a:t>6</a:t>
                          </a:r>
                        </a:p>
                      </a:txBody>
                      <a:tcPr/>
                    </a:tc>
                    <a:tc>
                      <a:txBody>
                        <a:bodyPr/>
                        <a:lstStyle/>
                        <a:p>
                          <a:r>
                            <a:rPr lang="en-US"/>
                            <a:t>0</a:t>
                          </a:r>
                        </a:p>
                      </a:txBody>
                      <a:tcPr/>
                    </a:tc>
                    <a:tc>
                      <a:txBody>
                        <a:bodyPr/>
                        <a:lstStyle/>
                        <a:p>
                          <a:r>
                            <a:rPr lang="en-US"/>
                            <a:t>-3</a:t>
                          </a:r>
                        </a:p>
                      </a:txBody>
                      <a:tcPr/>
                    </a:tc>
                    <a:tc>
                      <a:txBody>
                        <a:bodyPr/>
                        <a:lstStyle/>
                        <a:p>
                          <a:r>
                            <a:rPr lang="en-US"/>
                            <a:t>0</a:t>
                          </a:r>
                        </a:p>
                      </a:txBody>
                      <a:tcPr/>
                    </a:tc>
                    <a:tc>
                      <a:txBody>
                        <a:bodyPr/>
                        <a:lstStyle/>
                        <a:p>
                          <a:r>
                            <a:rPr lang="en-US"/>
                            <a:t>9</a:t>
                          </a:r>
                        </a:p>
                      </a:txBody>
                      <a:tcPr/>
                    </a:tc>
                    <a:tc>
                      <a:txBody>
                        <a:bodyPr/>
                        <a:lstStyle/>
                        <a:p>
                          <a:r>
                            <a:rPr lang="en-US"/>
                            <a:t>0</a:t>
                          </a:r>
                        </a:p>
                      </a:txBody>
                      <a:tcPr/>
                    </a:tc>
                    <a:extLst>
                      <a:ext uri="{0D108BD9-81ED-4DB2-BD59-A6C34878D82A}">
                        <a16:rowId xmlns:a16="http://schemas.microsoft.com/office/drawing/2014/main" val="10004"/>
                      </a:ext>
                    </a:extLst>
                  </a:tr>
                  <a:tr h="370840">
                    <a:tc>
                      <a:txBody>
                        <a:bodyPr/>
                        <a:lstStyle/>
                        <a:p>
                          <a:r>
                            <a:rPr lang="en-US"/>
                            <a:t>26</a:t>
                          </a:r>
                        </a:p>
                      </a:txBody>
                      <a:tcPr/>
                    </a:tc>
                    <a:tc>
                      <a:txBody>
                        <a:bodyPr/>
                        <a:lstStyle/>
                        <a:p>
                          <a:r>
                            <a:rPr lang="en-US"/>
                            <a:t>30</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0005"/>
                      </a:ext>
                    </a:extLst>
                  </a:tr>
                  <a:tr h="370840">
                    <a:tc>
                      <a:txBody>
                        <a:bodyPr/>
                        <a:lstStyle/>
                        <a:p>
                          <a:r>
                            <a:rPr lang="en-US"/>
                            <a:t>30</a:t>
                          </a:r>
                        </a:p>
                      </a:txBody>
                      <a:tcPr/>
                    </a:tc>
                    <a:tc>
                      <a:txBody>
                        <a:bodyPr/>
                        <a:lstStyle/>
                        <a:p>
                          <a:r>
                            <a:rPr lang="en-US"/>
                            <a:t>36</a:t>
                          </a:r>
                        </a:p>
                      </a:txBody>
                      <a:tcPr/>
                    </a:tc>
                    <a:tc>
                      <a:txBody>
                        <a:bodyPr/>
                        <a:lstStyle/>
                        <a:p>
                          <a:r>
                            <a:rPr lang="en-US"/>
                            <a:t>2</a:t>
                          </a:r>
                        </a:p>
                      </a:txBody>
                      <a:tcPr/>
                    </a:tc>
                    <a:tc>
                      <a:txBody>
                        <a:bodyPr/>
                        <a:lstStyle/>
                        <a:p>
                          <a:r>
                            <a:rPr lang="en-US"/>
                            <a:t>2</a:t>
                          </a:r>
                        </a:p>
                      </a:txBody>
                      <a:tcPr/>
                    </a:tc>
                    <a:tc>
                      <a:txBody>
                        <a:bodyPr/>
                        <a:lstStyle/>
                        <a:p>
                          <a:r>
                            <a:rPr lang="en-US"/>
                            <a:t>4</a:t>
                          </a:r>
                        </a:p>
                      </a:txBody>
                      <a:tcPr/>
                    </a:tc>
                    <a:tc>
                      <a:txBody>
                        <a:bodyPr/>
                        <a:lstStyle/>
                        <a:p>
                          <a:r>
                            <a:rPr lang="en-US"/>
                            <a:t>4</a:t>
                          </a:r>
                        </a:p>
                      </a:txBody>
                      <a:tcPr/>
                    </a:tc>
                    <a:tc>
                      <a:txBody>
                        <a:bodyPr/>
                        <a:lstStyle/>
                        <a:p>
                          <a:r>
                            <a:rPr lang="en-US"/>
                            <a:t>4</a:t>
                          </a:r>
                        </a:p>
                      </a:txBody>
                      <a:tcPr/>
                    </a:tc>
                    <a:extLst>
                      <a:ext uri="{0D108BD9-81ED-4DB2-BD59-A6C34878D82A}">
                        <a16:rowId xmlns:a16="http://schemas.microsoft.com/office/drawing/2014/main" val="10006"/>
                      </a:ext>
                    </a:extLst>
                  </a:tr>
                  <a:tr h="1030034">
                    <a:tc>
                      <a:txBody>
                        <a:bodyPr/>
                        <a:lstStyle/>
                        <a:p>
                          <a:r>
                            <a:rPr lang="en-US"/>
                            <a:t>Total</a:t>
                          </a:r>
                        </a:p>
                      </a:txBody>
                      <a:tcPr/>
                    </a:tc>
                    <a:tc>
                      <a:txBody>
                        <a:bodyPr/>
                        <a:lstStyle/>
                        <a:p>
                          <a:endParaRPr lang="en-US"/>
                        </a:p>
                      </a:txBody>
                      <a:tcPr/>
                    </a:tc>
                    <a:tc>
                      <a:txBody>
                        <a:bodyPr/>
                        <a:lstStyle/>
                        <a:p>
                          <a:endParaRPr lang="en-US"/>
                        </a:p>
                      </a:txBody>
                      <a:tcPr>
                        <a:blipFill>
                          <a:blip r:embed="rId2"/>
                          <a:stretch>
                            <a:fillRect l="-106103" t="-253254" r="-430516" b="-1183"/>
                          </a:stretch>
                        </a:blipFill>
                      </a:tcPr>
                    </a:tc>
                    <a:tc>
                      <a:txBody>
                        <a:bodyPr/>
                        <a:lstStyle/>
                        <a:p>
                          <a:endParaRPr lang="en-US"/>
                        </a:p>
                      </a:txBody>
                      <a:tcPr>
                        <a:blipFill>
                          <a:blip r:embed="rId2"/>
                          <a:stretch>
                            <a:fillRect l="-146333" t="-253254" r="-205667" b="-1183"/>
                          </a:stretch>
                        </a:blipFill>
                      </a:tcPr>
                    </a:tc>
                    <a:tc>
                      <a:txBody>
                        <a:bodyPr/>
                        <a:lstStyle/>
                        <a:p>
                          <a:endParaRPr lang="en-US"/>
                        </a:p>
                      </a:txBody>
                      <a:tcPr>
                        <a:blipFill>
                          <a:blip r:embed="rId2"/>
                          <a:stretch>
                            <a:fillRect l="-325551" t="-253254" r="-171806" b="-1183"/>
                          </a:stretch>
                        </a:blipFill>
                      </a:tcPr>
                    </a:tc>
                    <a:tc>
                      <a:txBody>
                        <a:bodyPr/>
                        <a:lstStyle/>
                        <a:p>
                          <a:endParaRPr lang="en-US"/>
                        </a:p>
                      </a:txBody>
                      <a:tcPr>
                        <a:blipFill>
                          <a:blip r:embed="rId2"/>
                          <a:stretch>
                            <a:fillRect l="-500518" t="-253254" r="-102073" b="-1183"/>
                          </a:stretch>
                        </a:blipFill>
                      </a:tcPr>
                    </a:tc>
                    <a:tc>
                      <a:txBody>
                        <a:bodyPr/>
                        <a:lstStyle/>
                        <a:p>
                          <a:endParaRPr lang="en-US"/>
                        </a:p>
                      </a:txBody>
                      <a:tcPr>
                        <a:blipFill>
                          <a:blip r:embed="rId2"/>
                          <a:stretch>
                            <a:fillRect l="-600518" t="-253254" r="-2073" b="-1183"/>
                          </a:stretch>
                        </a:blipFill>
                      </a:tcPr>
                    </a:tc>
                    <a:extLst>
                      <a:ext uri="{0D108BD9-81ED-4DB2-BD59-A6C34878D82A}">
                        <a16:rowId xmlns:a16="http://schemas.microsoft.com/office/drawing/2014/main" val="10007"/>
                      </a:ext>
                    </a:extLst>
                  </a:tr>
                </a:tbl>
              </a:graphicData>
            </a:graphic>
          </p:graphicFrame>
        </mc:Fallback>
      </mc:AlternateContent>
      <p:sp>
        <p:nvSpPr>
          <p:cNvPr id="4" name="Date Placeholder 3"/>
          <p:cNvSpPr>
            <a:spLocks noGrp="1"/>
          </p:cNvSpPr>
          <p:nvPr>
            <p:ph type="dt" sz="half" idx="10"/>
          </p:nvPr>
        </p:nvSpPr>
        <p:spPr/>
        <p:txBody>
          <a:bodyPr/>
          <a:lstStyle/>
          <a:p>
            <a:fld id="{F09B790D-965F-4219-AD96-77DEB6E6A391}"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3" name="Picture 2" descr="A screenshot of a computer&#10;&#10;Description automatically generated">
            <a:extLst>
              <a:ext uri="{FF2B5EF4-FFF2-40B4-BE49-F238E27FC236}">
                <a16:creationId xmlns:a16="http://schemas.microsoft.com/office/drawing/2014/main" id="{2D07FB3C-D26E-0689-9548-FD6FF636A45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489377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a:t>Hence,n=6,</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𝑢</m:t>
                        </m:r>
                      </m:e>
                    </m:acc>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d>
                          <m:dPr>
                            <m:ctrlPr>
                              <a:rPr lang="en-US" sz="2200" b="0" i="1" smtClean="0">
                                <a:latin typeface="Cambria Math" panose="02040503050406030204" pitchFamily="18" charset="0"/>
                              </a:rPr>
                            </m:ctrlPr>
                          </m:dPr>
                          <m:e>
                            <m:r>
                              <a:rPr lang="en-US" sz="2200" b="0" i="1" smtClean="0">
                                <a:latin typeface="Cambria Math"/>
                              </a:rPr>
                              <m:t>−3</m:t>
                            </m:r>
                          </m:e>
                        </m:d>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2</m:t>
                            </m:r>
                          </m:den>
                        </m:f>
                        <m:r>
                          <a:rPr lang="en-US" sz="2200" b="0" i="1" smtClean="0">
                            <a:latin typeface="Cambria Math"/>
                          </a:rPr>
                          <m:t>;</m:t>
                        </m:r>
                      </m:e>
                    </m:nary>
                    <m:acc>
                      <m:accPr>
                        <m:chr m:val="̅"/>
                        <m:ctrlPr>
                          <a:rPr lang="en-US" sz="2200" b="0" i="1" smtClean="0">
                            <a:latin typeface="Cambria Math" panose="02040503050406030204" pitchFamily="18" charset="0"/>
                          </a:rPr>
                        </m:ctrlPr>
                      </m:accPr>
                      <m:e>
                        <m:r>
                          <a:rPr lang="en-US" sz="2200" b="0" i="1" smtClean="0">
                            <a:latin typeface="Cambria Math"/>
                          </a:rPr>
                          <m:t>𝑣</m:t>
                        </m:r>
                      </m:e>
                    </m:acc>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𝑣</m:t>
                        </m:r>
                      </m:e>
                    </m:nary>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d>
                      <m:dPr>
                        <m:ctrlPr>
                          <a:rPr lang="en-US" sz="2200" b="0" i="1" smtClean="0">
                            <a:latin typeface="Cambria Math" panose="02040503050406030204" pitchFamily="18" charset="0"/>
                          </a:rPr>
                        </m:ctrlPr>
                      </m:dPr>
                      <m:e>
                        <m:r>
                          <a:rPr lang="en-US" sz="2200" b="0" i="1" smtClean="0">
                            <a:latin typeface="Cambria Math"/>
                          </a:rPr>
                          <m:t>−3</m:t>
                        </m:r>
                      </m:e>
                    </m:d>
                    <m:r>
                      <a:rPr lang="en-US" sz="2200" b="0" i="0" smtClean="0">
                        <a:latin typeface="Cambria Math"/>
                      </a:rPr>
                      <m:t>=−</m:t>
                    </m:r>
                    <m:f>
                      <m:fPr>
                        <m:ctrlPr>
                          <a:rPr lang="en-US" sz="2200" i="1" dirty="0" smtClean="0">
                            <a:latin typeface="Cambria Math" panose="02040503050406030204" pitchFamily="18" charset="0"/>
                          </a:rPr>
                        </m:ctrlPr>
                      </m:fPr>
                      <m:num>
                        <m:r>
                          <a:rPr lang="en-US" sz="2200" b="0" i="1" dirty="0" smtClean="0">
                            <a:latin typeface="Cambria Math"/>
                          </a:rPr>
                          <m:t>1</m:t>
                        </m:r>
                      </m:num>
                      <m:den>
                        <m:r>
                          <a:rPr lang="en-US" sz="2200" b="0" i="1" dirty="0" smtClean="0">
                            <a:latin typeface="Cambria Math"/>
                          </a:rPr>
                          <m:t>2</m:t>
                        </m:r>
                      </m:den>
                    </m:f>
                  </m:oMath>
                </a14:m>
                <a:endParaRPr lang="en-US" sz="2200"/>
              </a:p>
              <a:p>
                <a:pPr marL="0" indent="0">
                  <a:buNone/>
                </a:pPr>
                <a:r>
                  <a:rPr lang="en-US" sz="2200"/>
                  <a:t>Then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m:t>
                    </m:r>
                    <m:r>
                      <a:rPr lang="en-US" sz="2200" i="1">
                        <a:latin typeface="Cambria Math"/>
                      </a:rPr>
                      <m:t> </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𝑢𝑣</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𝑢</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𝑣</m:t>
                            </m:r>
                          </m:e>
                        </m:nary>
                      </m:num>
                      <m:den>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𝑢</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𝑢</m:t>
                                            </m:r>
                                          </m:e>
                                        </m:nary>
                                      </m:e>
                                    </m:d>
                                  </m:e>
                                  <m:sup>
                                    <m:r>
                                      <a:rPr lang="en-US" sz="2200" i="1">
                                        <a:latin typeface="Cambria Math"/>
                                      </a:rPr>
                                      <m:t>2</m:t>
                                    </m:r>
                                  </m:sup>
                                </m:sSup>
                              </m:e>
                            </m:nary>
                          </m:e>
                        </m:rad>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𝑣</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𝑣</m:t>
                                            </m:r>
                                          </m:e>
                                        </m:nary>
                                      </m:e>
                                    </m:d>
                                  </m:e>
                                  <m:sup>
                                    <m:r>
                                      <a:rPr lang="en-US" sz="2200" i="1">
                                        <a:latin typeface="Cambria Math"/>
                                      </a:rPr>
                                      <m:t>2</m:t>
                                    </m:r>
                                  </m:sup>
                                </m:sSup>
                              </m:e>
                            </m:nary>
                          </m:e>
                        </m:rad>
                      </m:den>
                    </m:f>
                  </m:oMath>
                </a14:m>
                <a:endParaRPr lang="en-US" sz="2200" i="1">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b="0" i="1" smtClean="0">
                              <a:latin typeface="Cambria Math" panose="02040503050406030204" pitchFamily="18" charset="0"/>
                            </a:rPr>
                          </m:ctrlPr>
                        </m:fPr>
                        <m:num>
                          <m:d>
                            <m:dPr>
                              <m:ctrlPr>
                                <a:rPr lang="en-US" sz="2200" b="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×12</m:t>
                              </m:r>
                            </m:e>
                          </m:d>
                          <m:r>
                            <a:rPr lang="en-US" sz="2200" b="0" i="1" smtClean="0">
                              <a:latin typeface="Cambria Math"/>
                            </a:rPr>
                            <m:t>−</m:t>
                          </m:r>
                          <m:d>
                            <m:dPr>
                              <m:ctrlPr>
                                <a:rPr lang="en-US" sz="2200" b="0" i="1" smtClean="0">
                                  <a:latin typeface="Cambria Math" panose="02040503050406030204" pitchFamily="18" charset="0"/>
                                </a:rPr>
                              </m:ctrlPr>
                            </m:dPr>
                            <m:e>
                              <m:r>
                                <a:rPr lang="en-US" sz="2200" b="0" i="1" smtClean="0">
                                  <a:latin typeface="Cambria Math"/>
                                </a:rPr>
                                <m:t>−3</m:t>
                              </m:r>
                            </m:e>
                          </m:d>
                          <m:d>
                            <m:dPr>
                              <m:ctrlPr>
                                <a:rPr lang="en-US" sz="2200" b="0" i="1" smtClean="0">
                                  <a:latin typeface="Cambria Math" panose="02040503050406030204" pitchFamily="18" charset="0"/>
                                </a:rPr>
                              </m:ctrlPr>
                            </m:dPr>
                            <m:e>
                              <m:r>
                                <a:rPr lang="en-US" sz="2200" b="0" i="1" smtClean="0">
                                  <a:latin typeface="Cambria Math"/>
                                </a:rPr>
                                <m:t>−3</m:t>
                              </m:r>
                            </m:e>
                          </m:d>
                        </m:num>
                        <m:den>
                          <m:rad>
                            <m:radPr>
                              <m:degHide m:val="on"/>
                              <m:ctrlPr>
                                <a:rPr lang="en-US" sz="2200" b="0" i="1" smtClean="0">
                                  <a:latin typeface="Cambria Math" panose="02040503050406030204" pitchFamily="18" charset="0"/>
                                </a:rPr>
                              </m:ctrlPr>
                            </m:radPr>
                            <m:deg/>
                            <m:e>
                              <m:d>
                                <m:dPr>
                                  <m:ctrlPr>
                                    <a:rPr lang="en-US" sz="2200" b="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×19</m:t>
                                  </m:r>
                                </m:e>
                              </m: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m:t>
                                      </m:r>
                                    </m:e>
                                  </m:d>
                                </m:e>
                                <m:sup>
                                  <m:r>
                                    <a:rPr lang="en-US" sz="2200" b="0" i="1" smtClean="0">
                                      <a:latin typeface="Cambria Math"/>
                                    </a:rPr>
                                    <m:t>2</m:t>
                                  </m:r>
                                </m:sup>
                              </m:sSup>
                            </m:e>
                          </m:rad>
                          <m:rad>
                            <m:radPr>
                              <m:degHide m:val="on"/>
                              <m:ctrlPr>
                                <a:rPr lang="en-US" sz="2200" b="0" i="1" smtClean="0">
                                  <a:latin typeface="Cambria Math" panose="02040503050406030204" pitchFamily="18" charset="0"/>
                                </a:rPr>
                              </m:ctrlPr>
                            </m:radPr>
                            <m:deg/>
                            <m:e>
                              <m:d>
                                <m:dPr>
                                  <m:ctrlPr>
                                    <a:rPr lang="en-US" sz="2200" b="0" i="1" smtClean="0">
                                      <a:latin typeface="Cambria Math" panose="02040503050406030204" pitchFamily="18" charset="0"/>
                                      <a:ea typeface="Cambria Math"/>
                                    </a:rPr>
                                  </m:ctrlPr>
                                </m:dPr>
                                <m:e>
                                  <m:r>
                                    <a:rPr lang="en-US" sz="2200" b="0" i="1" smtClean="0">
                                      <a:latin typeface="Cambria Math"/>
                                      <a:ea typeface="Cambria Math"/>
                                    </a:rPr>
                                    <m:t>6×19</m:t>
                                  </m:r>
                                </m:e>
                              </m:d>
                            </m:e>
                          </m:ra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m:t>
                                  </m:r>
                                  <m:r>
                                    <a:rPr lang="en-US" sz="2200" b="0" i="1" smtClean="0">
                                      <a:latin typeface="Cambria Math"/>
                                    </a:rPr>
                                    <m:t>3</m:t>
                                  </m:r>
                                </m:e>
                              </m:d>
                            </m:e>
                            <m:sup>
                              <m:r>
                                <a:rPr lang="en-US" sz="2200" b="0" i="1" smtClean="0">
                                  <a:latin typeface="Cambria Math"/>
                                </a:rPr>
                                <m:t>2</m:t>
                              </m:r>
                            </m:sup>
                          </m:sSup>
                        </m:den>
                      </m:f>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63</m:t>
                          </m:r>
                        </m:num>
                        <m:den>
                          <m:rad>
                            <m:radPr>
                              <m:degHide m:val="on"/>
                              <m:ctrlPr>
                                <a:rPr lang="en-US" sz="2200" b="0" i="1" smtClean="0">
                                  <a:latin typeface="Cambria Math" panose="02040503050406030204" pitchFamily="18" charset="0"/>
                                </a:rPr>
                              </m:ctrlPr>
                            </m:radPr>
                            <m:deg/>
                            <m:e>
                              <m:r>
                                <a:rPr lang="en-US" sz="2200" b="0" i="1" smtClean="0">
                                  <a:latin typeface="Cambria Math"/>
                                </a:rPr>
                                <m:t>105</m:t>
                              </m:r>
                            </m:e>
                          </m:rad>
                          <m:rad>
                            <m:radPr>
                              <m:degHide m:val="on"/>
                              <m:ctrlPr>
                                <a:rPr lang="en-US" sz="2200" b="0" i="1" smtClean="0">
                                  <a:latin typeface="Cambria Math" panose="02040503050406030204" pitchFamily="18" charset="0"/>
                                </a:rPr>
                              </m:ctrlPr>
                            </m:radPr>
                            <m:deg/>
                            <m:e>
                              <m:r>
                                <a:rPr lang="en-US" sz="2200" b="0" i="1" smtClean="0">
                                  <a:latin typeface="Cambria Math"/>
                                </a:rPr>
                                <m:t>105</m:t>
                              </m:r>
                            </m:e>
                          </m:rad>
                        </m:den>
                      </m:f>
                      <m:r>
                        <a:rPr lang="en-US" sz="2200" b="0" i="1" smtClean="0">
                          <a:latin typeface="Cambria Math"/>
                        </a:rPr>
                        <m:t>=0.6</m:t>
                      </m:r>
                    </m:oMath>
                  </m:oMathPara>
                </a14:m>
                <a:endParaRPr lang="en-US" sz="2200"/>
              </a:p>
              <a:p>
                <a:pPr>
                  <a:buFont typeface="Wingdings" pitchFamily="2" charset="2"/>
                  <a:buChar char="v"/>
                </a:pPr>
                <a:endParaRPr lang="en-US" sz="2200" b="1"/>
              </a:p>
              <a:p>
                <a:pPr>
                  <a:buFont typeface="Wingdings" pitchFamily="2" charset="2"/>
                  <a:buChar char="v"/>
                </a:pPr>
                <a:r>
                  <a:rPr lang="en-US" sz="2200" b="1"/>
                  <a:t>Calculation of co-efficient of correlation for a bivariate frequency distribution.</a:t>
                </a:r>
              </a:p>
              <a:p>
                <a:r>
                  <a:rPr lang="en-US" sz="2200"/>
                  <a:t>If the bivariate data on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 </m:t>
                    </m:r>
                  </m:oMath>
                </a14:m>
                <a:r>
                  <a:rPr lang="en-US" sz="2200"/>
                  <a:t>is presented on a two way correlation table and </a:t>
                </a:r>
                <a14:m>
                  <m:oMath xmlns:m="http://schemas.openxmlformats.org/officeDocument/2006/math">
                    <m:r>
                      <a:rPr lang="en-US" sz="2200" b="0" i="1" smtClean="0">
                        <a:latin typeface="Cambria Math"/>
                      </a:rPr>
                      <m:t>𝑓</m:t>
                    </m:r>
                    <m:r>
                      <a:rPr lang="en-US" sz="2200" b="0" i="1" smtClean="0">
                        <a:latin typeface="Cambria Math"/>
                      </a:rPr>
                      <m:t> </m:t>
                    </m:r>
                  </m:oMath>
                </a14:m>
                <a:r>
                  <a:rPr lang="en-US" sz="2200"/>
                  <a:t>is the frequency of a particular rectangle </a:t>
                </a:r>
              </a:p>
              <a:p>
                <a:r>
                  <a:rPr lang="en-US" sz="2200"/>
                  <a:t>In the correlation table then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9974695-A194-4960-8A5F-F392FC83732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B07D48FB-5D6B-FFFF-FB0A-B5DEC7DB692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713938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f>
                        <m:fPr>
                          <m:ctrlPr>
                            <a:rPr lang="en-US" sz="2200" b="0" i="1" smtClean="0">
                              <a:latin typeface="Cambria Math" panose="02040503050406030204" pitchFamily="18" charset="0"/>
                            </a:rPr>
                          </m:ctrlPr>
                        </m:fPr>
                        <m:num>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𝑓𝑥𝑦</m:t>
                              </m:r>
                            </m:e>
                          </m:nary>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𝑓𝑥</m:t>
                              </m:r>
                            </m:e>
                          </m:nary>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𝑓𝑦</m:t>
                              </m:r>
                            </m:e>
                          </m:nary>
                        </m:num>
                        <m:den>
                          <m:rad>
                            <m:radPr>
                              <m:degHide m:val="on"/>
                              <m:ctrlPr>
                                <a:rPr lang="en-US" sz="2200" b="0" i="1" smtClean="0">
                                  <a:latin typeface="Cambria Math" panose="02040503050406030204" pitchFamily="18" charset="0"/>
                                </a:rPr>
                              </m:ctrlPr>
                            </m:radPr>
                            <m:deg/>
                            <m:e>
                              <m:nary>
                                <m:naryPr>
                                  <m:chr m:val="∑"/>
                                  <m:subHide m:val="on"/>
                                  <m:supHide m:val="on"/>
                                  <m:ctrlPr>
                                    <a:rPr lang="en-US" sz="2200" i="1">
                                      <a:latin typeface="Cambria Math" panose="02040503050406030204" pitchFamily="18" charset="0"/>
                                    </a:rPr>
                                  </m:ctrlPr>
                                </m:naryPr>
                                <m:sub/>
                                <m:sup/>
                                <m:e>
                                  <m:r>
                                    <a:rPr lang="en-US" sz="2200" b="0" i="1" smtClean="0">
                                      <a:latin typeface="Cambria Math"/>
                                    </a:rPr>
                                    <m:t>𝑓</m:t>
                                  </m:r>
                                  <m:sSup>
                                    <m:sSupPr>
                                      <m:ctrlPr>
                                        <a:rPr lang="en-US" sz="2200" i="1">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b="0" i="1" smtClean="0">
                                                  <a:latin typeface="Cambria Math"/>
                                                </a:rPr>
                                                <m:t>𝑓𝑥</m:t>
                                              </m:r>
                                            </m:e>
                                          </m:nary>
                                        </m:e>
                                      </m:d>
                                    </m:e>
                                    <m:sup>
                                      <m:r>
                                        <a:rPr lang="en-US" sz="2200" b="0" i="1" smtClean="0">
                                          <a:latin typeface="Cambria Math"/>
                                        </a:rPr>
                                        <m:t>2</m:t>
                                      </m:r>
                                    </m:sup>
                                  </m:sSup>
                                </m:e>
                              </m:nary>
                              <m:d>
                                <m:dPr>
                                  <m:begChr m:val="["/>
                                  <m:endChr m:val="]"/>
                                  <m:ctrlPr>
                                    <a:rPr lang="en-US" sz="2200" b="0" i="1" smtClean="0">
                                      <a:latin typeface="Cambria Math" panose="02040503050406030204" pitchFamily="18" charset="0"/>
                                    </a:rPr>
                                  </m:ctrlPr>
                                </m:dPr>
                                <m:e>
                                  <m:nary>
                                    <m:naryPr>
                                      <m:chr m:val="∑"/>
                                      <m:subHide m:val="on"/>
                                      <m:supHide m:val="on"/>
                                      <m:ctrlPr>
                                        <a:rPr lang="en-US" sz="2200" b="0" i="1" smtClean="0">
                                          <a:latin typeface="Cambria Math" panose="02040503050406030204" pitchFamily="18" charset="0"/>
                                        </a:rPr>
                                      </m:ctrlPr>
                                    </m:naryPr>
                                    <m:sub/>
                                    <m:sup/>
                                    <m:e>
                                      <m:sSup>
                                        <m:sSupPr>
                                          <m:ctrlPr>
                                            <a:rPr lang="en-US" sz="2200" b="0" i="1" smtClean="0">
                                              <a:latin typeface="Cambria Math" panose="02040503050406030204" pitchFamily="18" charset="0"/>
                                            </a:rPr>
                                          </m:ctrlPr>
                                        </m:sSupPr>
                                        <m:e>
                                          <m:r>
                                            <a:rPr lang="en-US" sz="2200" b="0" i="1" smtClean="0">
                                              <a:latin typeface="Cambria Math"/>
                                            </a:rPr>
                                            <m:t>𝑓𝑦</m:t>
                                          </m:r>
                                        </m:e>
                                        <m:sup>
                                          <m:r>
                                            <a:rPr lang="en-US" sz="2200" b="0" i="1" smtClean="0">
                                              <a:latin typeface="Cambria Math"/>
                                            </a:rPr>
                                            <m:t>2</m:t>
                                          </m:r>
                                        </m:sup>
                                      </m:sSup>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𝑓𝑦</m:t>
                                                  </m:r>
                                                </m:e>
                                              </m:nary>
                                            </m:e>
                                          </m:d>
                                        </m:e>
                                        <m:sup>
                                          <m:r>
                                            <a:rPr lang="en-US" sz="2200" b="0" i="1" smtClean="0">
                                              <a:latin typeface="Cambria Math"/>
                                            </a:rPr>
                                            <m:t>2</m:t>
                                          </m:r>
                                        </m:sup>
                                      </m:sSup>
                                    </m:e>
                                  </m:nary>
                                </m:e>
                              </m:d>
                            </m:e>
                          </m:rad>
                          <m:r>
                            <a:rPr lang="en-US" sz="2200" b="0" i="1" smtClean="0">
                              <a:latin typeface="Cambria Math"/>
                            </a:rPr>
                            <m:t> </m:t>
                          </m:r>
                        </m:den>
                      </m:f>
                    </m:oMath>
                  </m:oMathPara>
                </a14:m>
                <a:endParaRPr lang="en-US" sz="2200"/>
              </a:p>
              <a:p>
                <a:pPr marL="0" indent="0">
                  <a:buNone/>
                </a:pPr>
                <a:r>
                  <a:rPr lang="en-US" sz="2200"/>
                  <a:t>Since change of origin and scale do not affect the co-efficient of correlation.</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 </m:t>
                    </m:r>
                  </m:oMath>
                </a14:m>
                <a:r>
                  <a:rPr lang="en-US" sz="2200"/>
                  <a:t>where the new variables </a:t>
                </a:r>
                <a14:m>
                  <m:oMath xmlns:m="http://schemas.openxmlformats.org/officeDocument/2006/math">
                    <m:r>
                      <a:rPr lang="en-US" sz="2200" b="0" i="1" smtClean="0">
                        <a:latin typeface="Cambria Math"/>
                      </a:rPr>
                      <m:t>𝑢</m:t>
                    </m:r>
                    <m:r>
                      <a:rPr lang="en-US" sz="2200" b="0" i="1" smtClean="0">
                        <a:latin typeface="Cambria Math"/>
                      </a:rPr>
                      <m:t>,</m:t>
                    </m:r>
                    <m:r>
                      <a:rPr lang="en-US" sz="2200" b="0" i="1" smtClean="0">
                        <a:latin typeface="Cambria Math"/>
                      </a:rPr>
                      <m:t>𝑣</m:t>
                    </m:r>
                  </m:oMath>
                </a14:m>
                <a:r>
                  <a:rPr lang="en-US" sz="2200"/>
                  <a:t> are properly chosen.</a:t>
                </a:r>
              </a:p>
              <a:p>
                <a:pPr marL="0" indent="0">
                  <a:buNone/>
                </a:pPr>
                <a:r>
                  <a:rPr lang="en-US" sz="2200" b="1"/>
                  <a:t>Q. </a:t>
                </a:r>
                <a:r>
                  <a:rPr lang="en-US" sz="2200"/>
                  <a:t>The following table given according to age the frequency of marks obtained by 100 students is an intelligence test:</a:t>
                </a:r>
              </a:p>
              <a:p>
                <a:endParaRPr lang="en-US" sz="22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3970018-553B-4D00-8618-786F5D630983}"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69FA1221-90CD-A587-DE41-6CEE50E5FE4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3763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fontScale="92500"/>
              </a:bodyPr>
              <a:lstStyle/>
              <a:p>
                <a:endParaRPr lang="en-US" sz="2200" b="1"/>
              </a:p>
              <a:p>
                <a:endParaRPr lang="en-US" sz="2200" b="1"/>
              </a:p>
              <a:p>
                <a:endParaRPr lang="en-US" sz="2200" b="1"/>
              </a:p>
              <a:p>
                <a:endParaRPr lang="en-US" sz="2200" b="1"/>
              </a:p>
              <a:p>
                <a:endParaRPr lang="en-US" sz="2200" b="1"/>
              </a:p>
              <a:p>
                <a:endParaRPr lang="en-US" sz="2200" b="1"/>
              </a:p>
              <a:p>
                <a:endParaRPr lang="en-US" sz="2200" b="1"/>
              </a:p>
              <a:p>
                <a:endParaRPr lang="en-US" sz="2200" b="1"/>
              </a:p>
              <a:p>
                <a:endParaRPr lang="en-US" sz="2200" b="1"/>
              </a:p>
              <a:p>
                <a:pPr marL="0" indent="0">
                  <a:buNone/>
                </a:pPr>
                <a:r>
                  <a:rPr lang="en-US" sz="2400"/>
                  <a:t>Calculate the coefficient of correlation between age and intelligence.</a:t>
                </a:r>
              </a:p>
              <a:p>
                <a:pPr marL="0" indent="0">
                  <a:buNone/>
                </a:pPr>
                <a:r>
                  <a:rPr lang="en-US" sz="2400" b="1"/>
                  <a:t>Solution: </a:t>
                </a:r>
                <a:r>
                  <a:rPr lang="en-US" sz="2400"/>
                  <a:t>Age and intelligence be denoted by </a:t>
                </a:r>
                <a14:m>
                  <m:oMath xmlns:m="http://schemas.openxmlformats.org/officeDocument/2006/math">
                    <m:r>
                      <a:rPr lang="en-US" sz="2400" i="1">
                        <a:latin typeface="Cambria Math"/>
                      </a:rPr>
                      <m:t>𝑥</m:t>
                    </m:r>
                    <m:r>
                      <a:rPr lang="en-US" sz="2400" i="1">
                        <a:latin typeface="Cambria Math"/>
                      </a:rPr>
                      <m:t> </m:t>
                    </m:r>
                    <m:r>
                      <a:rPr lang="en-US" sz="2400" i="1">
                        <a:latin typeface="Cambria Math"/>
                      </a:rPr>
                      <m:t>𝑎𝑛𝑑</m:t>
                    </m:r>
                    <m:r>
                      <a:rPr lang="en-US" sz="2400" i="1">
                        <a:latin typeface="Cambria Math"/>
                      </a:rPr>
                      <m:t> </m:t>
                    </m:r>
                    <m:r>
                      <a:rPr lang="en-US" sz="2400" i="1">
                        <a:latin typeface="Cambria Math"/>
                      </a:rPr>
                      <m:t>𝑦</m:t>
                    </m:r>
                  </m:oMath>
                </a14:m>
                <a:r>
                  <a:rPr lang="en-US" sz="2400"/>
                  <a:t> respectively</a:t>
                </a:r>
                <a:r>
                  <a:rPr lang="en-US" sz="2400" b="1"/>
                  <a:t>.</a:t>
                </a:r>
              </a:p>
              <a:p>
                <a:endParaRPr lang="en-US" sz="22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4B25275-AE59-4180-AD33-C7A59FC0FB1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nvGraphicFramePr>
        <p:xfrm>
          <a:off x="914400" y="1219200"/>
          <a:ext cx="6286500" cy="2926080"/>
        </p:xfrm>
        <a:graphic>
          <a:graphicData uri="http://schemas.openxmlformats.org/drawingml/2006/table">
            <a:tbl>
              <a:tblPr firstRow="1" bandRow="1">
                <a:tableStyleId>{5C22544A-7EE6-4342-B048-85BDC9FD1C3A}</a:tableStyleId>
              </a:tblPr>
              <a:tblGrid>
                <a:gridCol w="15621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tblGrid>
              <a:tr h="127357">
                <a:tc>
                  <a:txBody>
                    <a:bodyPr/>
                    <a:lstStyle/>
                    <a:p>
                      <a:r>
                        <a:rPr lang="en-US"/>
                        <a:t>Marks</a:t>
                      </a:r>
                    </a:p>
                  </a:txBody>
                  <a:tcPr>
                    <a:lnTlToBr w="12700" cap="flat" cmpd="sng" algn="ctr">
                      <a:solidFill>
                        <a:schemeClr val="tx1"/>
                      </a:solidFill>
                      <a:prstDash val="solid"/>
                      <a:round/>
                      <a:headEnd type="none" w="med" len="med"/>
                      <a:tailEnd type="none" w="med" len="med"/>
                    </a:lnTlToBr>
                  </a:tcPr>
                </a:tc>
                <a:tc>
                  <a:txBody>
                    <a:bodyPr/>
                    <a:lstStyle/>
                    <a:p>
                      <a:r>
                        <a:rPr lang="en-US"/>
                        <a:t>18</a:t>
                      </a:r>
                    </a:p>
                  </a:txBody>
                  <a:tcPr/>
                </a:tc>
                <a:tc>
                  <a:txBody>
                    <a:bodyPr/>
                    <a:lstStyle/>
                    <a:p>
                      <a:r>
                        <a:rPr lang="en-US"/>
                        <a:t>19</a:t>
                      </a:r>
                    </a:p>
                  </a:txBody>
                  <a:tcPr/>
                </a:tc>
                <a:tc>
                  <a:txBody>
                    <a:bodyPr/>
                    <a:lstStyle/>
                    <a:p>
                      <a:r>
                        <a:rPr lang="en-US"/>
                        <a:t>20</a:t>
                      </a:r>
                    </a:p>
                  </a:txBody>
                  <a:tcPr/>
                </a:tc>
                <a:tc>
                  <a:txBody>
                    <a:bodyPr/>
                    <a:lstStyle/>
                    <a:p>
                      <a:r>
                        <a:rPr lang="en-US"/>
                        <a:t>21</a:t>
                      </a:r>
                    </a:p>
                  </a:txBody>
                  <a:tcPr/>
                </a:tc>
                <a:tc>
                  <a:txBody>
                    <a:bodyPr/>
                    <a:lstStyle/>
                    <a:p>
                      <a:r>
                        <a:rPr lang="en-US"/>
                        <a:t>total</a:t>
                      </a:r>
                    </a:p>
                  </a:txBody>
                  <a:tcPr/>
                </a:tc>
                <a:extLst>
                  <a:ext uri="{0D108BD9-81ED-4DB2-BD59-A6C34878D82A}">
                    <a16:rowId xmlns:a16="http://schemas.microsoft.com/office/drawing/2014/main" val="10000"/>
                  </a:ext>
                </a:extLst>
              </a:tr>
              <a:tr h="129126">
                <a:tc>
                  <a:txBody>
                    <a:bodyPr/>
                    <a:lstStyle/>
                    <a:p>
                      <a:r>
                        <a:rPr lang="en-US"/>
                        <a:t>10-20</a:t>
                      </a:r>
                    </a:p>
                  </a:txBody>
                  <a:tcPr/>
                </a:tc>
                <a:tc>
                  <a:txBody>
                    <a:bodyPr/>
                    <a:lstStyle/>
                    <a:p>
                      <a:r>
                        <a:rPr lang="en-US"/>
                        <a:t>4</a:t>
                      </a:r>
                    </a:p>
                  </a:txBody>
                  <a:tcPr/>
                </a:tc>
                <a:tc>
                  <a:txBody>
                    <a:bodyPr/>
                    <a:lstStyle/>
                    <a:p>
                      <a:r>
                        <a:rPr lang="en-US"/>
                        <a:t>2</a:t>
                      </a:r>
                    </a:p>
                  </a:txBody>
                  <a:tcPr/>
                </a:tc>
                <a:tc>
                  <a:txBody>
                    <a:bodyPr/>
                    <a:lstStyle/>
                    <a:p>
                      <a:r>
                        <a:rPr lang="en-US"/>
                        <a:t>2</a:t>
                      </a:r>
                    </a:p>
                  </a:txBody>
                  <a:tcPr/>
                </a:tc>
                <a:tc>
                  <a:txBody>
                    <a:bodyPr/>
                    <a:lstStyle/>
                    <a:p>
                      <a:endParaRPr lang="en-US"/>
                    </a:p>
                  </a:txBody>
                  <a:tcPr/>
                </a:tc>
                <a:tc>
                  <a:txBody>
                    <a:bodyPr/>
                    <a:lstStyle/>
                    <a:p>
                      <a:r>
                        <a:rPr lang="en-US"/>
                        <a:t>8</a:t>
                      </a:r>
                    </a:p>
                  </a:txBody>
                  <a:tcPr/>
                </a:tc>
                <a:extLst>
                  <a:ext uri="{0D108BD9-81ED-4DB2-BD59-A6C34878D82A}">
                    <a16:rowId xmlns:a16="http://schemas.microsoft.com/office/drawing/2014/main" val="10001"/>
                  </a:ext>
                </a:extLst>
              </a:tr>
              <a:tr h="129126">
                <a:tc>
                  <a:txBody>
                    <a:bodyPr/>
                    <a:lstStyle/>
                    <a:p>
                      <a:r>
                        <a:rPr lang="en-US"/>
                        <a:t>20-30</a:t>
                      </a:r>
                    </a:p>
                  </a:txBody>
                  <a:tcPr/>
                </a:tc>
                <a:tc>
                  <a:txBody>
                    <a:bodyPr/>
                    <a:lstStyle/>
                    <a:p>
                      <a:r>
                        <a:rPr lang="en-US"/>
                        <a:t>5</a:t>
                      </a:r>
                    </a:p>
                  </a:txBody>
                  <a:tcPr/>
                </a:tc>
                <a:tc>
                  <a:txBody>
                    <a:bodyPr/>
                    <a:lstStyle/>
                    <a:p>
                      <a:r>
                        <a:rPr lang="en-US"/>
                        <a:t>4</a:t>
                      </a:r>
                    </a:p>
                  </a:txBody>
                  <a:tcPr/>
                </a:tc>
                <a:tc>
                  <a:txBody>
                    <a:bodyPr/>
                    <a:lstStyle/>
                    <a:p>
                      <a:r>
                        <a:rPr lang="en-US"/>
                        <a:t>6</a:t>
                      </a:r>
                    </a:p>
                  </a:txBody>
                  <a:tcPr/>
                </a:tc>
                <a:tc>
                  <a:txBody>
                    <a:bodyPr/>
                    <a:lstStyle/>
                    <a:p>
                      <a:r>
                        <a:rPr lang="en-US"/>
                        <a:t>4</a:t>
                      </a:r>
                    </a:p>
                  </a:txBody>
                  <a:tcPr/>
                </a:tc>
                <a:tc>
                  <a:txBody>
                    <a:bodyPr/>
                    <a:lstStyle/>
                    <a:p>
                      <a:r>
                        <a:rPr lang="en-US"/>
                        <a:t>19</a:t>
                      </a:r>
                    </a:p>
                  </a:txBody>
                  <a:tcPr/>
                </a:tc>
                <a:extLst>
                  <a:ext uri="{0D108BD9-81ED-4DB2-BD59-A6C34878D82A}">
                    <a16:rowId xmlns:a16="http://schemas.microsoft.com/office/drawing/2014/main" val="10002"/>
                  </a:ext>
                </a:extLst>
              </a:tr>
              <a:tr h="129126">
                <a:tc>
                  <a:txBody>
                    <a:bodyPr/>
                    <a:lstStyle/>
                    <a:p>
                      <a:r>
                        <a:rPr lang="en-US"/>
                        <a:t>30-40</a:t>
                      </a:r>
                    </a:p>
                  </a:txBody>
                  <a:tcPr/>
                </a:tc>
                <a:tc>
                  <a:txBody>
                    <a:bodyPr/>
                    <a:lstStyle/>
                    <a:p>
                      <a:r>
                        <a:rPr lang="en-US"/>
                        <a:t>6</a:t>
                      </a:r>
                    </a:p>
                  </a:txBody>
                  <a:tcPr/>
                </a:tc>
                <a:tc>
                  <a:txBody>
                    <a:bodyPr/>
                    <a:lstStyle/>
                    <a:p>
                      <a:r>
                        <a:rPr lang="en-US"/>
                        <a:t>8</a:t>
                      </a:r>
                    </a:p>
                  </a:txBody>
                  <a:tcPr/>
                </a:tc>
                <a:tc>
                  <a:txBody>
                    <a:bodyPr/>
                    <a:lstStyle/>
                    <a:p>
                      <a:r>
                        <a:rPr lang="en-US"/>
                        <a:t>10</a:t>
                      </a:r>
                    </a:p>
                  </a:txBody>
                  <a:tcPr/>
                </a:tc>
                <a:tc>
                  <a:txBody>
                    <a:bodyPr/>
                    <a:lstStyle/>
                    <a:p>
                      <a:r>
                        <a:rPr lang="en-US"/>
                        <a:t>11</a:t>
                      </a:r>
                    </a:p>
                  </a:txBody>
                  <a:tcPr/>
                </a:tc>
                <a:tc>
                  <a:txBody>
                    <a:bodyPr/>
                    <a:lstStyle/>
                    <a:p>
                      <a:r>
                        <a:rPr lang="en-US"/>
                        <a:t>35</a:t>
                      </a:r>
                    </a:p>
                  </a:txBody>
                  <a:tcPr/>
                </a:tc>
                <a:extLst>
                  <a:ext uri="{0D108BD9-81ED-4DB2-BD59-A6C34878D82A}">
                    <a16:rowId xmlns:a16="http://schemas.microsoft.com/office/drawing/2014/main" val="10003"/>
                  </a:ext>
                </a:extLst>
              </a:tr>
              <a:tr h="129126">
                <a:tc>
                  <a:txBody>
                    <a:bodyPr/>
                    <a:lstStyle/>
                    <a:p>
                      <a:r>
                        <a:rPr lang="en-US"/>
                        <a:t>40-50</a:t>
                      </a:r>
                    </a:p>
                  </a:txBody>
                  <a:tcPr/>
                </a:tc>
                <a:tc>
                  <a:txBody>
                    <a:bodyPr/>
                    <a:lstStyle/>
                    <a:p>
                      <a:r>
                        <a:rPr lang="en-US"/>
                        <a:t>4</a:t>
                      </a:r>
                    </a:p>
                  </a:txBody>
                  <a:tcPr/>
                </a:tc>
                <a:tc>
                  <a:txBody>
                    <a:bodyPr/>
                    <a:lstStyle/>
                    <a:p>
                      <a:r>
                        <a:rPr lang="en-US"/>
                        <a:t>4</a:t>
                      </a:r>
                    </a:p>
                  </a:txBody>
                  <a:tcPr/>
                </a:tc>
                <a:tc>
                  <a:txBody>
                    <a:bodyPr/>
                    <a:lstStyle/>
                    <a:p>
                      <a:r>
                        <a:rPr lang="en-US"/>
                        <a:t>6</a:t>
                      </a:r>
                    </a:p>
                  </a:txBody>
                  <a:tcPr/>
                </a:tc>
                <a:tc>
                  <a:txBody>
                    <a:bodyPr/>
                    <a:lstStyle/>
                    <a:p>
                      <a:r>
                        <a:rPr lang="en-US"/>
                        <a:t>8</a:t>
                      </a:r>
                    </a:p>
                  </a:txBody>
                  <a:tcPr/>
                </a:tc>
                <a:tc>
                  <a:txBody>
                    <a:bodyPr/>
                    <a:lstStyle/>
                    <a:p>
                      <a:r>
                        <a:rPr lang="en-US"/>
                        <a:t>22</a:t>
                      </a:r>
                    </a:p>
                  </a:txBody>
                  <a:tcPr/>
                </a:tc>
                <a:extLst>
                  <a:ext uri="{0D108BD9-81ED-4DB2-BD59-A6C34878D82A}">
                    <a16:rowId xmlns:a16="http://schemas.microsoft.com/office/drawing/2014/main" val="10004"/>
                  </a:ext>
                </a:extLst>
              </a:tr>
              <a:tr h="129126">
                <a:tc>
                  <a:txBody>
                    <a:bodyPr/>
                    <a:lstStyle/>
                    <a:p>
                      <a:r>
                        <a:rPr lang="en-US"/>
                        <a:t>50-60</a:t>
                      </a:r>
                    </a:p>
                  </a:txBody>
                  <a:tcPr/>
                </a:tc>
                <a:tc>
                  <a:txBody>
                    <a:bodyPr/>
                    <a:lstStyle/>
                    <a:p>
                      <a:endParaRPr lang="en-US"/>
                    </a:p>
                  </a:txBody>
                  <a:tcPr/>
                </a:tc>
                <a:tc>
                  <a:txBody>
                    <a:bodyPr/>
                    <a:lstStyle/>
                    <a:p>
                      <a:r>
                        <a:rPr lang="en-US"/>
                        <a:t>2</a:t>
                      </a:r>
                    </a:p>
                  </a:txBody>
                  <a:tcPr/>
                </a:tc>
                <a:tc>
                  <a:txBody>
                    <a:bodyPr/>
                    <a:lstStyle/>
                    <a:p>
                      <a:r>
                        <a:rPr lang="en-US"/>
                        <a:t>4</a:t>
                      </a:r>
                    </a:p>
                  </a:txBody>
                  <a:tcPr/>
                </a:tc>
                <a:tc>
                  <a:txBody>
                    <a:bodyPr/>
                    <a:lstStyle/>
                    <a:p>
                      <a:r>
                        <a:rPr lang="en-US"/>
                        <a:t>4</a:t>
                      </a:r>
                    </a:p>
                  </a:txBody>
                  <a:tcPr/>
                </a:tc>
                <a:tc>
                  <a:txBody>
                    <a:bodyPr/>
                    <a:lstStyle/>
                    <a:p>
                      <a:r>
                        <a:rPr lang="en-US"/>
                        <a:t>10</a:t>
                      </a:r>
                    </a:p>
                  </a:txBody>
                  <a:tcPr/>
                </a:tc>
                <a:extLst>
                  <a:ext uri="{0D108BD9-81ED-4DB2-BD59-A6C34878D82A}">
                    <a16:rowId xmlns:a16="http://schemas.microsoft.com/office/drawing/2014/main" val="10005"/>
                  </a:ext>
                </a:extLst>
              </a:tr>
              <a:tr h="129126">
                <a:tc>
                  <a:txBody>
                    <a:bodyPr/>
                    <a:lstStyle/>
                    <a:p>
                      <a:r>
                        <a:rPr lang="en-US"/>
                        <a:t>60-70</a:t>
                      </a:r>
                    </a:p>
                  </a:txBody>
                  <a:tcPr/>
                </a:tc>
                <a:tc>
                  <a:txBody>
                    <a:bodyPr/>
                    <a:lstStyle/>
                    <a:p>
                      <a:endParaRPr lang="en-US"/>
                    </a:p>
                  </a:txBody>
                  <a:tcPr/>
                </a:tc>
                <a:tc>
                  <a:txBody>
                    <a:bodyPr/>
                    <a:lstStyle/>
                    <a:p>
                      <a:r>
                        <a:rPr lang="en-US"/>
                        <a:t>2</a:t>
                      </a:r>
                    </a:p>
                  </a:txBody>
                  <a:tcPr/>
                </a:tc>
                <a:tc>
                  <a:txBody>
                    <a:bodyPr/>
                    <a:lstStyle/>
                    <a:p>
                      <a:r>
                        <a:rPr lang="en-US"/>
                        <a:t>3</a:t>
                      </a:r>
                    </a:p>
                  </a:txBody>
                  <a:tcPr/>
                </a:tc>
                <a:tc>
                  <a:txBody>
                    <a:bodyPr/>
                    <a:lstStyle/>
                    <a:p>
                      <a:r>
                        <a:rPr lang="en-US"/>
                        <a:t>1</a:t>
                      </a:r>
                    </a:p>
                  </a:txBody>
                  <a:tcPr/>
                </a:tc>
                <a:tc>
                  <a:txBody>
                    <a:bodyPr/>
                    <a:lstStyle/>
                    <a:p>
                      <a:r>
                        <a:rPr lang="en-US"/>
                        <a:t>6</a:t>
                      </a:r>
                    </a:p>
                  </a:txBody>
                  <a:tcPr/>
                </a:tc>
                <a:extLst>
                  <a:ext uri="{0D108BD9-81ED-4DB2-BD59-A6C34878D82A}">
                    <a16:rowId xmlns:a16="http://schemas.microsoft.com/office/drawing/2014/main" val="10006"/>
                  </a:ext>
                </a:extLst>
              </a:tr>
              <a:tr h="129126">
                <a:tc>
                  <a:txBody>
                    <a:bodyPr/>
                    <a:lstStyle/>
                    <a:p>
                      <a:r>
                        <a:rPr lang="en-US"/>
                        <a:t>Total</a:t>
                      </a:r>
                    </a:p>
                  </a:txBody>
                  <a:tcPr/>
                </a:tc>
                <a:tc>
                  <a:txBody>
                    <a:bodyPr/>
                    <a:lstStyle/>
                    <a:p>
                      <a:r>
                        <a:rPr lang="en-US"/>
                        <a:t>19</a:t>
                      </a:r>
                    </a:p>
                  </a:txBody>
                  <a:tcPr/>
                </a:tc>
                <a:tc>
                  <a:txBody>
                    <a:bodyPr/>
                    <a:lstStyle/>
                    <a:p>
                      <a:r>
                        <a:rPr lang="en-US"/>
                        <a:t>22</a:t>
                      </a:r>
                    </a:p>
                  </a:txBody>
                  <a:tcPr/>
                </a:tc>
                <a:tc>
                  <a:txBody>
                    <a:bodyPr/>
                    <a:lstStyle/>
                    <a:p>
                      <a:r>
                        <a:rPr lang="en-US"/>
                        <a:t>31</a:t>
                      </a:r>
                    </a:p>
                  </a:txBody>
                  <a:tcPr/>
                </a:tc>
                <a:tc>
                  <a:txBody>
                    <a:bodyPr/>
                    <a:lstStyle/>
                    <a:p>
                      <a:r>
                        <a:rPr lang="en-US"/>
                        <a:t>28</a:t>
                      </a:r>
                    </a:p>
                  </a:txBody>
                  <a:tcPr/>
                </a:tc>
                <a:tc>
                  <a:txBody>
                    <a:bodyPr/>
                    <a:lstStyle/>
                    <a:p>
                      <a:r>
                        <a:rPr lang="en-US"/>
                        <a:t>100</a:t>
                      </a:r>
                    </a:p>
                  </a:txBody>
                  <a:tcPr/>
                </a:tc>
                <a:extLst>
                  <a:ext uri="{0D108BD9-81ED-4DB2-BD59-A6C34878D82A}">
                    <a16:rowId xmlns:a16="http://schemas.microsoft.com/office/drawing/2014/main" val="10007"/>
                  </a:ext>
                </a:extLst>
              </a:tr>
            </a:tbl>
          </a:graphicData>
        </a:graphic>
      </p:graphicFrame>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2D8BF889-DB6A-9A23-69F6-16A5EF6672C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6196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FBEC3A-113B-4984-8273-1FBF12705E89}" type="datetime1">
              <a:rPr lang="en-US" smtClean="0">
                <a:solidFill>
                  <a:prstClr val="black">
                    <a:tint val="75000"/>
                  </a:prstClr>
                </a:solidFill>
              </a:rPr>
              <a:t>9/18/2024</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4</a:t>
            </a:fld>
            <a:endParaRPr lang="en-US">
              <a:solidFill>
                <a:prstClr val="black">
                  <a:tint val="75000"/>
                </a:prstClr>
              </a:solidFill>
            </a:endParaRPr>
          </a:p>
        </p:txBody>
      </p:sp>
      <p:graphicFrame>
        <p:nvGraphicFramePr>
          <p:cNvPr id="2" name="Table 1"/>
          <p:cNvGraphicFramePr>
            <a:graphicFrameLocks noGrp="1"/>
          </p:cNvGraphicFramePr>
          <p:nvPr/>
        </p:nvGraphicFramePr>
        <p:xfrm>
          <a:off x="0" y="777743"/>
          <a:ext cx="9143999" cy="3011297"/>
        </p:xfrm>
        <a:graphic>
          <a:graphicData uri="http://schemas.openxmlformats.org/drawingml/2006/table">
            <a:tbl>
              <a:tblPr firstRow="1" firstCol="1" bandRow="1">
                <a:tableStyleId>{5940675A-B579-460E-94D1-54222C63F5DA}</a:tableStyleId>
              </a:tblPr>
              <a:tblGrid>
                <a:gridCol w="2285675">
                  <a:extLst>
                    <a:ext uri="{9D8B030D-6E8A-4147-A177-3AD203B41FA5}">
                      <a16:colId xmlns:a16="http://schemas.microsoft.com/office/drawing/2014/main" val="4158186762"/>
                    </a:ext>
                  </a:extLst>
                </a:gridCol>
                <a:gridCol w="2286108">
                  <a:extLst>
                    <a:ext uri="{9D8B030D-6E8A-4147-A177-3AD203B41FA5}">
                      <a16:colId xmlns:a16="http://schemas.microsoft.com/office/drawing/2014/main" val="4155282501"/>
                    </a:ext>
                  </a:extLst>
                </a:gridCol>
                <a:gridCol w="2286108">
                  <a:extLst>
                    <a:ext uri="{9D8B030D-6E8A-4147-A177-3AD203B41FA5}">
                      <a16:colId xmlns:a16="http://schemas.microsoft.com/office/drawing/2014/main" val="3566264613"/>
                    </a:ext>
                  </a:extLst>
                </a:gridCol>
                <a:gridCol w="2286108">
                  <a:extLst>
                    <a:ext uri="{9D8B030D-6E8A-4147-A177-3AD203B41FA5}">
                      <a16:colId xmlns:a16="http://schemas.microsoft.com/office/drawing/2014/main" val="2351123909"/>
                    </a:ext>
                  </a:extLst>
                </a:gridCol>
              </a:tblGrid>
              <a:tr h="310386">
                <a:tc gridSpan="4">
                  <a:txBody>
                    <a:bodyPr/>
                    <a:lstStyle/>
                    <a:p>
                      <a:pPr algn="ctr">
                        <a:lnSpc>
                          <a:spcPct val="107000"/>
                        </a:lnSpc>
                        <a:spcAft>
                          <a:spcPts val="0"/>
                        </a:spcAft>
                      </a:pPr>
                      <a:r>
                        <a:rPr lang="en-IN" sz="1800" b="1">
                          <a:effectLst/>
                        </a:rPr>
                        <a:t>DATA ANALYTICS (AI/AIML)</a:t>
                      </a:r>
                      <a:endParaRPr lang="en-IN" sz="1800" b="1">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hMerge="1">
                  <a:txBody>
                    <a:bodyPr/>
                    <a:lstStyle/>
                    <a:p>
                      <a:endParaRPr lang="en-IN"/>
                    </a:p>
                  </a:txBody>
                  <a:tcPr/>
                </a:tc>
                <a:tc hMerge="1">
                  <a:txBody>
                    <a:bodyPr/>
                    <a:lstStyle/>
                    <a:p>
                      <a:pPr algn="ctr">
                        <a:lnSpc>
                          <a:spcPct val="107000"/>
                        </a:lnSpc>
                        <a:spcAft>
                          <a:spcPts val="0"/>
                        </a:spcAft>
                      </a:pPr>
                      <a:endParaRPr lang="en-IN" sz="1800" b="1">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hMerge="1">
                  <a:txBody>
                    <a:bodyPr/>
                    <a:lstStyle/>
                    <a:p>
                      <a:pPr algn="ctr">
                        <a:lnSpc>
                          <a:spcPct val="107000"/>
                        </a:lnSpc>
                        <a:spcAft>
                          <a:spcPts val="0"/>
                        </a:spcAft>
                      </a:pPr>
                      <a:endParaRPr lang="en-IN" sz="1800" b="1">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2660156966"/>
                  </a:ext>
                </a:extLst>
              </a:tr>
              <a:tr h="166370">
                <a:tc>
                  <a:txBody>
                    <a:bodyPr/>
                    <a:lstStyle/>
                    <a:p>
                      <a:pPr algn="ctr">
                        <a:lnSpc>
                          <a:spcPct val="150000"/>
                        </a:lnSpc>
                        <a:spcAft>
                          <a:spcPts val="0"/>
                        </a:spcAft>
                      </a:pPr>
                      <a:r>
                        <a:rPr lang="en-IN" sz="1600" b="1">
                          <a:effectLst/>
                        </a:rPr>
                        <a:t>SUBJECTS</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solidFill>
                      <a:srgbClr val="E6E6E6"/>
                    </a:solidFill>
                  </a:tcPr>
                </a:tc>
                <a:tc>
                  <a:txBody>
                    <a:bodyPr/>
                    <a:lstStyle/>
                    <a:p>
                      <a:pPr algn="ctr">
                        <a:lnSpc>
                          <a:spcPct val="150000"/>
                        </a:lnSpc>
                        <a:spcAft>
                          <a:spcPts val="0"/>
                        </a:spcAft>
                      </a:pPr>
                      <a:r>
                        <a:rPr lang="en-IN" sz="1600" b="1">
                          <a:effectLst/>
                        </a:rPr>
                        <a:t>CREDITS</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solidFill>
                      <a:srgbClr val="E6E6E6"/>
                    </a:solidFill>
                  </a:tcPr>
                </a:tc>
                <a:tc>
                  <a:txBody>
                    <a:bodyPr/>
                    <a:lstStyle/>
                    <a:p>
                      <a:pPr algn="ctr">
                        <a:lnSpc>
                          <a:spcPct val="150000"/>
                        </a:lnSpc>
                        <a:spcAft>
                          <a:spcPts val="0"/>
                        </a:spcAft>
                      </a:pPr>
                      <a:r>
                        <a:rPr lang="en-IN" sz="1600" b="1">
                          <a:effectLst/>
                          <a:latin typeface="+mn-lt"/>
                          <a:ea typeface="Calibri" panose="020F0502020204030204" pitchFamily="34" charset="0"/>
                          <a:cs typeface="Times New Roman" panose="02020603050405020304" pitchFamily="18" charset="0"/>
                        </a:rPr>
                        <a:t>ELECTIVE</a:t>
                      </a:r>
                    </a:p>
                  </a:txBody>
                  <a:tcPr marL="68580" marR="68580" marT="0" marB="0" anchor="b">
                    <a:solidFill>
                      <a:srgbClr val="E6E6E6"/>
                    </a:solidFill>
                  </a:tcPr>
                </a:tc>
                <a:tc>
                  <a:txBody>
                    <a:bodyPr/>
                    <a:lstStyle/>
                    <a:p>
                      <a:pPr algn="ctr">
                        <a:lnSpc>
                          <a:spcPct val="150000"/>
                        </a:lnSpc>
                        <a:spcAft>
                          <a:spcPts val="0"/>
                        </a:spcAft>
                      </a:pPr>
                      <a:r>
                        <a:rPr lang="en-IN" sz="1600" b="1">
                          <a:effectLst/>
                          <a:latin typeface="+mn-lt"/>
                          <a:ea typeface="Calibri" panose="020F0502020204030204" pitchFamily="34" charset="0"/>
                          <a:cs typeface="Times New Roman" panose="02020603050405020304" pitchFamily="18" charset="0"/>
                        </a:rPr>
                        <a:t>SEMESTER</a:t>
                      </a:r>
                    </a:p>
                  </a:txBody>
                  <a:tcPr marL="68580" marR="68580" marT="0" marB="0" anchor="b">
                    <a:solidFill>
                      <a:srgbClr val="E6E6E6"/>
                    </a:solidFill>
                  </a:tcPr>
                </a:tc>
                <a:extLst>
                  <a:ext uri="{0D108BD9-81ED-4DB2-BD59-A6C34878D82A}">
                    <a16:rowId xmlns:a16="http://schemas.microsoft.com/office/drawing/2014/main" val="2660653815"/>
                  </a:ext>
                </a:extLst>
              </a:tr>
              <a:tr h="332105">
                <a:tc>
                  <a:txBody>
                    <a:bodyPr/>
                    <a:lstStyle/>
                    <a:p>
                      <a:pPr algn="l">
                        <a:lnSpc>
                          <a:spcPct val="107000"/>
                        </a:lnSpc>
                        <a:spcAft>
                          <a:spcPts val="0"/>
                        </a:spcAft>
                      </a:pPr>
                      <a:r>
                        <a:rPr lang="en-IN" sz="1600">
                          <a:effectLst/>
                          <a:latin typeface="+mn-lt"/>
                        </a:rPr>
                        <a:t>Predictive Analytics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I</a:t>
                      </a:r>
                    </a:p>
                  </a:txBody>
                  <a:tcPr marL="68580" marR="68580" marT="0" marB="0" anchor="b"/>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5</a:t>
                      </a:r>
                      <a:r>
                        <a:rPr lang="en-IN" sz="1600" baseline="30000">
                          <a:effectLst/>
                          <a:latin typeface="+mn-lt"/>
                          <a:ea typeface="Calibri" panose="020F0502020204030204" pitchFamily="34" charset="0"/>
                          <a:cs typeface="Times New Roman" panose="02020603050405020304" pitchFamily="18" charset="0"/>
                        </a:rPr>
                        <a:t>th</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50267622"/>
                  </a:ext>
                </a:extLst>
              </a:tr>
              <a:tr h="332105">
                <a:tc>
                  <a:txBody>
                    <a:bodyPr/>
                    <a:lstStyle/>
                    <a:p>
                      <a:pPr algn="l">
                        <a:lnSpc>
                          <a:spcPct val="107000"/>
                        </a:lnSpc>
                        <a:spcAft>
                          <a:spcPts val="0"/>
                        </a:spcAft>
                      </a:pPr>
                      <a:r>
                        <a:rPr lang="en-IN" sz="1600">
                          <a:effectLst/>
                          <a:latin typeface="+mn-lt"/>
                        </a:rPr>
                        <a:t>Web Technologies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II</a:t>
                      </a: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5</a:t>
                      </a:r>
                      <a:r>
                        <a:rPr lang="en-IN" sz="1600" baseline="30000">
                          <a:effectLst/>
                          <a:latin typeface="+mn-lt"/>
                          <a:ea typeface="Calibri" panose="020F0502020204030204" pitchFamily="34" charset="0"/>
                          <a:cs typeface="Times New Roman" panose="02020603050405020304" pitchFamily="18" charset="0"/>
                        </a:rPr>
                        <a:t>th</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5309937"/>
                  </a:ext>
                </a:extLst>
              </a:tr>
              <a:tr h="332105">
                <a:tc>
                  <a:txBody>
                    <a:bodyPr/>
                    <a:lstStyle/>
                    <a:p>
                      <a:pPr algn="l">
                        <a:lnSpc>
                          <a:spcPct val="107000"/>
                        </a:lnSpc>
                        <a:spcAft>
                          <a:spcPts val="0"/>
                        </a:spcAft>
                      </a:pPr>
                      <a:r>
                        <a:rPr lang="en-IN" sz="1600">
                          <a:effectLst/>
                          <a:latin typeface="+mn-lt"/>
                        </a:rPr>
                        <a:t>Programming for Data Analytics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III</a:t>
                      </a: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6</a:t>
                      </a:r>
                      <a:r>
                        <a:rPr lang="en-IN" sz="1600" baseline="30000">
                          <a:effectLst/>
                          <a:latin typeface="+mn-lt"/>
                          <a:ea typeface="Calibri" panose="020F0502020204030204" pitchFamily="34" charset="0"/>
                          <a:cs typeface="Times New Roman" panose="02020603050405020304" pitchFamily="18" charset="0"/>
                        </a:rPr>
                        <a:t>th</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3346915"/>
                  </a:ext>
                </a:extLst>
              </a:tr>
              <a:tr h="280670">
                <a:tc>
                  <a:txBody>
                    <a:bodyPr/>
                    <a:lstStyle/>
                    <a:p>
                      <a:pPr algn="l">
                        <a:lnSpc>
                          <a:spcPct val="107000"/>
                        </a:lnSpc>
                        <a:spcAft>
                          <a:spcPts val="0"/>
                        </a:spcAft>
                      </a:pPr>
                      <a:r>
                        <a:rPr lang="en-IN" sz="1600">
                          <a:effectLst/>
                          <a:latin typeface="+mn-lt"/>
                        </a:rPr>
                        <a:t>Social Media Analytics</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IV</a:t>
                      </a: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6</a:t>
                      </a:r>
                      <a:r>
                        <a:rPr lang="en-IN" sz="1600" baseline="30000">
                          <a:effectLst/>
                          <a:latin typeface="+mn-lt"/>
                          <a:ea typeface="Calibri" panose="020F0502020204030204" pitchFamily="34" charset="0"/>
                          <a:cs typeface="Times New Roman" panose="02020603050405020304" pitchFamily="18" charset="0"/>
                        </a:rPr>
                        <a:t>th</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5088562"/>
                  </a:ext>
                </a:extLst>
              </a:tr>
              <a:tr h="332105">
                <a:tc>
                  <a:txBody>
                    <a:bodyPr/>
                    <a:lstStyle/>
                    <a:p>
                      <a:pPr algn="l">
                        <a:lnSpc>
                          <a:spcPct val="107000"/>
                        </a:lnSpc>
                        <a:spcAft>
                          <a:spcPts val="0"/>
                        </a:spcAft>
                      </a:pPr>
                      <a:r>
                        <a:rPr lang="en-IN" sz="1600">
                          <a:effectLst/>
                          <a:latin typeface="+mn-lt"/>
                        </a:rPr>
                        <a:t>Natural language Processing </a:t>
                      </a:r>
                      <a:endParaRPr lang="en-IN" sz="16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V</a:t>
                      </a:r>
                    </a:p>
                  </a:txBody>
                  <a:tcPr marL="68580" marR="68580" marT="0" marB="0"/>
                </a:tc>
                <a:tc>
                  <a:txBody>
                    <a:bodyPr/>
                    <a:lstStyle/>
                    <a:p>
                      <a:pPr algn="ctr">
                        <a:lnSpc>
                          <a:spcPct val="107000"/>
                        </a:lnSpc>
                        <a:spcAft>
                          <a:spcPts val="0"/>
                        </a:spcAft>
                      </a:pPr>
                      <a:r>
                        <a:rPr lang="en-IN" sz="1600">
                          <a:effectLst/>
                          <a:latin typeface="+mn-lt"/>
                          <a:ea typeface="Calibri" panose="020F0502020204030204" pitchFamily="34" charset="0"/>
                          <a:cs typeface="Times New Roman" panose="02020603050405020304" pitchFamily="18" charset="0"/>
                        </a:rPr>
                        <a:t>7</a:t>
                      </a:r>
                      <a:r>
                        <a:rPr lang="en-IN" sz="1600" baseline="30000">
                          <a:effectLst/>
                          <a:latin typeface="+mn-lt"/>
                          <a:ea typeface="Calibri" panose="020F0502020204030204" pitchFamily="34" charset="0"/>
                          <a:cs typeface="Times New Roman" panose="02020603050405020304" pitchFamily="18" charset="0"/>
                        </a:rPr>
                        <a:t>th</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0955002"/>
                  </a:ext>
                </a:extLst>
              </a:tr>
            </a:tbl>
          </a:graphicData>
        </a:graphic>
      </p:graphicFrame>
      <p:sp>
        <p:nvSpPr>
          <p:cNvPr id="9" name="Title 1">
            <a:extLst>
              <a:ext uri="{FF2B5EF4-FFF2-40B4-BE49-F238E27FC236}">
                <a16:creationId xmlns:a16="http://schemas.microsoft.com/office/drawing/2014/main" id="{E4864C43-3C0D-77C6-F412-745409C5692F}"/>
              </a:ext>
            </a:extLst>
          </p:cNvPr>
          <p:cNvSpPr txBox="1">
            <a:spLocks/>
          </p:cNvSpPr>
          <p:nvPr/>
        </p:nvSpPr>
        <p:spPr>
          <a:xfrm>
            <a:off x="1642210" y="0"/>
            <a:ext cx="7501789" cy="69269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IN"/>
              <a:t>Evaluation Scheme</a:t>
            </a:r>
          </a:p>
        </p:txBody>
      </p:sp>
      <p:sp>
        <p:nvSpPr>
          <p:cNvPr id="3" name="Footer Placeholder 2">
            <a:extLst>
              <a:ext uri="{FF2B5EF4-FFF2-40B4-BE49-F238E27FC236}">
                <a16:creationId xmlns:a16="http://schemas.microsoft.com/office/drawing/2014/main" id="{C5806219-2FA9-9289-2EAC-A86C53A83183}"/>
              </a:ext>
            </a:extLst>
          </p:cNvPr>
          <p:cNvSpPr>
            <a:spLocks noGrp="1"/>
          </p:cNvSpPr>
          <p:nvPr>
            <p:ph type="ftr" sz="quarter" idx="11"/>
          </p:nvPr>
        </p:nvSpPr>
        <p:spPr/>
        <p:txBody>
          <a:bodyPr/>
          <a:lstStyle/>
          <a:p>
            <a:r>
              <a:rPr lang="de-DE"/>
              <a:t>SOVERS SINGH BISHT</a:t>
            </a:r>
            <a:endParaRPr lang="en-US"/>
          </a:p>
        </p:txBody>
      </p:sp>
      <p:pic>
        <p:nvPicPr>
          <p:cNvPr id="7" name="Picture 6" descr="A screenshot of a computer&#10;&#10;Description automatically generated">
            <a:extLst>
              <a:ext uri="{FF2B5EF4-FFF2-40B4-BE49-F238E27FC236}">
                <a16:creationId xmlns:a16="http://schemas.microsoft.com/office/drawing/2014/main" id="{ED4612A5-2C45-1FB0-6013-9B491992D388}"/>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1924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endParaRPr lang="en-US" sz="2000" b="1"/>
          </a:p>
        </p:txBody>
      </p:sp>
      <p:sp>
        <p:nvSpPr>
          <p:cNvPr id="4" name="Date Placeholder 3"/>
          <p:cNvSpPr>
            <a:spLocks noGrp="1"/>
          </p:cNvSpPr>
          <p:nvPr>
            <p:ph type="dt" sz="half" idx="10"/>
          </p:nvPr>
        </p:nvSpPr>
        <p:spPr/>
        <p:txBody>
          <a:bodyPr/>
          <a:lstStyle/>
          <a:p>
            <a:fld id="{6581B619-4A9E-420B-B48C-7BB877177A03}"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2" name="Table 1"/>
              <p:cNvGraphicFramePr>
                <a:graphicFrameLocks noGrp="1"/>
              </p:cNvGraphicFramePr>
              <p:nvPr>
                <p:extLst>
                  <p:ext uri="{D42A27DB-BD31-4B8C-83A1-F6EECF244321}">
                    <p14:modId xmlns:p14="http://schemas.microsoft.com/office/powerpoint/2010/main" val="486021178"/>
                  </p:ext>
                </p:extLst>
              </p:nvPr>
            </p:nvGraphicFramePr>
            <p:xfrm>
              <a:off x="377370" y="969004"/>
              <a:ext cx="8458200" cy="5222558"/>
            </p:xfrm>
            <a:graphic>
              <a:graphicData uri="http://schemas.openxmlformats.org/drawingml/2006/table">
                <a:tbl>
                  <a:tblPr firstRow="1" bandRow="1">
                    <a:tableStyleId>{5C22544A-7EE6-4342-B048-85BDC9FD1C3A}</a:tableStyleId>
                  </a:tblPr>
                  <a:tblGrid>
                    <a:gridCol w="83819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09601">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tblGrid>
                  <a:tr h="6858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𝑴𝒊𝒅</m:t>
                                </m:r>
                              </m:oMath>
                            </m:oMathPara>
                          </a14:m>
                          <a:endParaRPr lang="en-US" b="1" i="1">
                            <a:latin typeface="Cambria Math"/>
                          </a:endParaRPr>
                        </a:p>
                        <a:p>
                          <a:pPr/>
                          <a14:m>
                            <m:oMathPara xmlns:m="http://schemas.openxmlformats.org/officeDocument/2006/math">
                              <m:oMathParaPr>
                                <m:jc m:val="centerGroup"/>
                              </m:oMathParaPr>
                              <m:oMath xmlns:m="http://schemas.openxmlformats.org/officeDocument/2006/math">
                                <m:r>
                                  <a:rPr lang="en-US" b="1" i="1" smtClean="0">
                                    <a:latin typeface="Cambria Math"/>
                                  </a:rPr>
                                  <m:t>𝒗𝒂𝒍𝒖𝒆</m:t>
                                </m:r>
                              </m:oMath>
                            </m:oMathPara>
                          </a14:m>
                          <a:endParaRPr lang="en-US"/>
                        </a:p>
                      </a:txBody>
                      <a:tcPr/>
                    </a:tc>
                    <a:tc>
                      <a:txBody>
                        <a:bodyPr/>
                        <a:lstStyle/>
                        <a:p>
                          <a:r>
                            <a:rPr lang="en-US"/>
                            <a:t>x</a:t>
                          </a:r>
                          <a14:m>
                            <m:oMath xmlns:m="http://schemas.openxmlformats.org/officeDocument/2006/math">
                              <m:r>
                                <a:rPr lang="en-US" i="1" smtClean="0">
                                  <a:latin typeface="Cambria Math"/>
                                  <a:ea typeface="Cambria Math"/>
                                </a:rPr>
                                <m:t>⟶</m:t>
                              </m:r>
                            </m:oMath>
                          </a14:m>
                          <a:endParaRPr lang="en-US"/>
                        </a:p>
                        <a:p>
                          <a:r>
                            <a:rPr lang="en-US"/>
                            <a:t>y</a:t>
                          </a:r>
                          <a14:m>
                            <m:oMath xmlns:m="http://schemas.openxmlformats.org/officeDocument/2006/math">
                              <m:r>
                                <a:rPr lang="en-US" i="1" smtClean="0">
                                  <a:latin typeface="Cambria Math"/>
                                  <a:ea typeface="Cambria Math"/>
                                </a:rPr>
                                <m:t>↓</m:t>
                              </m:r>
                            </m:oMath>
                          </a14:m>
                          <a:endParaRPr lang="en-US"/>
                        </a:p>
                      </a:txBody>
                      <a:tcPr/>
                    </a:tc>
                    <a:tc>
                      <a:txBody>
                        <a:bodyPr/>
                        <a:lstStyle/>
                        <a:p>
                          <a:r>
                            <a:rPr lang="en-US"/>
                            <a:t>18</a:t>
                          </a:r>
                        </a:p>
                      </a:txBody>
                      <a:tcPr/>
                    </a:tc>
                    <a:tc>
                      <a:txBody>
                        <a:bodyPr/>
                        <a:lstStyle/>
                        <a:p>
                          <a:r>
                            <a:rPr lang="en-US"/>
                            <a:t>19</a:t>
                          </a:r>
                        </a:p>
                      </a:txBody>
                      <a:tcPr/>
                    </a:tc>
                    <a:tc>
                      <a:txBody>
                        <a:bodyPr/>
                        <a:lstStyle/>
                        <a:p>
                          <a:r>
                            <a:rPr lang="en-US"/>
                            <a:t>20</a:t>
                          </a:r>
                        </a:p>
                      </a:txBody>
                      <a:tcPr/>
                    </a:tc>
                    <a:tc>
                      <a:txBody>
                        <a:bodyPr/>
                        <a:lstStyle/>
                        <a:p>
                          <a:r>
                            <a:rPr lang="en-US"/>
                            <a:t>21</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m:t>
                                </m:r>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𝒚</m:t>
                                    </m:r>
                                    <m:r>
                                      <a:rPr lang="en-US" b="1" i="1" smtClean="0">
                                        <a:latin typeface="Cambria Math"/>
                                      </a:rPr>
                                      <m:t>−</m:t>
                                    </m:r>
                                    <m:r>
                                      <a:rPr lang="en-US" b="1" i="1" smtClean="0">
                                        <a:latin typeface="Cambria Math"/>
                                      </a:rPr>
                                      <m:t>𝟒𝟓</m:t>
                                    </m:r>
                                  </m:num>
                                  <m:den>
                                    <m:r>
                                      <a:rPr lang="en-US" b="1" i="1" smtClean="0">
                                        <a:latin typeface="Cambria Math"/>
                                      </a:rPr>
                                      <m:t>𝟏𝟎</m:t>
                                    </m:r>
                                  </m:den>
                                </m:f>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𝒇𝒖</m:t>
                                </m:r>
                              </m:oMath>
                            </m:oMathPara>
                          </a14:m>
                          <a:endParaRPr lang="en-US"/>
                        </a:p>
                      </a:txBody>
                      <a:tcPr/>
                    </a:tc>
                    <a:tc>
                      <a:txBody>
                        <a:bodyPr/>
                        <a:lstStyle/>
                        <a:p>
                          <a:r>
                            <a:rPr lang="en-US"/>
                            <a:t>f</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𝒖</m:t>
                                  </m:r>
                                </m:e>
                                <m:sup>
                                  <m:r>
                                    <a:rPr lang="en-US" b="1" i="1" smtClean="0">
                                      <a:latin typeface="Cambria Math"/>
                                    </a:rPr>
                                    <m:t>𝟐</m:t>
                                  </m:r>
                                </m:sup>
                              </m:sSup>
                            </m:oMath>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𝒇𝒖𝒗</m:t>
                                </m:r>
                              </m:oMath>
                            </m:oMathPara>
                          </a14:m>
                          <a:endParaRPr lang="en-US"/>
                        </a:p>
                      </a:txBody>
                      <a:tcPr/>
                    </a:tc>
                    <a:extLst>
                      <a:ext uri="{0D108BD9-81ED-4DB2-BD59-A6C34878D82A}">
                        <a16:rowId xmlns:a16="http://schemas.microsoft.com/office/drawing/2014/main" val="10000"/>
                      </a:ext>
                    </a:extLst>
                  </a:tr>
                  <a:tr h="370840">
                    <a:tc>
                      <a:txBody>
                        <a:bodyPr/>
                        <a:lstStyle/>
                        <a:p>
                          <a:pPr algn="ctr"/>
                          <a:r>
                            <a:rPr lang="en-US"/>
                            <a:t>15</a:t>
                          </a:r>
                        </a:p>
                      </a:txBody>
                      <a:tcPr/>
                    </a:tc>
                    <a:tc>
                      <a:txBody>
                        <a:bodyPr/>
                        <a:lstStyle/>
                        <a:p>
                          <a:pPr algn="ctr"/>
                          <a:r>
                            <a:rPr lang="en-US"/>
                            <a:t>10-20</a:t>
                          </a:r>
                        </a:p>
                      </a:txBody>
                      <a:tcPr/>
                    </a:tc>
                    <a:tc>
                      <a:txBody>
                        <a:bodyPr/>
                        <a:lstStyle/>
                        <a:p>
                          <a:pPr algn="ctr"/>
                          <a:r>
                            <a:rPr lang="en-US"/>
                            <a:t>4</a:t>
                          </a:r>
                        </a:p>
                      </a:txBody>
                      <a:tcPr/>
                    </a:tc>
                    <a:tc>
                      <a:txBody>
                        <a:bodyPr/>
                        <a:lstStyle/>
                        <a:p>
                          <a:pPr algn="ctr"/>
                          <a:r>
                            <a:rPr lang="en-US"/>
                            <a:t>2</a:t>
                          </a:r>
                        </a:p>
                      </a:txBody>
                      <a:tcPr/>
                    </a:tc>
                    <a:tc>
                      <a:txBody>
                        <a:bodyPr/>
                        <a:lstStyle/>
                        <a:p>
                          <a:pPr algn="ctr"/>
                          <a:r>
                            <a:rPr lang="en-US"/>
                            <a:t>2</a:t>
                          </a:r>
                        </a:p>
                      </a:txBody>
                      <a:tcPr/>
                    </a:tc>
                    <a:tc>
                      <a:txBody>
                        <a:bodyPr/>
                        <a:lstStyle/>
                        <a:p>
                          <a:pPr algn="ctr"/>
                          <a:endParaRPr lang="en-US"/>
                        </a:p>
                      </a:txBody>
                      <a:tcPr/>
                    </a:tc>
                    <a:tc>
                      <a:txBody>
                        <a:bodyPr/>
                        <a:lstStyle/>
                        <a:p>
                          <a:pPr algn="ctr"/>
                          <a:r>
                            <a:rPr lang="en-US"/>
                            <a:t>8</a:t>
                          </a:r>
                        </a:p>
                      </a:txBody>
                      <a:tcPr/>
                    </a:tc>
                    <a:tc>
                      <a:txBody>
                        <a:bodyPr/>
                        <a:lstStyle/>
                        <a:p>
                          <a:pPr algn="ctr"/>
                          <a:r>
                            <a:rPr lang="en-US"/>
                            <a:t>-3</a:t>
                          </a:r>
                        </a:p>
                      </a:txBody>
                      <a:tcPr/>
                    </a:tc>
                    <a:tc>
                      <a:txBody>
                        <a:bodyPr/>
                        <a:lstStyle/>
                        <a:p>
                          <a:pPr algn="ctr"/>
                          <a:r>
                            <a:rPr lang="en-US"/>
                            <a:t>-24</a:t>
                          </a:r>
                        </a:p>
                      </a:txBody>
                      <a:tcPr/>
                    </a:tc>
                    <a:tc>
                      <a:txBody>
                        <a:bodyPr/>
                        <a:lstStyle/>
                        <a:p>
                          <a:pPr algn="ctr"/>
                          <a:r>
                            <a:rPr lang="en-US"/>
                            <a:t>72</a:t>
                          </a:r>
                        </a:p>
                      </a:txBody>
                      <a:tcPr/>
                    </a:tc>
                    <a:tc>
                      <a:txBody>
                        <a:bodyPr/>
                        <a:lstStyle/>
                        <a:p>
                          <a:pPr algn="ctr"/>
                          <a:r>
                            <a:rPr lang="en-US"/>
                            <a:t>30</a:t>
                          </a:r>
                        </a:p>
                      </a:txBody>
                      <a:tcPr/>
                    </a:tc>
                    <a:extLst>
                      <a:ext uri="{0D108BD9-81ED-4DB2-BD59-A6C34878D82A}">
                        <a16:rowId xmlns:a16="http://schemas.microsoft.com/office/drawing/2014/main" val="10001"/>
                      </a:ext>
                    </a:extLst>
                  </a:tr>
                  <a:tr h="370840">
                    <a:tc>
                      <a:txBody>
                        <a:bodyPr/>
                        <a:lstStyle/>
                        <a:p>
                          <a:pPr algn="ctr"/>
                          <a:r>
                            <a:rPr lang="en-US"/>
                            <a:t>25</a:t>
                          </a:r>
                        </a:p>
                      </a:txBody>
                      <a:tcPr/>
                    </a:tc>
                    <a:tc>
                      <a:txBody>
                        <a:bodyPr/>
                        <a:lstStyle/>
                        <a:p>
                          <a:pPr algn="ctr"/>
                          <a:r>
                            <a:rPr lang="en-US"/>
                            <a:t>20-30</a:t>
                          </a:r>
                        </a:p>
                      </a:txBody>
                      <a:tcPr/>
                    </a:tc>
                    <a:tc>
                      <a:txBody>
                        <a:bodyPr/>
                        <a:lstStyle/>
                        <a:p>
                          <a:pPr algn="ctr"/>
                          <a:r>
                            <a:rPr lang="en-US"/>
                            <a:t>5</a:t>
                          </a:r>
                        </a:p>
                      </a:txBody>
                      <a:tcPr/>
                    </a:tc>
                    <a:tc>
                      <a:txBody>
                        <a:bodyPr/>
                        <a:lstStyle/>
                        <a:p>
                          <a:pPr algn="ctr"/>
                          <a:r>
                            <a:rPr lang="en-US"/>
                            <a:t>4</a:t>
                          </a:r>
                        </a:p>
                      </a:txBody>
                      <a:tcPr/>
                    </a:tc>
                    <a:tc>
                      <a:txBody>
                        <a:bodyPr/>
                        <a:lstStyle/>
                        <a:p>
                          <a:pPr algn="ctr"/>
                          <a:r>
                            <a:rPr lang="en-US"/>
                            <a:t>6</a:t>
                          </a:r>
                        </a:p>
                      </a:txBody>
                      <a:tcPr/>
                    </a:tc>
                    <a:tc>
                      <a:txBody>
                        <a:bodyPr/>
                        <a:lstStyle/>
                        <a:p>
                          <a:pPr algn="ctr"/>
                          <a:r>
                            <a:rPr lang="en-US"/>
                            <a:t>4</a:t>
                          </a:r>
                        </a:p>
                      </a:txBody>
                      <a:tcPr/>
                    </a:tc>
                    <a:tc>
                      <a:txBody>
                        <a:bodyPr/>
                        <a:lstStyle/>
                        <a:p>
                          <a:pPr algn="ctr"/>
                          <a:r>
                            <a:rPr lang="en-US"/>
                            <a:t>19</a:t>
                          </a:r>
                        </a:p>
                      </a:txBody>
                      <a:tcPr/>
                    </a:tc>
                    <a:tc>
                      <a:txBody>
                        <a:bodyPr/>
                        <a:lstStyle/>
                        <a:p>
                          <a:pPr algn="ctr"/>
                          <a:r>
                            <a:rPr lang="en-US"/>
                            <a:t>-2</a:t>
                          </a:r>
                        </a:p>
                      </a:txBody>
                      <a:tcPr/>
                    </a:tc>
                    <a:tc>
                      <a:txBody>
                        <a:bodyPr/>
                        <a:lstStyle/>
                        <a:p>
                          <a:pPr algn="ctr"/>
                          <a:r>
                            <a:rPr lang="en-US"/>
                            <a:t>-38</a:t>
                          </a:r>
                        </a:p>
                      </a:txBody>
                      <a:tcPr/>
                    </a:tc>
                    <a:tc>
                      <a:txBody>
                        <a:bodyPr/>
                        <a:lstStyle/>
                        <a:p>
                          <a:pPr algn="ctr"/>
                          <a:r>
                            <a:rPr lang="en-US"/>
                            <a:t>76</a:t>
                          </a:r>
                        </a:p>
                      </a:txBody>
                      <a:tcPr/>
                    </a:tc>
                    <a:tc>
                      <a:txBody>
                        <a:bodyPr/>
                        <a:lstStyle/>
                        <a:p>
                          <a:pPr algn="ctr"/>
                          <a:r>
                            <a:rPr lang="en-US"/>
                            <a:t>20</a:t>
                          </a:r>
                        </a:p>
                      </a:txBody>
                      <a:tcPr/>
                    </a:tc>
                    <a:extLst>
                      <a:ext uri="{0D108BD9-81ED-4DB2-BD59-A6C34878D82A}">
                        <a16:rowId xmlns:a16="http://schemas.microsoft.com/office/drawing/2014/main" val="10002"/>
                      </a:ext>
                    </a:extLst>
                  </a:tr>
                  <a:tr h="370840">
                    <a:tc>
                      <a:txBody>
                        <a:bodyPr/>
                        <a:lstStyle/>
                        <a:p>
                          <a:pPr algn="ctr"/>
                          <a:r>
                            <a:rPr lang="en-US"/>
                            <a:t>35</a:t>
                          </a:r>
                        </a:p>
                      </a:txBody>
                      <a:tcPr/>
                    </a:tc>
                    <a:tc>
                      <a:txBody>
                        <a:bodyPr/>
                        <a:lstStyle/>
                        <a:p>
                          <a:pPr algn="ctr"/>
                          <a:r>
                            <a:rPr lang="en-US"/>
                            <a:t>30-40</a:t>
                          </a:r>
                        </a:p>
                      </a:txBody>
                      <a:tcPr/>
                    </a:tc>
                    <a:tc>
                      <a:txBody>
                        <a:bodyPr/>
                        <a:lstStyle/>
                        <a:p>
                          <a:pPr algn="ctr"/>
                          <a:r>
                            <a:rPr lang="en-US"/>
                            <a:t>6</a:t>
                          </a:r>
                        </a:p>
                      </a:txBody>
                      <a:tcPr/>
                    </a:tc>
                    <a:tc>
                      <a:txBody>
                        <a:bodyPr/>
                        <a:lstStyle/>
                        <a:p>
                          <a:pPr algn="ctr"/>
                          <a:r>
                            <a:rPr lang="en-US"/>
                            <a:t>8</a:t>
                          </a:r>
                        </a:p>
                      </a:txBody>
                      <a:tcPr/>
                    </a:tc>
                    <a:tc>
                      <a:txBody>
                        <a:bodyPr/>
                        <a:lstStyle/>
                        <a:p>
                          <a:pPr algn="ctr"/>
                          <a:r>
                            <a:rPr lang="en-US"/>
                            <a:t>10</a:t>
                          </a:r>
                        </a:p>
                      </a:txBody>
                      <a:tcPr/>
                    </a:tc>
                    <a:tc>
                      <a:txBody>
                        <a:bodyPr/>
                        <a:lstStyle/>
                        <a:p>
                          <a:pPr algn="ctr"/>
                          <a:r>
                            <a:rPr lang="en-US"/>
                            <a:t>11</a:t>
                          </a:r>
                        </a:p>
                      </a:txBody>
                      <a:tcPr/>
                    </a:tc>
                    <a:tc>
                      <a:txBody>
                        <a:bodyPr/>
                        <a:lstStyle/>
                        <a:p>
                          <a:pPr algn="ctr"/>
                          <a:r>
                            <a:rPr lang="en-US"/>
                            <a:t>35</a:t>
                          </a:r>
                        </a:p>
                      </a:txBody>
                      <a:tcPr/>
                    </a:tc>
                    <a:tc>
                      <a:txBody>
                        <a:bodyPr/>
                        <a:lstStyle/>
                        <a:p>
                          <a:pPr algn="ctr"/>
                          <a:r>
                            <a:rPr lang="en-US"/>
                            <a:t>-1</a:t>
                          </a:r>
                        </a:p>
                      </a:txBody>
                      <a:tcPr/>
                    </a:tc>
                    <a:tc>
                      <a:txBody>
                        <a:bodyPr/>
                        <a:lstStyle/>
                        <a:p>
                          <a:pPr algn="ctr"/>
                          <a:r>
                            <a:rPr lang="en-US"/>
                            <a:t>-35</a:t>
                          </a:r>
                        </a:p>
                      </a:txBody>
                      <a:tcPr/>
                    </a:tc>
                    <a:tc>
                      <a:txBody>
                        <a:bodyPr/>
                        <a:lstStyle/>
                        <a:p>
                          <a:pPr algn="ctr"/>
                          <a:r>
                            <a:rPr lang="en-US"/>
                            <a:t>35</a:t>
                          </a:r>
                        </a:p>
                      </a:txBody>
                      <a:tcPr/>
                    </a:tc>
                    <a:tc>
                      <a:txBody>
                        <a:bodyPr/>
                        <a:lstStyle/>
                        <a:p>
                          <a:pPr algn="ctr"/>
                          <a:r>
                            <a:rPr lang="en-US"/>
                            <a:t>9</a:t>
                          </a:r>
                        </a:p>
                      </a:txBody>
                      <a:tcPr/>
                    </a:tc>
                    <a:extLst>
                      <a:ext uri="{0D108BD9-81ED-4DB2-BD59-A6C34878D82A}">
                        <a16:rowId xmlns:a16="http://schemas.microsoft.com/office/drawing/2014/main" val="10003"/>
                      </a:ext>
                    </a:extLst>
                  </a:tr>
                  <a:tr h="370840">
                    <a:tc>
                      <a:txBody>
                        <a:bodyPr/>
                        <a:lstStyle/>
                        <a:p>
                          <a:pPr algn="ctr"/>
                          <a:r>
                            <a:rPr lang="en-US"/>
                            <a:t>45</a:t>
                          </a:r>
                        </a:p>
                      </a:txBody>
                      <a:tcPr/>
                    </a:tc>
                    <a:tc>
                      <a:txBody>
                        <a:bodyPr/>
                        <a:lstStyle/>
                        <a:p>
                          <a:pPr algn="ctr"/>
                          <a:r>
                            <a:rPr lang="en-US"/>
                            <a:t>40-50</a:t>
                          </a:r>
                        </a:p>
                      </a:txBody>
                      <a:tcPr/>
                    </a:tc>
                    <a:tc>
                      <a:txBody>
                        <a:bodyPr/>
                        <a:lstStyle/>
                        <a:p>
                          <a:pPr algn="ctr"/>
                          <a:r>
                            <a:rPr lang="en-US"/>
                            <a:t>4</a:t>
                          </a:r>
                        </a:p>
                      </a:txBody>
                      <a:tcPr/>
                    </a:tc>
                    <a:tc>
                      <a:txBody>
                        <a:bodyPr/>
                        <a:lstStyle/>
                        <a:p>
                          <a:pPr algn="ctr"/>
                          <a:r>
                            <a:rPr lang="en-US"/>
                            <a:t>4</a:t>
                          </a:r>
                        </a:p>
                      </a:txBody>
                      <a:tcPr/>
                    </a:tc>
                    <a:tc>
                      <a:txBody>
                        <a:bodyPr/>
                        <a:lstStyle/>
                        <a:p>
                          <a:pPr algn="ctr"/>
                          <a:r>
                            <a:rPr lang="en-US"/>
                            <a:t>6</a:t>
                          </a:r>
                        </a:p>
                      </a:txBody>
                      <a:tcPr/>
                    </a:tc>
                    <a:tc>
                      <a:txBody>
                        <a:bodyPr/>
                        <a:lstStyle/>
                        <a:p>
                          <a:pPr algn="ctr"/>
                          <a:r>
                            <a:rPr lang="en-US"/>
                            <a:t>8</a:t>
                          </a:r>
                        </a:p>
                      </a:txBody>
                      <a:tcPr/>
                    </a:tc>
                    <a:tc>
                      <a:txBody>
                        <a:bodyPr/>
                        <a:lstStyle/>
                        <a:p>
                          <a:pPr algn="ctr"/>
                          <a:r>
                            <a:rPr lang="en-US"/>
                            <a:t>22</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004"/>
                      </a:ext>
                    </a:extLst>
                  </a:tr>
                  <a:tr h="370840">
                    <a:tc>
                      <a:txBody>
                        <a:bodyPr/>
                        <a:lstStyle/>
                        <a:p>
                          <a:pPr algn="ctr"/>
                          <a:r>
                            <a:rPr lang="en-US"/>
                            <a:t>55</a:t>
                          </a:r>
                        </a:p>
                      </a:txBody>
                      <a:tcPr/>
                    </a:tc>
                    <a:tc>
                      <a:txBody>
                        <a:bodyPr/>
                        <a:lstStyle/>
                        <a:p>
                          <a:pPr algn="ctr"/>
                          <a:r>
                            <a:rPr lang="en-US"/>
                            <a:t>50-60</a:t>
                          </a:r>
                        </a:p>
                      </a:txBody>
                      <a:tcPr/>
                    </a:tc>
                    <a:tc>
                      <a:txBody>
                        <a:bodyPr/>
                        <a:lstStyle/>
                        <a:p>
                          <a:pPr algn="ctr"/>
                          <a:endParaRPr lang="en-US"/>
                        </a:p>
                      </a:txBody>
                      <a:tcPr/>
                    </a:tc>
                    <a:tc>
                      <a:txBody>
                        <a:bodyPr/>
                        <a:lstStyle/>
                        <a:p>
                          <a:pPr algn="ctr"/>
                          <a:r>
                            <a:rPr lang="en-US"/>
                            <a:t>2</a:t>
                          </a:r>
                        </a:p>
                      </a:txBody>
                      <a:tcPr/>
                    </a:tc>
                    <a:tc>
                      <a:txBody>
                        <a:bodyPr/>
                        <a:lstStyle/>
                        <a:p>
                          <a:pPr algn="ctr"/>
                          <a:r>
                            <a:rPr lang="en-US"/>
                            <a:t>4</a:t>
                          </a:r>
                        </a:p>
                      </a:txBody>
                      <a:tcPr/>
                    </a:tc>
                    <a:tc>
                      <a:txBody>
                        <a:bodyPr/>
                        <a:lstStyle/>
                        <a:p>
                          <a:pPr algn="ctr"/>
                          <a:r>
                            <a:rPr lang="en-US"/>
                            <a:t>4</a:t>
                          </a:r>
                        </a:p>
                      </a:txBody>
                      <a:tcPr/>
                    </a:tc>
                    <a:tc>
                      <a:txBody>
                        <a:bodyPr/>
                        <a:lstStyle/>
                        <a:p>
                          <a:pPr algn="ctr"/>
                          <a:r>
                            <a:rPr lang="en-US"/>
                            <a:t>10</a:t>
                          </a:r>
                        </a:p>
                      </a:txBody>
                      <a:tcPr/>
                    </a:tc>
                    <a:tc>
                      <a:txBody>
                        <a:bodyPr/>
                        <a:lstStyle/>
                        <a:p>
                          <a:pPr algn="ctr"/>
                          <a:r>
                            <a:rPr lang="en-US"/>
                            <a:t>1</a:t>
                          </a:r>
                        </a:p>
                      </a:txBody>
                      <a:tcPr/>
                    </a:tc>
                    <a:tc>
                      <a:txBody>
                        <a:bodyPr/>
                        <a:lstStyle/>
                        <a:p>
                          <a:pPr algn="ctr"/>
                          <a:r>
                            <a:rPr lang="en-US"/>
                            <a:t>10</a:t>
                          </a:r>
                        </a:p>
                      </a:txBody>
                      <a:tcPr/>
                    </a:tc>
                    <a:tc>
                      <a:txBody>
                        <a:bodyPr/>
                        <a:lstStyle/>
                        <a:p>
                          <a:pPr algn="ctr"/>
                          <a:r>
                            <a:rPr lang="en-US"/>
                            <a:t>10</a:t>
                          </a:r>
                        </a:p>
                      </a:txBody>
                      <a:tcPr/>
                    </a:tc>
                    <a:tc>
                      <a:txBody>
                        <a:bodyPr/>
                        <a:lstStyle/>
                        <a:p>
                          <a:pPr algn="ctr"/>
                          <a:r>
                            <a:rPr lang="en-US"/>
                            <a:t>2</a:t>
                          </a:r>
                        </a:p>
                      </a:txBody>
                      <a:tcPr/>
                    </a:tc>
                    <a:extLst>
                      <a:ext uri="{0D108BD9-81ED-4DB2-BD59-A6C34878D82A}">
                        <a16:rowId xmlns:a16="http://schemas.microsoft.com/office/drawing/2014/main" val="10005"/>
                      </a:ext>
                    </a:extLst>
                  </a:tr>
                  <a:tr h="370840">
                    <a:tc>
                      <a:txBody>
                        <a:bodyPr/>
                        <a:lstStyle/>
                        <a:p>
                          <a:pPr algn="ctr"/>
                          <a:r>
                            <a:rPr lang="en-US"/>
                            <a:t>65</a:t>
                          </a:r>
                        </a:p>
                      </a:txBody>
                      <a:tcPr/>
                    </a:tc>
                    <a:tc>
                      <a:txBody>
                        <a:bodyPr/>
                        <a:lstStyle/>
                        <a:p>
                          <a:pPr algn="ctr"/>
                          <a:r>
                            <a:rPr lang="en-US"/>
                            <a:t>60-70</a:t>
                          </a:r>
                        </a:p>
                      </a:txBody>
                      <a:tcPr/>
                    </a:tc>
                    <a:tc>
                      <a:txBody>
                        <a:bodyPr/>
                        <a:lstStyle/>
                        <a:p>
                          <a:pPr algn="ctr"/>
                          <a:endParaRPr lang="en-US"/>
                        </a:p>
                      </a:txBody>
                      <a:tcPr/>
                    </a:tc>
                    <a:tc>
                      <a:txBody>
                        <a:bodyPr/>
                        <a:lstStyle/>
                        <a:p>
                          <a:pPr algn="ctr"/>
                          <a:r>
                            <a:rPr lang="en-US"/>
                            <a:t>2</a:t>
                          </a:r>
                        </a:p>
                      </a:txBody>
                      <a:tcPr/>
                    </a:tc>
                    <a:tc>
                      <a:txBody>
                        <a:bodyPr/>
                        <a:lstStyle/>
                        <a:p>
                          <a:pPr algn="ctr"/>
                          <a:r>
                            <a:rPr lang="en-US"/>
                            <a:t>3</a:t>
                          </a:r>
                        </a:p>
                      </a:txBody>
                      <a:tcPr/>
                    </a:tc>
                    <a:tc>
                      <a:txBody>
                        <a:bodyPr/>
                        <a:lstStyle/>
                        <a:p>
                          <a:pPr algn="ctr"/>
                          <a:r>
                            <a:rPr lang="en-US"/>
                            <a:t>1</a:t>
                          </a:r>
                        </a:p>
                      </a:txBody>
                      <a:tcPr/>
                    </a:tc>
                    <a:tc>
                      <a:txBody>
                        <a:bodyPr/>
                        <a:lstStyle/>
                        <a:p>
                          <a:pPr algn="ctr"/>
                          <a:r>
                            <a:rPr lang="en-US"/>
                            <a:t>6</a:t>
                          </a:r>
                        </a:p>
                      </a:txBody>
                      <a:tcPr/>
                    </a:tc>
                    <a:tc>
                      <a:txBody>
                        <a:bodyPr/>
                        <a:lstStyle/>
                        <a:p>
                          <a:pPr algn="ctr"/>
                          <a:r>
                            <a:rPr lang="en-US"/>
                            <a:t>2</a:t>
                          </a:r>
                        </a:p>
                      </a:txBody>
                      <a:tcPr/>
                    </a:tc>
                    <a:tc>
                      <a:txBody>
                        <a:bodyPr/>
                        <a:lstStyle/>
                        <a:p>
                          <a:pPr algn="ctr"/>
                          <a:r>
                            <a:rPr lang="en-US"/>
                            <a:t>12</a:t>
                          </a:r>
                        </a:p>
                      </a:txBody>
                      <a:tcPr/>
                    </a:tc>
                    <a:tc>
                      <a:txBody>
                        <a:bodyPr/>
                        <a:lstStyle/>
                        <a:p>
                          <a:pPr algn="ctr"/>
                          <a:r>
                            <a:rPr lang="en-US"/>
                            <a:t>24</a:t>
                          </a:r>
                        </a:p>
                      </a:txBody>
                      <a:tcPr/>
                    </a:tc>
                    <a:tc>
                      <a:txBody>
                        <a:bodyPr/>
                        <a:lstStyle/>
                        <a:p>
                          <a:pPr algn="ctr"/>
                          <a:r>
                            <a:rPr lang="en-US"/>
                            <a:t>-2</a:t>
                          </a:r>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oMath>
                            </m:oMathPara>
                          </a14:m>
                          <a:endParaRPr lang="en-US"/>
                        </a:p>
                      </a:txBody>
                      <a:tcPr/>
                    </a:tc>
                    <a:tc>
                      <a:txBody>
                        <a:bodyPr/>
                        <a:lstStyle/>
                        <a:p>
                          <a:pPr algn="ctr"/>
                          <a:r>
                            <a:rPr lang="en-US"/>
                            <a:t>19</a:t>
                          </a:r>
                        </a:p>
                      </a:txBody>
                      <a:tcPr/>
                    </a:tc>
                    <a:tc>
                      <a:txBody>
                        <a:bodyPr/>
                        <a:lstStyle/>
                        <a:p>
                          <a:pPr algn="ctr"/>
                          <a:r>
                            <a:rPr lang="en-US"/>
                            <a:t>22</a:t>
                          </a:r>
                        </a:p>
                      </a:txBody>
                      <a:tcPr/>
                    </a:tc>
                    <a:tc>
                      <a:txBody>
                        <a:bodyPr/>
                        <a:lstStyle/>
                        <a:p>
                          <a:pPr algn="ctr"/>
                          <a:r>
                            <a:rPr lang="en-US"/>
                            <a:t>31</a:t>
                          </a:r>
                        </a:p>
                      </a:txBody>
                      <a:tcPr/>
                    </a:tc>
                    <a:tc>
                      <a:txBody>
                        <a:bodyPr/>
                        <a:lstStyle/>
                        <a:p>
                          <a:pPr algn="ctr"/>
                          <a:r>
                            <a:rPr lang="en-US"/>
                            <a:t>28</a:t>
                          </a:r>
                        </a:p>
                      </a:txBody>
                      <a:tcPr/>
                    </a:tc>
                    <a:tc>
                      <a:txBody>
                        <a:bodyPr/>
                        <a:lstStyle/>
                        <a:p>
                          <a:pPr algn="ctr"/>
                          <a:r>
                            <a:rPr lang="en-US"/>
                            <a:t>100</a:t>
                          </a:r>
                        </a:p>
                      </a:txBody>
                      <a:tcPr/>
                    </a:tc>
                    <a:tc>
                      <a:txBody>
                        <a:bodyPr/>
                        <a:lstStyle/>
                        <a:p>
                          <a:pPr algn="ctr"/>
                          <a:r>
                            <a:rPr lang="en-US"/>
                            <a:t>total</a:t>
                          </a:r>
                        </a:p>
                      </a:txBody>
                      <a:tcPr/>
                    </a:tc>
                    <a:tc>
                      <a:txBody>
                        <a:bodyPr/>
                        <a:lstStyle/>
                        <a:p>
                          <a:pPr algn="ctr"/>
                          <a:r>
                            <a:rPr lang="en-US"/>
                            <a:t>-75</a:t>
                          </a:r>
                        </a:p>
                      </a:txBody>
                      <a:tcPr/>
                    </a:tc>
                    <a:tc>
                      <a:txBody>
                        <a:bodyPr/>
                        <a:lstStyle/>
                        <a:p>
                          <a:pPr algn="ctr"/>
                          <a:r>
                            <a:rPr lang="en-US"/>
                            <a:t>217</a:t>
                          </a:r>
                        </a:p>
                      </a:txBody>
                      <a:tcPr/>
                    </a:tc>
                    <a:tc>
                      <a:txBody>
                        <a:bodyPr/>
                        <a:lstStyle/>
                        <a:p>
                          <a:pPr algn="ctr"/>
                          <a:r>
                            <a:rPr lang="en-US"/>
                            <a:t>59</a:t>
                          </a:r>
                        </a:p>
                      </a:txBody>
                      <a:tcPr/>
                    </a:tc>
                    <a:extLst>
                      <a:ext uri="{0D108BD9-81ED-4DB2-BD59-A6C34878D82A}">
                        <a16:rowId xmlns:a16="http://schemas.microsoft.com/office/drawing/2014/main" val="10007"/>
                      </a:ext>
                    </a:extLst>
                  </a:tr>
                  <a:tr h="29972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𝑣</m:t>
                                </m:r>
                                <m:r>
                                  <a:rPr lang="en-US" b="0" i="1" smtClean="0">
                                    <a:latin typeface="Cambria Math"/>
                                  </a:rPr>
                                  <m:t>=</m:t>
                                </m:r>
                                <m:r>
                                  <a:rPr lang="en-US" b="0" i="1" smtClean="0">
                                    <a:latin typeface="Cambria Math"/>
                                  </a:rPr>
                                  <m:t>𝑥</m:t>
                                </m:r>
                                <m:r>
                                  <a:rPr lang="en-US" b="0" i="1" smtClean="0">
                                    <a:latin typeface="Cambria Math"/>
                                  </a:rPr>
                                  <m:t>−20</m:t>
                                </m:r>
                              </m:oMath>
                            </m:oMathPara>
                          </a14:m>
                          <a:endParaRPr lang="en-US"/>
                        </a:p>
                      </a:txBody>
                      <a:tcPr/>
                    </a:tc>
                    <a:tc>
                      <a:txBody>
                        <a:bodyPr/>
                        <a:lstStyle/>
                        <a:p>
                          <a:pPr algn="ctr"/>
                          <a:r>
                            <a:rPr lang="en-US"/>
                            <a:t>-2</a:t>
                          </a:r>
                        </a:p>
                      </a:txBody>
                      <a:tcPr/>
                    </a:tc>
                    <a:tc>
                      <a:txBody>
                        <a:bodyPr/>
                        <a:lstStyle/>
                        <a:p>
                          <a:pPr algn="ctr"/>
                          <a:r>
                            <a:rPr lang="en-US"/>
                            <a:t>-1</a:t>
                          </a:r>
                        </a:p>
                      </a:txBody>
                      <a:tcPr/>
                    </a:tc>
                    <a:tc>
                      <a:txBody>
                        <a:bodyPr/>
                        <a:lstStyle/>
                        <a:p>
                          <a:pPr algn="ctr"/>
                          <a:r>
                            <a:rPr lang="en-US"/>
                            <a:t>0</a:t>
                          </a:r>
                        </a:p>
                      </a:txBody>
                      <a:tcPr/>
                    </a:tc>
                    <a:tc>
                      <a:txBody>
                        <a:bodyPr/>
                        <a:lstStyle/>
                        <a:p>
                          <a:pPr algn="ctr"/>
                          <a:r>
                            <a:rPr lang="en-US"/>
                            <a:t>1</a:t>
                          </a:r>
                        </a:p>
                      </a:txBody>
                      <a:tcPr/>
                    </a:tc>
                    <a:tc>
                      <a:txBody>
                        <a:bodyPr/>
                        <a:lstStyle/>
                        <a:p>
                          <a:pPr algn="ctr"/>
                          <a:r>
                            <a:rPr lang="en-US"/>
                            <a:t>Total</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8"/>
                      </a:ext>
                    </a:extLst>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𝑓𝑣</m:t>
                                </m:r>
                              </m:oMath>
                            </m:oMathPara>
                          </a14:m>
                          <a:endParaRPr lang="en-US"/>
                        </a:p>
                      </a:txBody>
                      <a:tcPr/>
                    </a:tc>
                    <a:tc>
                      <a:txBody>
                        <a:bodyPr/>
                        <a:lstStyle/>
                        <a:p>
                          <a:pPr algn="ctr"/>
                          <a:r>
                            <a:rPr lang="en-US"/>
                            <a:t>-38</a:t>
                          </a:r>
                        </a:p>
                      </a:txBody>
                      <a:tcPr/>
                    </a:tc>
                    <a:tc>
                      <a:txBody>
                        <a:bodyPr/>
                        <a:lstStyle/>
                        <a:p>
                          <a:pPr algn="ctr"/>
                          <a:r>
                            <a:rPr lang="en-US"/>
                            <a:t>-22</a:t>
                          </a:r>
                        </a:p>
                      </a:txBody>
                      <a:tcPr/>
                    </a:tc>
                    <a:tc>
                      <a:txBody>
                        <a:bodyPr/>
                        <a:lstStyle/>
                        <a:p>
                          <a:pPr algn="ctr"/>
                          <a:r>
                            <a:rPr lang="en-US"/>
                            <a:t>0</a:t>
                          </a:r>
                        </a:p>
                      </a:txBody>
                      <a:tcPr/>
                    </a:tc>
                    <a:tc>
                      <a:txBody>
                        <a:bodyPr/>
                        <a:lstStyle/>
                        <a:p>
                          <a:pPr algn="ctr"/>
                          <a:r>
                            <a:rPr lang="en-US"/>
                            <a:t>28</a:t>
                          </a:r>
                        </a:p>
                      </a:txBody>
                      <a:tcPr/>
                    </a:tc>
                    <a:tc>
                      <a:txBody>
                        <a:bodyPr/>
                        <a:lstStyle/>
                        <a:p>
                          <a:pPr algn="ctr"/>
                          <a:r>
                            <a:rPr lang="en-US"/>
                            <a:t>-32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9"/>
                      </a:ext>
                    </a:extLst>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𝑓𝑣</m:t>
                                    </m:r>
                                  </m:e>
                                  <m:sup>
                                    <m:r>
                                      <a:rPr lang="en-US" b="0" i="1" smtClean="0">
                                        <a:latin typeface="Cambria Math"/>
                                      </a:rPr>
                                      <m:t>2</m:t>
                                    </m:r>
                                  </m:sup>
                                </m:sSup>
                              </m:oMath>
                            </m:oMathPara>
                          </a14:m>
                          <a:endParaRPr lang="en-US"/>
                        </a:p>
                      </a:txBody>
                      <a:tcPr/>
                    </a:tc>
                    <a:tc>
                      <a:txBody>
                        <a:bodyPr/>
                        <a:lstStyle/>
                        <a:p>
                          <a:pPr algn="ctr"/>
                          <a:r>
                            <a:rPr lang="en-US"/>
                            <a:t>76</a:t>
                          </a:r>
                        </a:p>
                      </a:txBody>
                      <a:tcPr/>
                    </a:tc>
                    <a:tc>
                      <a:txBody>
                        <a:bodyPr/>
                        <a:lstStyle/>
                        <a:p>
                          <a:pPr algn="ctr"/>
                          <a:r>
                            <a:rPr lang="en-US"/>
                            <a:t>22</a:t>
                          </a:r>
                        </a:p>
                      </a:txBody>
                      <a:tcPr/>
                    </a:tc>
                    <a:tc>
                      <a:txBody>
                        <a:bodyPr/>
                        <a:lstStyle/>
                        <a:p>
                          <a:pPr algn="ctr"/>
                          <a:r>
                            <a:rPr lang="en-US"/>
                            <a:t>0</a:t>
                          </a:r>
                        </a:p>
                      </a:txBody>
                      <a:tcPr/>
                    </a:tc>
                    <a:tc>
                      <a:txBody>
                        <a:bodyPr/>
                        <a:lstStyle/>
                        <a:p>
                          <a:pPr algn="ctr"/>
                          <a:r>
                            <a:rPr lang="en-US"/>
                            <a:t>28</a:t>
                          </a:r>
                        </a:p>
                      </a:txBody>
                      <a:tcPr/>
                    </a:tc>
                    <a:tc>
                      <a:txBody>
                        <a:bodyPr/>
                        <a:lstStyle/>
                        <a:p>
                          <a:pPr algn="ctr"/>
                          <a:r>
                            <a:rPr lang="en-US"/>
                            <a:t>126</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10"/>
                      </a:ext>
                    </a:extLst>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𝑓𝑢𝑣</m:t>
                                </m:r>
                              </m:oMath>
                            </m:oMathPara>
                          </a14:m>
                          <a:endParaRPr lang="en-US"/>
                        </a:p>
                      </a:txBody>
                      <a:tcPr/>
                    </a:tc>
                    <a:tc>
                      <a:txBody>
                        <a:bodyPr/>
                        <a:lstStyle/>
                        <a:p>
                          <a:pPr algn="ctr"/>
                          <a:r>
                            <a:rPr lang="en-US"/>
                            <a:t>56</a:t>
                          </a:r>
                        </a:p>
                      </a:txBody>
                      <a:tcPr/>
                    </a:tc>
                    <a:tc>
                      <a:txBody>
                        <a:bodyPr/>
                        <a:lstStyle/>
                        <a:p>
                          <a:pPr algn="ctr"/>
                          <a:r>
                            <a:rPr lang="en-US"/>
                            <a:t>16</a:t>
                          </a:r>
                        </a:p>
                      </a:txBody>
                      <a:tcPr/>
                    </a:tc>
                    <a:tc>
                      <a:txBody>
                        <a:bodyPr/>
                        <a:lstStyle/>
                        <a:p>
                          <a:pPr algn="ctr"/>
                          <a:r>
                            <a:rPr lang="en-US"/>
                            <a:t>0</a:t>
                          </a:r>
                        </a:p>
                      </a:txBody>
                      <a:tcPr/>
                    </a:tc>
                    <a:tc>
                      <a:txBody>
                        <a:bodyPr/>
                        <a:lstStyle/>
                        <a:p>
                          <a:pPr algn="ctr"/>
                          <a:r>
                            <a:rPr lang="en-US"/>
                            <a:t>-13</a:t>
                          </a:r>
                        </a:p>
                      </a:txBody>
                      <a:tcPr/>
                    </a:tc>
                    <a:tc>
                      <a:txBody>
                        <a:bodyPr/>
                        <a:lstStyle/>
                        <a:p>
                          <a:pPr algn="ctr"/>
                          <a:r>
                            <a:rPr lang="en-US"/>
                            <a:t>59</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11"/>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val="486021178"/>
                  </p:ext>
                </p:extLst>
              </p:nvPr>
            </p:nvGraphicFramePr>
            <p:xfrm>
              <a:off x="377370" y="969004"/>
              <a:ext cx="8458200" cy="5222558"/>
            </p:xfrm>
            <a:graphic>
              <a:graphicData uri="http://schemas.openxmlformats.org/drawingml/2006/table">
                <a:tbl>
                  <a:tblPr firstRow="1" bandRow="1">
                    <a:tableStyleId>{5C22544A-7EE6-4342-B048-85BDC9FD1C3A}</a:tableStyleId>
                  </a:tblPr>
                  <a:tblGrid>
                    <a:gridCol w="83819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09601">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tblGrid>
                  <a:tr h="880364">
                    <a:tc>
                      <a:txBody>
                        <a:bodyPr/>
                        <a:lstStyle/>
                        <a:p>
                          <a:endParaRPr lang="en-US"/>
                        </a:p>
                      </a:txBody>
                      <a:tcPr>
                        <a:blipFill>
                          <a:blip r:embed="rId4"/>
                          <a:stretch>
                            <a:fillRect l="-725" t="-3448" r="-909420" b="-502069"/>
                          </a:stretch>
                        </a:blipFill>
                      </a:tcPr>
                    </a:tc>
                    <a:tc>
                      <a:txBody>
                        <a:bodyPr/>
                        <a:lstStyle/>
                        <a:p>
                          <a:endParaRPr lang="en-US"/>
                        </a:p>
                      </a:txBody>
                      <a:tcPr>
                        <a:blipFill>
                          <a:blip r:embed="rId4"/>
                          <a:stretch>
                            <a:fillRect l="-69500" t="-3448" r="-527500" b="-502069"/>
                          </a:stretch>
                        </a:blipFill>
                      </a:tcPr>
                    </a:tc>
                    <a:tc>
                      <a:txBody>
                        <a:bodyPr/>
                        <a:lstStyle/>
                        <a:p>
                          <a:r>
                            <a:rPr lang="en-US"/>
                            <a:t>18</a:t>
                          </a:r>
                        </a:p>
                      </a:txBody>
                      <a:tcPr/>
                    </a:tc>
                    <a:tc>
                      <a:txBody>
                        <a:bodyPr/>
                        <a:lstStyle/>
                        <a:p>
                          <a:r>
                            <a:rPr lang="en-US"/>
                            <a:t>19</a:t>
                          </a:r>
                        </a:p>
                      </a:txBody>
                      <a:tcPr/>
                    </a:tc>
                    <a:tc>
                      <a:txBody>
                        <a:bodyPr/>
                        <a:lstStyle/>
                        <a:p>
                          <a:r>
                            <a:rPr lang="en-US"/>
                            <a:t>20</a:t>
                          </a:r>
                        </a:p>
                      </a:txBody>
                      <a:tcPr/>
                    </a:tc>
                    <a:tc>
                      <a:txBody>
                        <a:bodyPr/>
                        <a:lstStyle/>
                        <a:p>
                          <a:r>
                            <a:rPr lang="en-US"/>
                            <a:t>21</a:t>
                          </a:r>
                        </a:p>
                      </a:txBody>
                      <a:tcPr/>
                    </a:tc>
                    <a:tc>
                      <a:txBody>
                        <a:bodyPr/>
                        <a:lstStyle/>
                        <a:p>
                          <a:endParaRPr lang="en-US"/>
                        </a:p>
                      </a:txBody>
                      <a:tcPr>
                        <a:blipFill>
                          <a:blip r:embed="rId4"/>
                          <a:stretch>
                            <a:fillRect l="-611200" t="-3448" r="-404000" b="-502069"/>
                          </a:stretch>
                        </a:blipFill>
                      </a:tcPr>
                    </a:tc>
                    <a:tc>
                      <a:txBody>
                        <a:bodyPr/>
                        <a:lstStyle/>
                        <a:p>
                          <a:endParaRPr lang="en-US"/>
                        </a:p>
                      </a:txBody>
                      <a:tcPr>
                        <a:blipFill>
                          <a:blip r:embed="rId4"/>
                          <a:stretch>
                            <a:fillRect l="-472872" t="-3448" r="-168617" b="-502069"/>
                          </a:stretch>
                        </a:blipFill>
                      </a:tcPr>
                    </a:tc>
                    <a:tc>
                      <a:txBody>
                        <a:bodyPr/>
                        <a:lstStyle/>
                        <a:p>
                          <a:endParaRPr lang="en-US"/>
                        </a:p>
                      </a:txBody>
                      <a:tcPr>
                        <a:blipFill>
                          <a:blip r:embed="rId4"/>
                          <a:stretch>
                            <a:fillRect l="-1077000" t="-3448" r="-217000" b="-502069"/>
                          </a:stretch>
                        </a:blipFill>
                      </a:tcPr>
                    </a:tc>
                    <a:tc>
                      <a:txBody>
                        <a:bodyPr/>
                        <a:lstStyle/>
                        <a:p>
                          <a:endParaRPr lang="en-US"/>
                        </a:p>
                      </a:txBody>
                      <a:tcPr>
                        <a:blipFill>
                          <a:blip r:embed="rId4"/>
                          <a:stretch>
                            <a:fillRect l="-1337500" t="-3448" r="-146591" b="-502069"/>
                          </a:stretch>
                        </a:blipFill>
                      </a:tcPr>
                    </a:tc>
                    <a:tc>
                      <a:txBody>
                        <a:bodyPr/>
                        <a:lstStyle/>
                        <a:p>
                          <a:endParaRPr lang="en-US"/>
                        </a:p>
                      </a:txBody>
                      <a:tcPr>
                        <a:blipFill>
                          <a:blip r:embed="rId4"/>
                          <a:stretch>
                            <a:fillRect l="-1012000" t="-3448" r="-3200" b="-502069"/>
                          </a:stretch>
                        </a:blipFill>
                      </a:tcPr>
                    </a:tc>
                    <a:extLst>
                      <a:ext uri="{0D108BD9-81ED-4DB2-BD59-A6C34878D82A}">
                        <a16:rowId xmlns:a16="http://schemas.microsoft.com/office/drawing/2014/main" val="10000"/>
                      </a:ext>
                    </a:extLst>
                  </a:tr>
                  <a:tr h="370840">
                    <a:tc>
                      <a:txBody>
                        <a:bodyPr/>
                        <a:lstStyle/>
                        <a:p>
                          <a:pPr algn="ctr"/>
                          <a:r>
                            <a:rPr lang="en-US"/>
                            <a:t>15</a:t>
                          </a:r>
                        </a:p>
                      </a:txBody>
                      <a:tcPr/>
                    </a:tc>
                    <a:tc>
                      <a:txBody>
                        <a:bodyPr/>
                        <a:lstStyle/>
                        <a:p>
                          <a:pPr algn="ctr"/>
                          <a:r>
                            <a:rPr lang="en-US"/>
                            <a:t>10-20</a:t>
                          </a:r>
                        </a:p>
                      </a:txBody>
                      <a:tcPr/>
                    </a:tc>
                    <a:tc>
                      <a:txBody>
                        <a:bodyPr/>
                        <a:lstStyle/>
                        <a:p>
                          <a:pPr algn="ctr"/>
                          <a:r>
                            <a:rPr lang="en-US"/>
                            <a:t>4</a:t>
                          </a:r>
                        </a:p>
                      </a:txBody>
                      <a:tcPr/>
                    </a:tc>
                    <a:tc>
                      <a:txBody>
                        <a:bodyPr/>
                        <a:lstStyle/>
                        <a:p>
                          <a:pPr algn="ctr"/>
                          <a:r>
                            <a:rPr lang="en-US"/>
                            <a:t>2</a:t>
                          </a:r>
                        </a:p>
                      </a:txBody>
                      <a:tcPr/>
                    </a:tc>
                    <a:tc>
                      <a:txBody>
                        <a:bodyPr/>
                        <a:lstStyle/>
                        <a:p>
                          <a:pPr algn="ctr"/>
                          <a:r>
                            <a:rPr lang="en-US"/>
                            <a:t>2</a:t>
                          </a:r>
                        </a:p>
                      </a:txBody>
                      <a:tcPr/>
                    </a:tc>
                    <a:tc>
                      <a:txBody>
                        <a:bodyPr/>
                        <a:lstStyle/>
                        <a:p>
                          <a:pPr algn="ctr"/>
                          <a:endParaRPr lang="en-US"/>
                        </a:p>
                      </a:txBody>
                      <a:tcPr/>
                    </a:tc>
                    <a:tc>
                      <a:txBody>
                        <a:bodyPr/>
                        <a:lstStyle/>
                        <a:p>
                          <a:pPr algn="ctr"/>
                          <a:r>
                            <a:rPr lang="en-US"/>
                            <a:t>8</a:t>
                          </a:r>
                        </a:p>
                      </a:txBody>
                      <a:tcPr/>
                    </a:tc>
                    <a:tc>
                      <a:txBody>
                        <a:bodyPr/>
                        <a:lstStyle/>
                        <a:p>
                          <a:pPr algn="ctr"/>
                          <a:r>
                            <a:rPr lang="en-US"/>
                            <a:t>-3</a:t>
                          </a:r>
                        </a:p>
                      </a:txBody>
                      <a:tcPr/>
                    </a:tc>
                    <a:tc>
                      <a:txBody>
                        <a:bodyPr/>
                        <a:lstStyle/>
                        <a:p>
                          <a:pPr algn="ctr"/>
                          <a:r>
                            <a:rPr lang="en-US"/>
                            <a:t>-24</a:t>
                          </a:r>
                        </a:p>
                      </a:txBody>
                      <a:tcPr/>
                    </a:tc>
                    <a:tc>
                      <a:txBody>
                        <a:bodyPr/>
                        <a:lstStyle/>
                        <a:p>
                          <a:pPr algn="ctr"/>
                          <a:r>
                            <a:rPr lang="en-US"/>
                            <a:t>72</a:t>
                          </a:r>
                        </a:p>
                      </a:txBody>
                      <a:tcPr/>
                    </a:tc>
                    <a:tc>
                      <a:txBody>
                        <a:bodyPr/>
                        <a:lstStyle/>
                        <a:p>
                          <a:pPr algn="ctr"/>
                          <a:r>
                            <a:rPr lang="en-US"/>
                            <a:t>30</a:t>
                          </a:r>
                        </a:p>
                      </a:txBody>
                      <a:tcPr/>
                    </a:tc>
                    <a:extLst>
                      <a:ext uri="{0D108BD9-81ED-4DB2-BD59-A6C34878D82A}">
                        <a16:rowId xmlns:a16="http://schemas.microsoft.com/office/drawing/2014/main" val="10001"/>
                      </a:ext>
                    </a:extLst>
                  </a:tr>
                  <a:tr h="370840">
                    <a:tc>
                      <a:txBody>
                        <a:bodyPr/>
                        <a:lstStyle/>
                        <a:p>
                          <a:pPr algn="ctr"/>
                          <a:r>
                            <a:rPr lang="en-US"/>
                            <a:t>25</a:t>
                          </a:r>
                        </a:p>
                      </a:txBody>
                      <a:tcPr/>
                    </a:tc>
                    <a:tc>
                      <a:txBody>
                        <a:bodyPr/>
                        <a:lstStyle/>
                        <a:p>
                          <a:pPr algn="ctr"/>
                          <a:r>
                            <a:rPr lang="en-US"/>
                            <a:t>20-30</a:t>
                          </a:r>
                        </a:p>
                      </a:txBody>
                      <a:tcPr/>
                    </a:tc>
                    <a:tc>
                      <a:txBody>
                        <a:bodyPr/>
                        <a:lstStyle/>
                        <a:p>
                          <a:pPr algn="ctr"/>
                          <a:r>
                            <a:rPr lang="en-US"/>
                            <a:t>5</a:t>
                          </a:r>
                        </a:p>
                      </a:txBody>
                      <a:tcPr/>
                    </a:tc>
                    <a:tc>
                      <a:txBody>
                        <a:bodyPr/>
                        <a:lstStyle/>
                        <a:p>
                          <a:pPr algn="ctr"/>
                          <a:r>
                            <a:rPr lang="en-US"/>
                            <a:t>4</a:t>
                          </a:r>
                        </a:p>
                      </a:txBody>
                      <a:tcPr/>
                    </a:tc>
                    <a:tc>
                      <a:txBody>
                        <a:bodyPr/>
                        <a:lstStyle/>
                        <a:p>
                          <a:pPr algn="ctr"/>
                          <a:r>
                            <a:rPr lang="en-US"/>
                            <a:t>6</a:t>
                          </a:r>
                        </a:p>
                      </a:txBody>
                      <a:tcPr/>
                    </a:tc>
                    <a:tc>
                      <a:txBody>
                        <a:bodyPr/>
                        <a:lstStyle/>
                        <a:p>
                          <a:pPr algn="ctr"/>
                          <a:r>
                            <a:rPr lang="en-US"/>
                            <a:t>4</a:t>
                          </a:r>
                        </a:p>
                      </a:txBody>
                      <a:tcPr/>
                    </a:tc>
                    <a:tc>
                      <a:txBody>
                        <a:bodyPr/>
                        <a:lstStyle/>
                        <a:p>
                          <a:pPr algn="ctr"/>
                          <a:r>
                            <a:rPr lang="en-US"/>
                            <a:t>19</a:t>
                          </a:r>
                        </a:p>
                      </a:txBody>
                      <a:tcPr/>
                    </a:tc>
                    <a:tc>
                      <a:txBody>
                        <a:bodyPr/>
                        <a:lstStyle/>
                        <a:p>
                          <a:pPr algn="ctr"/>
                          <a:r>
                            <a:rPr lang="en-US"/>
                            <a:t>-2</a:t>
                          </a:r>
                        </a:p>
                      </a:txBody>
                      <a:tcPr/>
                    </a:tc>
                    <a:tc>
                      <a:txBody>
                        <a:bodyPr/>
                        <a:lstStyle/>
                        <a:p>
                          <a:pPr algn="ctr"/>
                          <a:r>
                            <a:rPr lang="en-US"/>
                            <a:t>-38</a:t>
                          </a:r>
                        </a:p>
                      </a:txBody>
                      <a:tcPr/>
                    </a:tc>
                    <a:tc>
                      <a:txBody>
                        <a:bodyPr/>
                        <a:lstStyle/>
                        <a:p>
                          <a:pPr algn="ctr"/>
                          <a:r>
                            <a:rPr lang="en-US"/>
                            <a:t>76</a:t>
                          </a:r>
                        </a:p>
                      </a:txBody>
                      <a:tcPr/>
                    </a:tc>
                    <a:tc>
                      <a:txBody>
                        <a:bodyPr/>
                        <a:lstStyle/>
                        <a:p>
                          <a:pPr algn="ctr"/>
                          <a:r>
                            <a:rPr lang="en-US"/>
                            <a:t>20</a:t>
                          </a:r>
                        </a:p>
                      </a:txBody>
                      <a:tcPr/>
                    </a:tc>
                    <a:extLst>
                      <a:ext uri="{0D108BD9-81ED-4DB2-BD59-A6C34878D82A}">
                        <a16:rowId xmlns:a16="http://schemas.microsoft.com/office/drawing/2014/main" val="10002"/>
                      </a:ext>
                    </a:extLst>
                  </a:tr>
                  <a:tr h="370840">
                    <a:tc>
                      <a:txBody>
                        <a:bodyPr/>
                        <a:lstStyle/>
                        <a:p>
                          <a:pPr algn="ctr"/>
                          <a:r>
                            <a:rPr lang="en-US"/>
                            <a:t>35</a:t>
                          </a:r>
                        </a:p>
                      </a:txBody>
                      <a:tcPr/>
                    </a:tc>
                    <a:tc>
                      <a:txBody>
                        <a:bodyPr/>
                        <a:lstStyle/>
                        <a:p>
                          <a:pPr algn="ctr"/>
                          <a:r>
                            <a:rPr lang="en-US"/>
                            <a:t>30-40</a:t>
                          </a:r>
                        </a:p>
                      </a:txBody>
                      <a:tcPr/>
                    </a:tc>
                    <a:tc>
                      <a:txBody>
                        <a:bodyPr/>
                        <a:lstStyle/>
                        <a:p>
                          <a:pPr algn="ctr"/>
                          <a:r>
                            <a:rPr lang="en-US"/>
                            <a:t>6</a:t>
                          </a:r>
                        </a:p>
                      </a:txBody>
                      <a:tcPr/>
                    </a:tc>
                    <a:tc>
                      <a:txBody>
                        <a:bodyPr/>
                        <a:lstStyle/>
                        <a:p>
                          <a:pPr algn="ctr"/>
                          <a:r>
                            <a:rPr lang="en-US"/>
                            <a:t>8</a:t>
                          </a:r>
                        </a:p>
                      </a:txBody>
                      <a:tcPr/>
                    </a:tc>
                    <a:tc>
                      <a:txBody>
                        <a:bodyPr/>
                        <a:lstStyle/>
                        <a:p>
                          <a:pPr algn="ctr"/>
                          <a:r>
                            <a:rPr lang="en-US"/>
                            <a:t>10</a:t>
                          </a:r>
                        </a:p>
                      </a:txBody>
                      <a:tcPr/>
                    </a:tc>
                    <a:tc>
                      <a:txBody>
                        <a:bodyPr/>
                        <a:lstStyle/>
                        <a:p>
                          <a:pPr algn="ctr"/>
                          <a:r>
                            <a:rPr lang="en-US"/>
                            <a:t>11</a:t>
                          </a:r>
                        </a:p>
                      </a:txBody>
                      <a:tcPr/>
                    </a:tc>
                    <a:tc>
                      <a:txBody>
                        <a:bodyPr/>
                        <a:lstStyle/>
                        <a:p>
                          <a:pPr algn="ctr"/>
                          <a:r>
                            <a:rPr lang="en-US"/>
                            <a:t>35</a:t>
                          </a:r>
                        </a:p>
                      </a:txBody>
                      <a:tcPr/>
                    </a:tc>
                    <a:tc>
                      <a:txBody>
                        <a:bodyPr/>
                        <a:lstStyle/>
                        <a:p>
                          <a:pPr algn="ctr"/>
                          <a:r>
                            <a:rPr lang="en-US"/>
                            <a:t>-1</a:t>
                          </a:r>
                        </a:p>
                      </a:txBody>
                      <a:tcPr/>
                    </a:tc>
                    <a:tc>
                      <a:txBody>
                        <a:bodyPr/>
                        <a:lstStyle/>
                        <a:p>
                          <a:pPr algn="ctr"/>
                          <a:r>
                            <a:rPr lang="en-US"/>
                            <a:t>-35</a:t>
                          </a:r>
                        </a:p>
                      </a:txBody>
                      <a:tcPr/>
                    </a:tc>
                    <a:tc>
                      <a:txBody>
                        <a:bodyPr/>
                        <a:lstStyle/>
                        <a:p>
                          <a:pPr algn="ctr"/>
                          <a:r>
                            <a:rPr lang="en-US"/>
                            <a:t>35</a:t>
                          </a:r>
                        </a:p>
                      </a:txBody>
                      <a:tcPr/>
                    </a:tc>
                    <a:tc>
                      <a:txBody>
                        <a:bodyPr/>
                        <a:lstStyle/>
                        <a:p>
                          <a:pPr algn="ctr"/>
                          <a:r>
                            <a:rPr lang="en-US"/>
                            <a:t>9</a:t>
                          </a:r>
                        </a:p>
                      </a:txBody>
                      <a:tcPr/>
                    </a:tc>
                    <a:extLst>
                      <a:ext uri="{0D108BD9-81ED-4DB2-BD59-A6C34878D82A}">
                        <a16:rowId xmlns:a16="http://schemas.microsoft.com/office/drawing/2014/main" val="10003"/>
                      </a:ext>
                    </a:extLst>
                  </a:tr>
                  <a:tr h="370840">
                    <a:tc>
                      <a:txBody>
                        <a:bodyPr/>
                        <a:lstStyle/>
                        <a:p>
                          <a:pPr algn="ctr"/>
                          <a:r>
                            <a:rPr lang="en-US"/>
                            <a:t>45</a:t>
                          </a:r>
                        </a:p>
                      </a:txBody>
                      <a:tcPr/>
                    </a:tc>
                    <a:tc>
                      <a:txBody>
                        <a:bodyPr/>
                        <a:lstStyle/>
                        <a:p>
                          <a:pPr algn="ctr"/>
                          <a:r>
                            <a:rPr lang="en-US"/>
                            <a:t>40-50</a:t>
                          </a:r>
                        </a:p>
                      </a:txBody>
                      <a:tcPr/>
                    </a:tc>
                    <a:tc>
                      <a:txBody>
                        <a:bodyPr/>
                        <a:lstStyle/>
                        <a:p>
                          <a:pPr algn="ctr"/>
                          <a:r>
                            <a:rPr lang="en-US"/>
                            <a:t>4</a:t>
                          </a:r>
                        </a:p>
                      </a:txBody>
                      <a:tcPr/>
                    </a:tc>
                    <a:tc>
                      <a:txBody>
                        <a:bodyPr/>
                        <a:lstStyle/>
                        <a:p>
                          <a:pPr algn="ctr"/>
                          <a:r>
                            <a:rPr lang="en-US"/>
                            <a:t>4</a:t>
                          </a:r>
                        </a:p>
                      </a:txBody>
                      <a:tcPr/>
                    </a:tc>
                    <a:tc>
                      <a:txBody>
                        <a:bodyPr/>
                        <a:lstStyle/>
                        <a:p>
                          <a:pPr algn="ctr"/>
                          <a:r>
                            <a:rPr lang="en-US"/>
                            <a:t>6</a:t>
                          </a:r>
                        </a:p>
                      </a:txBody>
                      <a:tcPr/>
                    </a:tc>
                    <a:tc>
                      <a:txBody>
                        <a:bodyPr/>
                        <a:lstStyle/>
                        <a:p>
                          <a:pPr algn="ctr"/>
                          <a:r>
                            <a:rPr lang="en-US"/>
                            <a:t>8</a:t>
                          </a:r>
                        </a:p>
                      </a:txBody>
                      <a:tcPr/>
                    </a:tc>
                    <a:tc>
                      <a:txBody>
                        <a:bodyPr/>
                        <a:lstStyle/>
                        <a:p>
                          <a:pPr algn="ctr"/>
                          <a:r>
                            <a:rPr lang="en-US"/>
                            <a:t>22</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004"/>
                      </a:ext>
                    </a:extLst>
                  </a:tr>
                  <a:tr h="370840">
                    <a:tc>
                      <a:txBody>
                        <a:bodyPr/>
                        <a:lstStyle/>
                        <a:p>
                          <a:pPr algn="ctr"/>
                          <a:r>
                            <a:rPr lang="en-US"/>
                            <a:t>55</a:t>
                          </a:r>
                        </a:p>
                      </a:txBody>
                      <a:tcPr/>
                    </a:tc>
                    <a:tc>
                      <a:txBody>
                        <a:bodyPr/>
                        <a:lstStyle/>
                        <a:p>
                          <a:pPr algn="ctr"/>
                          <a:r>
                            <a:rPr lang="en-US"/>
                            <a:t>50-60</a:t>
                          </a:r>
                        </a:p>
                      </a:txBody>
                      <a:tcPr/>
                    </a:tc>
                    <a:tc>
                      <a:txBody>
                        <a:bodyPr/>
                        <a:lstStyle/>
                        <a:p>
                          <a:pPr algn="ctr"/>
                          <a:endParaRPr lang="en-US"/>
                        </a:p>
                      </a:txBody>
                      <a:tcPr/>
                    </a:tc>
                    <a:tc>
                      <a:txBody>
                        <a:bodyPr/>
                        <a:lstStyle/>
                        <a:p>
                          <a:pPr algn="ctr"/>
                          <a:r>
                            <a:rPr lang="en-US"/>
                            <a:t>2</a:t>
                          </a:r>
                        </a:p>
                      </a:txBody>
                      <a:tcPr/>
                    </a:tc>
                    <a:tc>
                      <a:txBody>
                        <a:bodyPr/>
                        <a:lstStyle/>
                        <a:p>
                          <a:pPr algn="ctr"/>
                          <a:r>
                            <a:rPr lang="en-US"/>
                            <a:t>4</a:t>
                          </a:r>
                        </a:p>
                      </a:txBody>
                      <a:tcPr/>
                    </a:tc>
                    <a:tc>
                      <a:txBody>
                        <a:bodyPr/>
                        <a:lstStyle/>
                        <a:p>
                          <a:pPr algn="ctr"/>
                          <a:r>
                            <a:rPr lang="en-US"/>
                            <a:t>4</a:t>
                          </a:r>
                        </a:p>
                      </a:txBody>
                      <a:tcPr/>
                    </a:tc>
                    <a:tc>
                      <a:txBody>
                        <a:bodyPr/>
                        <a:lstStyle/>
                        <a:p>
                          <a:pPr algn="ctr"/>
                          <a:r>
                            <a:rPr lang="en-US"/>
                            <a:t>10</a:t>
                          </a:r>
                        </a:p>
                      </a:txBody>
                      <a:tcPr/>
                    </a:tc>
                    <a:tc>
                      <a:txBody>
                        <a:bodyPr/>
                        <a:lstStyle/>
                        <a:p>
                          <a:pPr algn="ctr"/>
                          <a:r>
                            <a:rPr lang="en-US"/>
                            <a:t>1</a:t>
                          </a:r>
                        </a:p>
                      </a:txBody>
                      <a:tcPr/>
                    </a:tc>
                    <a:tc>
                      <a:txBody>
                        <a:bodyPr/>
                        <a:lstStyle/>
                        <a:p>
                          <a:pPr algn="ctr"/>
                          <a:r>
                            <a:rPr lang="en-US"/>
                            <a:t>10</a:t>
                          </a:r>
                        </a:p>
                      </a:txBody>
                      <a:tcPr/>
                    </a:tc>
                    <a:tc>
                      <a:txBody>
                        <a:bodyPr/>
                        <a:lstStyle/>
                        <a:p>
                          <a:pPr algn="ctr"/>
                          <a:r>
                            <a:rPr lang="en-US"/>
                            <a:t>10</a:t>
                          </a:r>
                        </a:p>
                      </a:txBody>
                      <a:tcPr/>
                    </a:tc>
                    <a:tc>
                      <a:txBody>
                        <a:bodyPr/>
                        <a:lstStyle/>
                        <a:p>
                          <a:pPr algn="ctr"/>
                          <a:r>
                            <a:rPr lang="en-US"/>
                            <a:t>2</a:t>
                          </a:r>
                        </a:p>
                      </a:txBody>
                      <a:tcPr/>
                    </a:tc>
                    <a:extLst>
                      <a:ext uri="{0D108BD9-81ED-4DB2-BD59-A6C34878D82A}">
                        <a16:rowId xmlns:a16="http://schemas.microsoft.com/office/drawing/2014/main" val="10005"/>
                      </a:ext>
                    </a:extLst>
                  </a:tr>
                  <a:tr h="370840">
                    <a:tc>
                      <a:txBody>
                        <a:bodyPr/>
                        <a:lstStyle/>
                        <a:p>
                          <a:pPr algn="ctr"/>
                          <a:r>
                            <a:rPr lang="en-US"/>
                            <a:t>65</a:t>
                          </a:r>
                        </a:p>
                      </a:txBody>
                      <a:tcPr/>
                    </a:tc>
                    <a:tc>
                      <a:txBody>
                        <a:bodyPr/>
                        <a:lstStyle/>
                        <a:p>
                          <a:pPr algn="ctr"/>
                          <a:r>
                            <a:rPr lang="en-US"/>
                            <a:t>60-70</a:t>
                          </a:r>
                        </a:p>
                      </a:txBody>
                      <a:tcPr/>
                    </a:tc>
                    <a:tc>
                      <a:txBody>
                        <a:bodyPr/>
                        <a:lstStyle/>
                        <a:p>
                          <a:pPr algn="ctr"/>
                          <a:endParaRPr lang="en-US"/>
                        </a:p>
                      </a:txBody>
                      <a:tcPr/>
                    </a:tc>
                    <a:tc>
                      <a:txBody>
                        <a:bodyPr/>
                        <a:lstStyle/>
                        <a:p>
                          <a:pPr algn="ctr"/>
                          <a:r>
                            <a:rPr lang="en-US"/>
                            <a:t>2</a:t>
                          </a:r>
                        </a:p>
                      </a:txBody>
                      <a:tcPr/>
                    </a:tc>
                    <a:tc>
                      <a:txBody>
                        <a:bodyPr/>
                        <a:lstStyle/>
                        <a:p>
                          <a:pPr algn="ctr"/>
                          <a:r>
                            <a:rPr lang="en-US"/>
                            <a:t>3</a:t>
                          </a:r>
                        </a:p>
                      </a:txBody>
                      <a:tcPr/>
                    </a:tc>
                    <a:tc>
                      <a:txBody>
                        <a:bodyPr/>
                        <a:lstStyle/>
                        <a:p>
                          <a:pPr algn="ctr"/>
                          <a:r>
                            <a:rPr lang="en-US"/>
                            <a:t>1</a:t>
                          </a:r>
                        </a:p>
                      </a:txBody>
                      <a:tcPr/>
                    </a:tc>
                    <a:tc>
                      <a:txBody>
                        <a:bodyPr/>
                        <a:lstStyle/>
                        <a:p>
                          <a:pPr algn="ctr"/>
                          <a:r>
                            <a:rPr lang="en-US"/>
                            <a:t>6</a:t>
                          </a:r>
                        </a:p>
                      </a:txBody>
                      <a:tcPr/>
                    </a:tc>
                    <a:tc>
                      <a:txBody>
                        <a:bodyPr/>
                        <a:lstStyle/>
                        <a:p>
                          <a:pPr algn="ctr"/>
                          <a:r>
                            <a:rPr lang="en-US"/>
                            <a:t>2</a:t>
                          </a:r>
                        </a:p>
                      </a:txBody>
                      <a:tcPr/>
                    </a:tc>
                    <a:tc>
                      <a:txBody>
                        <a:bodyPr/>
                        <a:lstStyle/>
                        <a:p>
                          <a:pPr algn="ctr"/>
                          <a:r>
                            <a:rPr lang="en-US"/>
                            <a:t>12</a:t>
                          </a:r>
                        </a:p>
                      </a:txBody>
                      <a:tcPr/>
                    </a:tc>
                    <a:tc>
                      <a:txBody>
                        <a:bodyPr/>
                        <a:lstStyle/>
                        <a:p>
                          <a:pPr algn="ctr"/>
                          <a:r>
                            <a:rPr lang="en-US"/>
                            <a:t>24</a:t>
                          </a:r>
                        </a:p>
                      </a:txBody>
                      <a:tcPr/>
                    </a:tc>
                    <a:tc>
                      <a:txBody>
                        <a:bodyPr/>
                        <a:lstStyle/>
                        <a:p>
                          <a:pPr algn="ctr"/>
                          <a:r>
                            <a:rPr lang="en-US"/>
                            <a:t>-2</a:t>
                          </a:r>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a:p>
                      </a:txBody>
                      <a:tcPr>
                        <a:blipFill>
                          <a:blip r:embed="rId4"/>
                          <a:stretch>
                            <a:fillRect l="-69500" t="-844262" r="-527500" b="-495082"/>
                          </a:stretch>
                        </a:blipFill>
                      </a:tcPr>
                    </a:tc>
                    <a:tc>
                      <a:txBody>
                        <a:bodyPr/>
                        <a:lstStyle/>
                        <a:p>
                          <a:pPr algn="ctr"/>
                          <a:r>
                            <a:rPr lang="en-US"/>
                            <a:t>19</a:t>
                          </a:r>
                        </a:p>
                      </a:txBody>
                      <a:tcPr/>
                    </a:tc>
                    <a:tc>
                      <a:txBody>
                        <a:bodyPr/>
                        <a:lstStyle/>
                        <a:p>
                          <a:pPr algn="ctr"/>
                          <a:r>
                            <a:rPr lang="en-US"/>
                            <a:t>22</a:t>
                          </a:r>
                        </a:p>
                      </a:txBody>
                      <a:tcPr/>
                    </a:tc>
                    <a:tc>
                      <a:txBody>
                        <a:bodyPr/>
                        <a:lstStyle/>
                        <a:p>
                          <a:pPr algn="ctr"/>
                          <a:r>
                            <a:rPr lang="en-US"/>
                            <a:t>31</a:t>
                          </a:r>
                        </a:p>
                      </a:txBody>
                      <a:tcPr/>
                    </a:tc>
                    <a:tc>
                      <a:txBody>
                        <a:bodyPr/>
                        <a:lstStyle/>
                        <a:p>
                          <a:pPr algn="ctr"/>
                          <a:r>
                            <a:rPr lang="en-US"/>
                            <a:t>28</a:t>
                          </a:r>
                        </a:p>
                      </a:txBody>
                      <a:tcPr/>
                    </a:tc>
                    <a:tc>
                      <a:txBody>
                        <a:bodyPr/>
                        <a:lstStyle/>
                        <a:p>
                          <a:pPr algn="ctr"/>
                          <a:r>
                            <a:rPr lang="en-US"/>
                            <a:t>100</a:t>
                          </a:r>
                        </a:p>
                      </a:txBody>
                      <a:tcPr/>
                    </a:tc>
                    <a:tc>
                      <a:txBody>
                        <a:bodyPr/>
                        <a:lstStyle/>
                        <a:p>
                          <a:pPr algn="ctr"/>
                          <a:r>
                            <a:rPr lang="en-US"/>
                            <a:t>total</a:t>
                          </a:r>
                        </a:p>
                      </a:txBody>
                      <a:tcPr/>
                    </a:tc>
                    <a:tc>
                      <a:txBody>
                        <a:bodyPr/>
                        <a:lstStyle/>
                        <a:p>
                          <a:pPr algn="ctr"/>
                          <a:r>
                            <a:rPr lang="en-US"/>
                            <a:t>-75</a:t>
                          </a:r>
                        </a:p>
                      </a:txBody>
                      <a:tcPr/>
                    </a:tc>
                    <a:tc>
                      <a:txBody>
                        <a:bodyPr/>
                        <a:lstStyle/>
                        <a:p>
                          <a:pPr algn="ctr"/>
                          <a:r>
                            <a:rPr lang="en-US"/>
                            <a:t>217</a:t>
                          </a:r>
                        </a:p>
                      </a:txBody>
                      <a:tcPr/>
                    </a:tc>
                    <a:tc>
                      <a:txBody>
                        <a:bodyPr/>
                        <a:lstStyle/>
                        <a:p>
                          <a:pPr algn="ctr"/>
                          <a:r>
                            <a:rPr lang="en-US"/>
                            <a:t>59</a:t>
                          </a:r>
                        </a:p>
                      </a:txBody>
                      <a:tcPr/>
                    </a:tc>
                    <a:extLst>
                      <a:ext uri="{0D108BD9-81ED-4DB2-BD59-A6C34878D82A}">
                        <a16:rowId xmlns:a16="http://schemas.microsoft.com/office/drawing/2014/main" val="10007"/>
                      </a:ext>
                    </a:extLst>
                  </a:tr>
                  <a:tr h="633794">
                    <a:tc>
                      <a:txBody>
                        <a:bodyPr/>
                        <a:lstStyle/>
                        <a:p>
                          <a:endParaRPr lang="en-US"/>
                        </a:p>
                      </a:txBody>
                      <a:tcPr/>
                    </a:tc>
                    <a:tc>
                      <a:txBody>
                        <a:bodyPr/>
                        <a:lstStyle/>
                        <a:p>
                          <a:endParaRPr lang="en-US"/>
                        </a:p>
                      </a:txBody>
                      <a:tcPr>
                        <a:blipFill>
                          <a:blip r:embed="rId4"/>
                          <a:stretch>
                            <a:fillRect l="-69500" t="-553846" r="-527500" b="-190385"/>
                          </a:stretch>
                        </a:blipFill>
                      </a:tcPr>
                    </a:tc>
                    <a:tc>
                      <a:txBody>
                        <a:bodyPr/>
                        <a:lstStyle/>
                        <a:p>
                          <a:pPr algn="ctr"/>
                          <a:r>
                            <a:rPr lang="en-US"/>
                            <a:t>-2</a:t>
                          </a:r>
                        </a:p>
                      </a:txBody>
                      <a:tcPr/>
                    </a:tc>
                    <a:tc>
                      <a:txBody>
                        <a:bodyPr/>
                        <a:lstStyle/>
                        <a:p>
                          <a:pPr algn="ctr"/>
                          <a:r>
                            <a:rPr lang="en-US"/>
                            <a:t>-1</a:t>
                          </a:r>
                        </a:p>
                      </a:txBody>
                      <a:tcPr/>
                    </a:tc>
                    <a:tc>
                      <a:txBody>
                        <a:bodyPr/>
                        <a:lstStyle/>
                        <a:p>
                          <a:pPr algn="ctr"/>
                          <a:r>
                            <a:rPr lang="en-US"/>
                            <a:t>0</a:t>
                          </a:r>
                        </a:p>
                      </a:txBody>
                      <a:tcPr/>
                    </a:tc>
                    <a:tc>
                      <a:txBody>
                        <a:bodyPr/>
                        <a:lstStyle/>
                        <a:p>
                          <a:pPr algn="ctr"/>
                          <a:r>
                            <a:rPr lang="en-US"/>
                            <a:t>1</a:t>
                          </a:r>
                        </a:p>
                      </a:txBody>
                      <a:tcPr/>
                    </a:tc>
                    <a:tc>
                      <a:txBody>
                        <a:bodyPr/>
                        <a:lstStyle/>
                        <a:p>
                          <a:pPr algn="ctr"/>
                          <a:r>
                            <a:rPr lang="en-US"/>
                            <a:t>Total</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8"/>
                      </a:ext>
                    </a:extLst>
                  </a:tr>
                  <a:tr h="370840">
                    <a:tc>
                      <a:txBody>
                        <a:bodyPr/>
                        <a:lstStyle/>
                        <a:p>
                          <a:endParaRPr lang="en-US"/>
                        </a:p>
                      </a:txBody>
                      <a:tcPr/>
                    </a:tc>
                    <a:tc>
                      <a:txBody>
                        <a:bodyPr/>
                        <a:lstStyle/>
                        <a:p>
                          <a:endParaRPr lang="en-US"/>
                        </a:p>
                      </a:txBody>
                      <a:tcPr>
                        <a:blipFill>
                          <a:blip r:embed="rId4"/>
                          <a:stretch>
                            <a:fillRect l="-69500" t="-1114754" r="-527500" b="-224590"/>
                          </a:stretch>
                        </a:blipFill>
                      </a:tcPr>
                    </a:tc>
                    <a:tc>
                      <a:txBody>
                        <a:bodyPr/>
                        <a:lstStyle/>
                        <a:p>
                          <a:pPr algn="ctr"/>
                          <a:r>
                            <a:rPr lang="en-US"/>
                            <a:t>-38</a:t>
                          </a:r>
                        </a:p>
                      </a:txBody>
                      <a:tcPr/>
                    </a:tc>
                    <a:tc>
                      <a:txBody>
                        <a:bodyPr/>
                        <a:lstStyle/>
                        <a:p>
                          <a:pPr algn="ctr"/>
                          <a:r>
                            <a:rPr lang="en-US"/>
                            <a:t>-22</a:t>
                          </a:r>
                        </a:p>
                      </a:txBody>
                      <a:tcPr/>
                    </a:tc>
                    <a:tc>
                      <a:txBody>
                        <a:bodyPr/>
                        <a:lstStyle/>
                        <a:p>
                          <a:pPr algn="ctr"/>
                          <a:r>
                            <a:rPr lang="en-US"/>
                            <a:t>0</a:t>
                          </a:r>
                        </a:p>
                      </a:txBody>
                      <a:tcPr/>
                    </a:tc>
                    <a:tc>
                      <a:txBody>
                        <a:bodyPr/>
                        <a:lstStyle/>
                        <a:p>
                          <a:pPr algn="ctr"/>
                          <a:r>
                            <a:rPr lang="en-US"/>
                            <a:t>28</a:t>
                          </a:r>
                        </a:p>
                      </a:txBody>
                      <a:tcPr/>
                    </a:tc>
                    <a:tc>
                      <a:txBody>
                        <a:bodyPr/>
                        <a:lstStyle/>
                        <a:p>
                          <a:pPr algn="ctr"/>
                          <a:r>
                            <a:rPr lang="en-US"/>
                            <a:t>-32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9"/>
                      </a:ext>
                    </a:extLst>
                  </a:tr>
                  <a:tr h="370840">
                    <a:tc>
                      <a:txBody>
                        <a:bodyPr/>
                        <a:lstStyle/>
                        <a:p>
                          <a:endParaRPr lang="en-US"/>
                        </a:p>
                      </a:txBody>
                      <a:tcPr/>
                    </a:tc>
                    <a:tc>
                      <a:txBody>
                        <a:bodyPr/>
                        <a:lstStyle/>
                        <a:p>
                          <a:endParaRPr lang="en-US"/>
                        </a:p>
                      </a:txBody>
                      <a:tcPr>
                        <a:blipFill>
                          <a:blip r:embed="rId4"/>
                          <a:stretch>
                            <a:fillRect l="-69500" t="-1214754" r="-527500" b="-124590"/>
                          </a:stretch>
                        </a:blipFill>
                      </a:tcPr>
                    </a:tc>
                    <a:tc>
                      <a:txBody>
                        <a:bodyPr/>
                        <a:lstStyle/>
                        <a:p>
                          <a:pPr algn="ctr"/>
                          <a:r>
                            <a:rPr lang="en-US"/>
                            <a:t>76</a:t>
                          </a:r>
                        </a:p>
                      </a:txBody>
                      <a:tcPr/>
                    </a:tc>
                    <a:tc>
                      <a:txBody>
                        <a:bodyPr/>
                        <a:lstStyle/>
                        <a:p>
                          <a:pPr algn="ctr"/>
                          <a:r>
                            <a:rPr lang="en-US"/>
                            <a:t>22</a:t>
                          </a:r>
                        </a:p>
                      </a:txBody>
                      <a:tcPr/>
                    </a:tc>
                    <a:tc>
                      <a:txBody>
                        <a:bodyPr/>
                        <a:lstStyle/>
                        <a:p>
                          <a:pPr algn="ctr"/>
                          <a:r>
                            <a:rPr lang="en-US"/>
                            <a:t>0</a:t>
                          </a:r>
                        </a:p>
                      </a:txBody>
                      <a:tcPr/>
                    </a:tc>
                    <a:tc>
                      <a:txBody>
                        <a:bodyPr/>
                        <a:lstStyle/>
                        <a:p>
                          <a:pPr algn="ctr"/>
                          <a:r>
                            <a:rPr lang="en-US"/>
                            <a:t>28</a:t>
                          </a:r>
                        </a:p>
                      </a:txBody>
                      <a:tcPr/>
                    </a:tc>
                    <a:tc>
                      <a:txBody>
                        <a:bodyPr/>
                        <a:lstStyle/>
                        <a:p>
                          <a:pPr algn="ctr"/>
                          <a:r>
                            <a:rPr lang="en-US"/>
                            <a:t>126</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10"/>
                      </a:ext>
                    </a:extLst>
                  </a:tr>
                  <a:tr h="370840">
                    <a:tc>
                      <a:txBody>
                        <a:bodyPr/>
                        <a:lstStyle/>
                        <a:p>
                          <a:endParaRPr lang="en-US"/>
                        </a:p>
                      </a:txBody>
                      <a:tcPr/>
                    </a:tc>
                    <a:tc>
                      <a:txBody>
                        <a:bodyPr/>
                        <a:lstStyle/>
                        <a:p>
                          <a:endParaRPr lang="en-US"/>
                        </a:p>
                      </a:txBody>
                      <a:tcPr>
                        <a:blipFill>
                          <a:blip r:embed="rId4"/>
                          <a:stretch>
                            <a:fillRect l="-69500" t="-1314754" r="-527500" b="-24590"/>
                          </a:stretch>
                        </a:blipFill>
                      </a:tcPr>
                    </a:tc>
                    <a:tc>
                      <a:txBody>
                        <a:bodyPr/>
                        <a:lstStyle/>
                        <a:p>
                          <a:pPr algn="ctr"/>
                          <a:r>
                            <a:rPr lang="en-US"/>
                            <a:t>56</a:t>
                          </a:r>
                        </a:p>
                      </a:txBody>
                      <a:tcPr/>
                    </a:tc>
                    <a:tc>
                      <a:txBody>
                        <a:bodyPr/>
                        <a:lstStyle/>
                        <a:p>
                          <a:pPr algn="ctr"/>
                          <a:r>
                            <a:rPr lang="en-US"/>
                            <a:t>16</a:t>
                          </a:r>
                        </a:p>
                      </a:txBody>
                      <a:tcPr/>
                    </a:tc>
                    <a:tc>
                      <a:txBody>
                        <a:bodyPr/>
                        <a:lstStyle/>
                        <a:p>
                          <a:pPr algn="ctr"/>
                          <a:r>
                            <a:rPr lang="en-US"/>
                            <a:t>0</a:t>
                          </a:r>
                        </a:p>
                      </a:txBody>
                      <a:tcPr/>
                    </a:tc>
                    <a:tc>
                      <a:txBody>
                        <a:bodyPr/>
                        <a:lstStyle/>
                        <a:p>
                          <a:pPr algn="ctr"/>
                          <a:r>
                            <a:rPr lang="en-US"/>
                            <a:t>-13</a:t>
                          </a:r>
                        </a:p>
                      </a:txBody>
                      <a:tcPr/>
                    </a:tc>
                    <a:tc>
                      <a:txBody>
                        <a:bodyPr/>
                        <a:lstStyle/>
                        <a:p>
                          <a:pPr algn="ctr"/>
                          <a:r>
                            <a:rPr lang="en-US"/>
                            <a:t>59</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11"/>
                      </a:ext>
                    </a:extLst>
                  </a:tr>
                </a:tbl>
              </a:graphicData>
            </a:graphic>
          </p:graphicFrame>
        </mc:Fallback>
      </mc:AlternateContent>
      <p:cxnSp>
        <p:nvCxnSpPr>
          <p:cNvPr id="10" name="Straight Connector 9"/>
          <p:cNvCxnSpPr/>
          <p:nvPr/>
        </p:nvCxnSpPr>
        <p:spPr>
          <a:xfrm>
            <a:off x="1447800" y="1143000"/>
            <a:ext cx="762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447800" y="1143000"/>
            <a:ext cx="7620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C09DD93D-654C-174D-D7ED-A6E4942EE7C4}"/>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584553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a:latin typeface="+mj-lt"/>
                  </a:rPr>
                  <a:t>Let us define two new variables </a:t>
                </a:r>
                <a14:m>
                  <m:oMath xmlns:m="http://schemas.openxmlformats.org/officeDocument/2006/math">
                    <m:r>
                      <a:rPr lang="en-US" sz="2200" b="0" i="1" smtClean="0">
                        <a:latin typeface="Cambria Math"/>
                      </a:rPr>
                      <m:t>𝑢</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𝑣</m:t>
                    </m:r>
                    <m:r>
                      <a:rPr lang="en-US" sz="2200" b="0" i="1" smtClean="0">
                        <a:latin typeface="Cambria Math"/>
                      </a:rPr>
                      <m:t> </m:t>
                    </m:r>
                    <m:r>
                      <a:rPr lang="en-US" sz="2200" b="0" i="1" smtClean="0">
                        <a:latin typeface="Cambria Math"/>
                      </a:rPr>
                      <m:t>𝑎𝑠</m:t>
                    </m:r>
                    <m:r>
                      <a:rPr lang="en-US" sz="2200" b="0" i="1" smtClean="0">
                        <a:latin typeface="Cambria Math"/>
                      </a:rPr>
                      <m:t> </m:t>
                    </m:r>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𝑦</m:t>
                        </m:r>
                        <m:r>
                          <a:rPr lang="en-US" sz="2200" b="0" i="1" smtClean="0">
                            <a:latin typeface="Cambria Math"/>
                          </a:rPr>
                          <m:t>−45</m:t>
                        </m:r>
                      </m:num>
                      <m:den>
                        <m:r>
                          <a:rPr lang="en-US" sz="2200" b="0" i="1" smtClean="0">
                            <a:latin typeface="Cambria Math"/>
                          </a:rPr>
                          <m:t>10</m:t>
                        </m:r>
                      </m:den>
                    </m:f>
                    <m:r>
                      <a:rPr lang="en-US" sz="2200" b="0" i="1" smtClean="0">
                        <a:latin typeface="Cambria Math"/>
                      </a:rPr>
                      <m:t>,</m:t>
                    </m:r>
                    <m:r>
                      <a:rPr lang="en-US" sz="2200" b="0" i="1" smtClean="0">
                        <a:latin typeface="Cambria Math"/>
                      </a:rPr>
                      <m:t>𝑣</m:t>
                    </m:r>
                    <m:r>
                      <a:rPr lang="en-US" sz="2200" b="0" i="1" smtClean="0">
                        <a:latin typeface="Cambria Math"/>
                      </a:rPr>
                      <m:t>=</m:t>
                    </m:r>
                    <m:r>
                      <a:rPr lang="en-US" sz="2200" b="0" i="1" smtClean="0">
                        <a:latin typeface="Cambria Math"/>
                      </a:rPr>
                      <m:t>𝑥</m:t>
                    </m:r>
                    <m:r>
                      <a:rPr lang="en-US" sz="2200" b="0" i="1" smtClean="0">
                        <a:latin typeface="Cambria Math"/>
                      </a:rPr>
                      <m:t>−20</m:t>
                    </m:r>
                  </m:oMath>
                </a14:m>
                <a:endParaRPr lang="en-US" sz="2200" b="0">
                  <a:latin typeface="+mj-lt"/>
                </a:endParaRP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𝑟</m:t>
                          </m:r>
                        </m:e>
                        <m:sub>
                          <m:r>
                            <a:rPr lang="en-US" sz="2200" i="1">
                              <a:latin typeface="Cambria Math"/>
                            </a:rPr>
                            <m:t>𝑥𝑦</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m:t>
                      </m:r>
                      <m:f>
                        <m:fPr>
                          <m:ctrlPr>
                            <a:rPr lang="en-US" sz="2200" i="1" smtClean="0">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𝑢𝑣</m:t>
                              </m:r>
                            </m:e>
                          </m:nary>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𝑢</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𝑣</m:t>
                              </m:r>
                            </m:e>
                          </m:nary>
                        </m:num>
                        <m:den>
                          <m:rad>
                            <m:radPr>
                              <m:degHide m:val="on"/>
                              <m:ctrlPr>
                                <a:rPr lang="en-US" sz="2200" i="1">
                                  <a:latin typeface="Cambria Math" panose="02040503050406030204" pitchFamily="18" charset="0"/>
                                </a:rPr>
                              </m:ctrlPr>
                            </m:radPr>
                            <m:deg/>
                            <m:e>
                              <m:nary>
                                <m:naryPr>
                                  <m:chr m:val="∑"/>
                                  <m:subHide m:val="on"/>
                                  <m:supHide m:val="on"/>
                                  <m:ctrlPr>
                                    <a:rPr lang="en-US" sz="2200" i="1">
                                      <a:latin typeface="Cambria Math" panose="02040503050406030204" pitchFamily="18" charset="0"/>
                                    </a:rPr>
                                  </m:ctrlPr>
                                </m:naryPr>
                                <m:sub/>
                                <m:sup/>
                                <m:e>
                                  <m:r>
                                    <a:rPr lang="en-US" sz="2200" i="1">
                                      <a:latin typeface="Cambria Math"/>
                                    </a:rPr>
                                    <m:t>𝑓</m:t>
                                  </m:r>
                                  <m:sSup>
                                    <m:sSupPr>
                                      <m:ctrlPr>
                                        <a:rPr lang="en-US" sz="2200" i="1">
                                          <a:latin typeface="Cambria Math" panose="02040503050406030204" pitchFamily="18" charset="0"/>
                                        </a:rPr>
                                      </m:ctrlPr>
                                    </m:sSupPr>
                                    <m:e>
                                      <m:r>
                                        <a:rPr lang="en-US" sz="2200" b="0" i="1" smtClean="0">
                                          <a:latin typeface="Cambria Math"/>
                                        </a:rPr>
                                        <m:t>𝑢</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𝑢</m:t>
                                              </m:r>
                                            </m:e>
                                          </m:nary>
                                        </m:e>
                                      </m:d>
                                    </m:e>
                                    <m:sup>
                                      <m:r>
                                        <a:rPr lang="en-US" sz="2200" i="1">
                                          <a:latin typeface="Cambria Math"/>
                                        </a:rPr>
                                        <m:t>2</m:t>
                                      </m:r>
                                    </m:sup>
                                  </m:sSup>
                                </m:e>
                              </m:nary>
                              <m:d>
                                <m:dPr>
                                  <m:begChr m:val="["/>
                                  <m:endChr m:val="]"/>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𝑓</m:t>
                                          </m:r>
                                          <m:r>
                                            <a:rPr lang="en-US" sz="2200" b="0" i="1" smtClean="0">
                                              <a:latin typeface="Cambria Math"/>
                                            </a:rPr>
                                            <m:t>𝑣</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𝑣</m:t>
                                                  </m:r>
                                                </m:e>
                                              </m:nary>
                                            </m:e>
                                          </m:d>
                                        </m:e>
                                        <m:sup>
                                          <m:r>
                                            <a:rPr lang="en-US" sz="2200" i="1">
                                              <a:latin typeface="Cambria Math"/>
                                            </a:rPr>
                                            <m:t>2</m:t>
                                          </m:r>
                                        </m:sup>
                                      </m:sSup>
                                    </m:e>
                                  </m:nary>
                                </m:e>
                              </m:d>
                            </m:e>
                          </m:rad>
                          <m:r>
                            <a:rPr lang="en-US" sz="2200" i="1">
                              <a:latin typeface="Cambria Math"/>
                            </a:rPr>
                            <m:t> </m:t>
                          </m:r>
                        </m:den>
                      </m:f>
                    </m:oMath>
                  </m:oMathPara>
                </a14:m>
                <a:endParaRPr lang="en-US" sz="2200" b="0">
                  <a:latin typeface="+mj-lt"/>
                </a:endParaRP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59−</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100</m:t>
                              </m:r>
                            </m:den>
                          </m:f>
                          <m:d>
                            <m:dPr>
                              <m:ctrlPr>
                                <a:rPr lang="en-US" sz="2200" b="0" i="1" smtClean="0">
                                  <a:latin typeface="Cambria Math" panose="02040503050406030204" pitchFamily="18" charset="0"/>
                                </a:rPr>
                              </m:ctrlPr>
                            </m:dPr>
                            <m:e>
                              <m:r>
                                <a:rPr lang="en-US" sz="2200" b="0" i="1" smtClean="0">
                                  <a:latin typeface="Cambria Math"/>
                                </a:rPr>
                                <m:t>−75</m:t>
                              </m:r>
                            </m:e>
                          </m:d>
                          <m:d>
                            <m:dPr>
                              <m:ctrlPr>
                                <a:rPr lang="en-US" sz="2200" b="0" i="1" smtClean="0">
                                  <a:latin typeface="Cambria Math" panose="02040503050406030204" pitchFamily="18" charset="0"/>
                                </a:rPr>
                              </m:ctrlPr>
                            </m:dPr>
                            <m:e>
                              <m:r>
                                <a:rPr lang="en-US" sz="2200" b="0" i="1" smtClean="0">
                                  <a:latin typeface="Cambria Math"/>
                                </a:rPr>
                                <m:t>−32</m:t>
                              </m:r>
                            </m:e>
                          </m:d>
                        </m:num>
                        <m:den>
                          <m:rad>
                            <m:radPr>
                              <m:degHide m:val="on"/>
                              <m:ctrlPr>
                                <a:rPr lang="en-US" sz="2200" b="0" i="1" smtClean="0">
                                  <a:latin typeface="Cambria Math" panose="02040503050406030204" pitchFamily="18" charset="0"/>
                                </a:rPr>
                              </m:ctrlPr>
                            </m:radPr>
                            <m:deg/>
                            <m:e>
                              <m:d>
                                <m:dPr>
                                  <m:begChr m:val="["/>
                                  <m:endChr m:val="]"/>
                                  <m:ctrlPr>
                                    <a:rPr lang="en-US" sz="2200" i="1">
                                      <a:latin typeface="Cambria Math" panose="02040503050406030204" pitchFamily="18" charset="0"/>
                                    </a:rPr>
                                  </m:ctrlPr>
                                </m:dPr>
                                <m:e>
                                  <m:r>
                                    <a:rPr lang="en-US" sz="2200" i="1">
                                      <a:latin typeface="Cambria Math"/>
                                    </a:rPr>
                                    <m:t>217−</m:t>
                                  </m:r>
                                  <m:f>
                                    <m:fPr>
                                      <m:ctrlPr>
                                        <a:rPr lang="en-US" sz="2200" i="1">
                                          <a:latin typeface="Cambria Math" panose="02040503050406030204" pitchFamily="18" charset="0"/>
                                        </a:rPr>
                                      </m:ctrlPr>
                                    </m:fPr>
                                    <m:num>
                                      <m:r>
                                        <a:rPr lang="en-US" sz="2200" b="0" i="1" smtClean="0">
                                          <a:latin typeface="Cambria Math"/>
                                        </a:rPr>
                                        <m:t>1</m:t>
                                      </m:r>
                                    </m:num>
                                    <m:den>
                                      <m:r>
                                        <a:rPr lang="en-US" sz="2200" b="0" i="1" smtClean="0">
                                          <a:latin typeface="Cambria Math"/>
                                        </a:rPr>
                                        <m:t>100</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b="0" i="1" smtClean="0">
                                              <a:latin typeface="Cambria Math"/>
                                            </a:rPr>
                                            <m:t>−75</m:t>
                                          </m:r>
                                        </m:e>
                                      </m:d>
                                    </m:e>
                                    <m:sup>
                                      <m:r>
                                        <a:rPr lang="en-US" sz="2200" b="0" i="1" smtClean="0">
                                          <a:latin typeface="Cambria Math"/>
                                        </a:rPr>
                                        <m:t>2</m:t>
                                      </m:r>
                                    </m:sup>
                                  </m:sSup>
                                </m:e>
                              </m:d>
                              <m:d>
                                <m:dPr>
                                  <m:begChr m:val="["/>
                                  <m:endChr m:val="]"/>
                                  <m:ctrlPr>
                                    <a:rPr lang="en-US" sz="2200" b="0" i="1" smtClean="0">
                                      <a:latin typeface="Cambria Math" panose="02040503050406030204" pitchFamily="18" charset="0"/>
                                    </a:rPr>
                                  </m:ctrlPr>
                                </m:dPr>
                                <m:e>
                                  <m:r>
                                    <a:rPr lang="en-US" sz="2200" b="0" i="1" smtClean="0">
                                      <a:latin typeface="Cambria Math"/>
                                    </a:rPr>
                                    <m:t>126−</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100</m:t>
                                      </m:r>
                                    </m:den>
                                  </m:f>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−32</m:t>
                                          </m:r>
                                        </m:e>
                                      </m:d>
                                    </m:e>
                                    <m:sup>
                                      <m:r>
                                        <a:rPr lang="en-US" sz="2200" b="0" i="1" smtClean="0">
                                          <a:latin typeface="Cambria Math"/>
                                        </a:rPr>
                                        <m:t>2</m:t>
                                      </m:r>
                                    </m:sup>
                                  </m:sSup>
                                </m:e>
                              </m:d>
                            </m:e>
                          </m:rad>
                        </m:den>
                      </m:f>
                      <m:r>
                        <a:rPr lang="en-US" sz="2200" b="0" i="0"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59−24</m:t>
                          </m:r>
                        </m:num>
                        <m:den>
                          <m:rad>
                            <m:radPr>
                              <m:degHide m:val="on"/>
                              <m:ctrlPr>
                                <a:rPr lang="en-US" sz="2200" b="0" i="1" smtClean="0">
                                  <a:latin typeface="Cambria Math" panose="02040503050406030204" pitchFamily="18" charset="0"/>
                                </a:rPr>
                              </m:ctrlPr>
                            </m:radPr>
                            <m:deg/>
                            <m:e>
                              <m:f>
                                <m:fPr>
                                  <m:ctrlPr>
                                    <a:rPr lang="en-US" sz="2200" b="0" i="1" smtClean="0">
                                      <a:latin typeface="Cambria Math" panose="02040503050406030204" pitchFamily="18" charset="0"/>
                                    </a:rPr>
                                  </m:ctrlPr>
                                </m:fPr>
                                <m:num>
                                  <m:r>
                                    <a:rPr lang="en-US" sz="2200" b="0" i="1" smtClean="0">
                                      <a:latin typeface="Cambria Math"/>
                                    </a:rPr>
                                    <m:t>643</m:t>
                                  </m:r>
                                </m:num>
                                <m:den>
                                  <m:r>
                                    <a:rPr lang="en-US" sz="2200" b="0" i="1" smtClean="0">
                                      <a:latin typeface="Cambria Math"/>
                                    </a:rPr>
                                    <m:t>4</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2894</m:t>
                                  </m:r>
                                </m:num>
                                <m:den>
                                  <m:r>
                                    <a:rPr lang="en-US" sz="2200" b="0" i="1" smtClean="0">
                                      <a:latin typeface="Cambria Math"/>
                                      <a:ea typeface="Cambria Math"/>
                                    </a:rPr>
                                    <m:t>25</m:t>
                                  </m:r>
                                </m:den>
                              </m:f>
                            </m:e>
                          </m:rad>
                        </m:den>
                      </m:f>
                      <m:r>
                        <a:rPr lang="en-US" sz="2200" b="0" i="0" smtClean="0">
                          <a:latin typeface="Cambria Math"/>
                        </a:rPr>
                        <m:t>=0.25</m:t>
                      </m:r>
                    </m:oMath>
                  </m:oMathPara>
                </a14:m>
                <a:endParaRPr lang="en-US" sz="2200" b="0">
                  <a:latin typeface="+mj-lt"/>
                </a:endParaRPr>
              </a:p>
              <a:p>
                <a:pPr marL="0" indent="0">
                  <a:buNone/>
                </a:pPr>
                <a:endParaRPr lang="en-US" sz="2200" b="1">
                  <a:latin typeface="+mj-lt"/>
                </a:endParaRPr>
              </a:p>
              <a:p>
                <a:pPr marL="0" indent="0">
                  <a:buNone/>
                </a:pPr>
                <a:endParaRPr lang="en-US" sz="220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3EC644A-59E1-41D6-A56B-CBBDE17EFFC0}"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DE4951B7-0FFA-451F-B00C-03D1E1023EA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1705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a:t>RANK CORRELATION:</a:t>
                </a:r>
              </a:p>
              <a:p>
                <a:pPr marL="98425" marR="5080" indent="0">
                  <a:lnSpc>
                    <a:spcPct val="102200"/>
                  </a:lnSpc>
                  <a:spcBef>
                    <a:spcPts val="1110"/>
                  </a:spcBef>
                  <a:buNone/>
                </a:pPr>
                <a:r>
                  <a:rPr lang="en-US" sz="2200" spc="-60">
                    <a:cs typeface="Tahoma"/>
                  </a:rPr>
                  <a:t>Definition: Assuming </a:t>
                </a:r>
                <a:r>
                  <a:rPr lang="en-US" sz="2200" spc="-25">
                    <a:cs typeface="Tahoma"/>
                  </a:rPr>
                  <a:t>that </a:t>
                </a:r>
                <a:r>
                  <a:rPr lang="en-US" sz="2200" spc="-85">
                    <a:uFill>
                      <a:solidFill>
                        <a:srgbClr val="7F007F"/>
                      </a:solidFill>
                    </a:uFill>
                    <a:cs typeface="Tahoma"/>
                  </a:rPr>
                  <a:t>no two </a:t>
                </a:r>
                <a:r>
                  <a:rPr lang="en-US" sz="2200" spc="-55">
                    <a:uFill>
                      <a:solidFill>
                        <a:srgbClr val="7F007F"/>
                      </a:solidFill>
                    </a:uFill>
                    <a:cs typeface="Tahoma"/>
                  </a:rPr>
                  <a:t>individuals </a:t>
                </a:r>
                <a:r>
                  <a:rPr lang="en-US" sz="2200" spc="-110">
                    <a:uFill>
                      <a:solidFill>
                        <a:srgbClr val="7F007F"/>
                      </a:solidFill>
                    </a:uFill>
                    <a:cs typeface="Tahoma"/>
                  </a:rPr>
                  <a:t>are </a:t>
                </a:r>
                <a:r>
                  <a:rPr lang="en-US" sz="2200" spc="-80">
                    <a:uFill>
                      <a:solidFill>
                        <a:srgbClr val="7F007F"/>
                      </a:solidFill>
                    </a:uFill>
                    <a:cs typeface="Tahoma"/>
                  </a:rPr>
                  <a:t>bracketed equal </a:t>
                </a:r>
                <a:r>
                  <a:rPr lang="en-US" sz="2200" spc="-40">
                    <a:uFill>
                      <a:solidFill>
                        <a:srgbClr val="7F007F"/>
                      </a:solidFill>
                    </a:uFill>
                    <a:cs typeface="Tahoma"/>
                  </a:rPr>
                  <a:t>in </a:t>
                </a:r>
                <a:r>
                  <a:rPr lang="en-US" sz="2200" spc="-65">
                    <a:uFill>
                      <a:solidFill>
                        <a:srgbClr val="7F007F"/>
                      </a:solidFill>
                    </a:uFill>
                    <a:cs typeface="Tahoma"/>
                  </a:rPr>
                  <a:t>either </a:t>
                </a:r>
                <a:r>
                  <a:rPr lang="en-US" sz="2200" spc="-45">
                    <a:uFill>
                      <a:solidFill>
                        <a:srgbClr val="7F007F"/>
                      </a:solidFill>
                    </a:uFill>
                    <a:cs typeface="Tahoma"/>
                  </a:rPr>
                  <a:t>classification,</a:t>
                </a:r>
                <a:r>
                  <a:rPr lang="en-US" sz="2200" spc="-90">
                    <a:cs typeface="Tahoma"/>
                  </a:rPr>
                  <a:t>each </a:t>
                </a:r>
                <a:r>
                  <a:rPr lang="en-US" sz="2200" spc="-55">
                    <a:cs typeface="Tahoma"/>
                  </a:rPr>
                  <a:t>of </a:t>
                </a:r>
                <a:r>
                  <a:rPr lang="en-US" sz="2200" spc="-65">
                    <a:cs typeface="Tahoma"/>
                  </a:rPr>
                  <a:t>the </a:t>
                </a:r>
                <a:r>
                  <a:rPr lang="en-US" sz="2200" spc="-75">
                    <a:cs typeface="Tahoma"/>
                  </a:rPr>
                  <a:t>variables </a:t>
                </a:r>
                <a:r>
                  <a:rPr lang="en-US" sz="2200" i="1" spc="170">
                    <a:cs typeface="Trebuchet MS"/>
                  </a:rPr>
                  <a:t>X </a:t>
                </a:r>
                <a:r>
                  <a:rPr lang="en-US" sz="2200" spc="-80">
                    <a:cs typeface="Tahoma"/>
                  </a:rPr>
                  <a:t>and </a:t>
                </a:r>
                <a:r>
                  <a:rPr lang="en-US" sz="2200" i="1" spc="145">
                    <a:cs typeface="Trebuchet MS"/>
                  </a:rPr>
                  <a:t>Y </a:t>
                </a:r>
                <a:r>
                  <a:rPr lang="en-US" sz="2200" spc="-80">
                    <a:cs typeface="Tahoma"/>
                  </a:rPr>
                  <a:t>takes  </a:t>
                </a:r>
                <a:r>
                  <a:rPr lang="en-US" sz="2200" spc="-65">
                    <a:cs typeface="Tahoma"/>
                  </a:rPr>
                  <a:t>the </a:t>
                </a:r>
                <a:r>
                  <a:rPr lang="en-US" sz="2200" spc="-85">
                    <a:cs typeface="Tahoma"/>
                  </a:rPr>
                  <a:t>values </a:t>
                </a:r>
                <a:r>
                  <a:rPr lang="en-US" sz="2200" spc="-125">
                    <a:cs typeface="Tahoma"/>
                  </a:rPr>
                  <a:t>1</a:t>
                </a:r>
                <a:r>
                  <a:rPr lang="en-US" sz="2200" i="1" spc="-125">
                    <a:cs typeface="Verdana"/>
                  </a:rPr>
                  <a:t>, </a:t>
                </a:r>
                <a:r>
                  <a:rPr lang="en-US" sz="2200" spc="-120">
                    <a:cs typeface="Tahoma"/>
                  </a:rPr>
                  <a:t>2</a:t>
                </a:r>
                <a:r>
                  <a:rPr lang="en-US" sz="2200" i="1" spc="-120">
                    <a:cs typeface="Verdana"/>
                  </a:rPr>
                  <a:t>, </a:t>
                </a:r>
                <a:r>
                  <a:rPr lang="en-US" sz="2200" i="1" spc="-155">
                    <a:cs typeface="Verdana"/>
                  </a:rPr>
                  <a:t>...,</a:t>
                </a:r>
                <a:r>
                  <a:rPr lang="en-US" sz="2200" i="1" spc="-40">
                    <a:cs typeface="Trebuchet MS"/>
                  </a:rPr>
                  <a:t>n</a:t>
                </a:r>
                <a:r>
                  <a:rPr lang="en-US" sz="2200" spc="-40">
                    <a:cs typeface="Tahoma"/>
                  </a:rPr>
                  <a:t>.</a:t>
                </a:r>
                <a:endParaRPr lang="en-US" sz="2200">
                  <a:cs typeface="Tahoma"/>
                </a:endParaRPr>
              </a:p>
              <a:p>
                <a:pPr marL="98425" indent="0">
                  <a:lnSpc>
                    <a:spcPct val="100000"/>
                  </a:lnSpc>
                  <a:spcBef>
                    <a:spcPts val="1320"/>
                  </a:spcBef>
                  <a:buNone/>
                </a:pPr>
                <a:r>
                  <a:rPr lang="en-US" sz="2200" spc="-70">
                    <a:latin typeface="+mj-lt"/>
                    <a:cs typeface="Tahoma"/>
                  </a:rPr>
                  <a:t>Hence, </a:t>
                </a:r>
                <a:r>
                  <a:rPr lang="en-US" sz="2200" spc="-65">
                    <a:latin typeface="+mj-lt"/>
                    <a:cs typeface="Tahoma"/>
                  </a:rPr>
                  <a:t>the </a:t>
                </a:r>
                <a:r>
                  <a:rPr lang="en-US" sz="2200" spc="-60">
                    <a:latin typeface="+mj-lt"/>
                    <a:cs typeface="Tahoma"/>
                  </a:rPr>
                  <a:t>rank </a:t>
                </a:r>
                <a:r>
                  <a:rPr lang="en-US" sz="2200" spc="-55">
                    <a:latin typeface="+mj-lt"/>
                    <a:cs typeface="Tahoma"/>
                  </a:rPr>
                  <a:t>correlation </a:t>
                </a:r>
                <a:r>
                  <a:rPr lang="en-US" sz="2200" spc="-50">
                    <a:latin typeface="+mj-lt"/>
                    <a:cs typeface="Tahoma"/>
                  </a:rPr>
                  <a:t>coefficient </a:t>
                </a:r>
                <a:r>
                  <a:rPr lang="en-US" sz="2200" spc="-105">
                    <a:latin typeface="+mj-lt"/>
                    <a:cs typeface="Tahoma"/>
                  </a:rPr>
                  <a:t>between </a:t>
                </a:r>
                <a:r>
                  <a:rPr lang="en-US" sz="2200" i="1" spc="75">
                    <a:latin typeface="+mj-lt"/>
                    <a:cs typeface="Trebuchet MS"/>
                  </a:rPr>
                  <a:t>A </a:t>
                </a:r>
                <a:r>
                  <a:rPr lang="en-US" sz="2200" spc="-80">
                    <a:latin typeface="+mj-lt"/>
                    <a:cs typeface="Tahoma"/>
                  </a:rPr>
                  <a:t>and</a:t>
                </a:r>
                <a:r>
                  <a:rPr lang="en-US" sz="2200" i="1" spc="155" err="1">
                    <a:latin typeface="+mj-lt"/>
                    <a:cs typeface="Trebuchet MS"/>
                  </a:rPr>
                  <a:t>B</a:t>
                </a:r>
                <a:r>
                  <a:rPr lang="en-US" sz="2200" spc="-55" err="1">
                    <a:latin typeface="+mj-lt"/>
                    <a:cs typeface="Tahoma"/>
                  </a:rPr>
                  <a:t>is</a:t>
                </a:r>
                <a:r>
                  <a:rPr lang="en-US" sz="2200" spc="-80">
                    <a:latin typeface="+mj-lt"/>
                    <a:cs typeface="Tahoma"/>
                  </a:rPr>
                  <a:t>denoted </a:t>
                </a:r>
                <a:r>
                  <a:rPr lang="en-US" sz="2200" spc="-100">
                    <a:latin typeface="+mj-lt"/>
                    <a:cs typeface="Tahoma"/>
                  </a:rPr>
                  <a:t>by r</a:t>
                </a:r>
                <a:r>
                  <a:rPr lang="en-US" sz="2200" spc="-120">
                    <a:latin typeface="+mj-lt"/>
                    <a:cs typeface="Tahoma"/>
                  </a:rPr>
                  <a:t>, </a:t>
                </a:r>
                <a:r>
                  <a:rPr lang="en-US" sz="2200" spc="-80">
                    <a:latin typeface="+mj-lt"/>
                    <a:cs typeface="Tahoma"/>
                  </a:rPr>
                  <a:t>and </a:t>
                </a:r>
                <a:r>
                  <a:rPr lang="en-US" sz="2200" spc="-55">
                    <a:latin typeface="+mj-lt"/>
                    <a:cs typeface="Tahoma"/>
                  </a:rPr>
                  <a:t>is </a:t>
                </a:r>
                <a:r>
                  <a:rPr lang="en-US" sz="2200" spc="-80">
                    <a:latin typeface="+mj-lt"/>
                    <a:cs typeface="Tahoma"/>
                  </a:rPr>
                  <a:t>given</a:t>
                </a:r>
                <a:r>
                  <a:rPr lang="en-US" sz="2200" spc="-110">
                    <a:latin typeface="+mj-lt"/>
                    <a:cs typeface="Tahoma"/>
                  </a:rPr>
                  <a:t>as:</a:t>
                </a:r>
                <a:endParaRPr lang="en-US" sz="2200">
                  <a:latin typeface="+mj-lt"/>
                  <a:cs typeface="Tahoma"/>
                </a:endParaRPr>
              </a:p>
              <a:p>
                <a:pPr marL="0" indent="0">
                  <a:buNone/>
                </a:pPr>
                <a:endParaRPr lang="en-US" sz="2200" b="1" i="1">
                  <a:latin typeface="+mj-lt"/>
                </a:endParaRPr>
              </a:p>
              <a:p>
                <a:pPr marL="0" indent="0">
                  <a:buNone/>
                </a:pPr>
                <a14:m>
                  <m:oMathPara xmlns:m="http://schemas.openxmlformats.org/officeDocument/2006/math">
                    <m:oMathParaPr>
                      <m:jc m:val="centerGroup"/>
                    </m:oMathParaPr>
                    <m:oMath xmlns:m="http://schemas.openxmlformats.org/officeDocument/2006/math">
                      <m:r>
                        <a:rPr lang="en-US" sz="2200" b="1" i="1" smtClean="0">
                          <a:latin typeface="Cambria Math"/>
                        </a:rPr>
                        <m:t>𝒓</m:t>
                      </m:r>
                      <m:r>
                        <a:rPr lang="en-US" sz="2200" b="1" i="1" smtClean="0">
                          <a:latin typeface="Cambria Math"/>
                        </a:rPr>
                        <m:t>=</m:t>
                      </m:r>
                      <m:r>
                        <a:rPr lang="en-US" sz="2200" b="1" i="1" smtClean="0">
                          <a:latin typeface="Cambria Math"/>
                        </a:rPr>
                        <m:t>𝟏</m:t>
                      </m:r>
                      <m:r>
                        <a:rPr lang="en-US" sz="2200" b="1" i="1" smtClean="0">
                          <a:latin typeface="Cambria Math"/>
                        </a:rPr>
                        <m:t>−</m:t>
                      </m:r>
                      <m:d>
                        <m:dPr>
                          <m:begChr m:val="["/>
                          <m:endChr m:val="]"/>
                          <m:ctrlPr>
                            <a:rPr lang="en-US" sz="2200" b="1" i="1" smtClean="0">
                              <a:latin typeface="Cambria Math" panose="02040503050406030204" pitchFamily="18" charset="0"/>
                            </a:rPr>
                          </m:ctrlPr>
                        </m:dPr>
                        <m:e>
                          <m:f>
                            <m:fPr>
                              <m:ctrlPr>
                                <a:rPr lang="en-US" sz="2200" b="1" i="1" smtClean="0">
                                  <a:latin typeface="Cambria Math" panose="02040503050406030204" pitchFamily="18" charset="0"/>
                                </a:rPr>
                              </m:ctrlPr>
                            </m:fPr>
                            <m:num>
                              <m:r>
                                <a:rPr lang="en-US" sz="2200" b="1" i="1" smtClean="0">
                                  <a:latin typeface="Cambria Math"/>
                                </a:rPr>
                                <m:t>𝟔</m:t>
                              </m:r>
                              <m:nary>
                                <m:naryPr>
                                  <m:chr m:val="∑"/>
                                  <m:subHide m:val="on"/>
                                  <m:supHide m:val="on"/>
                                  <m:ctrlPr>
                                    <a:rPr lang="en-US" sz="2200" b="1" i="1" smtClean="0">
                                      <a:latin typeface="Cambria Math" panose="02040503050406030204" pitchFamily="18" charset="0"/>
                                    </a:rPr>
                                  </m:ctrlPr>
                                </m:naryPr>
                                <m:sub/>
                                <m:sup/>
                                <m:e>
                                  <m:sSup>
                                    <m:sSupPr>
                                      <m:ctrlPr>
                                        <a:rPr lang="en-US" sz="2200" b="1" i="1" smtClean="0">
                                          <a:latin typeface="Cambria Math" panose="02040503050406030204" pitchFamily="18" charset="0"/>
                                        </a:rPr>
                                      </m:ctrlPr>
                                    </m:sSupPr>
                                    <m:e>
                                      <m:sSub>
                                        <m:sSubPr>
                                          <m:ctrlPr>
                                            <a:rPr lang="en-US" sz="2200" b="1" i="1" smtClean="0">
                                              <a:latin typeface="Cambria Math" panose="02040503050406030204" pitchFamily="18" charset="0"/>
                                            </a:rPr>
                                          </m:ctrlPr>
                                        </m:sSubPr>
                                        <m:e>
                                          <m:r>
                                            <a:rPr lang="en-US" sz="2200" b="1" i="1" smtClean="0">
                                              <a:latin typeface="Cambria Math"/>
                                            </a:rPr>
                                            <m:t>𝑫</m:t>
                                          </m:r>
                                        </m:e>
                                        <m:sub>
                                          <m:r>
                                            <a:rPr lang="en-US" sz="2200" b="1" i="1" smtClean="0">
                                              <a:latin typeface="Cambria Math"/>
                                            </a:rPr>
                                            <m:t>𝒊</m:t>
                                          </m:r>
                                        </m:sub>
                                      </m:sSub>
                                    </m:e>
                                    <m:sup>
                                      <m:r>
                                        <a:rPr lang="en-US" sz="2200" b="1" i="1" smtClean="0">
                                          <a:latin typeface="Cambria Math"/>
                                        </a:rPr>
                                        <m:t>𝟐</m:t>
                                      </m:r>
                                    </m:sup>
                                  </m:sSup>
                                </m:e>
                              </m:nary>
                            </m:num>
                            <m:den>
                              <m:r>
                                <a:rPr lang="en-US" sz="2200" b="1" i="1" smtClean="0">
                                  <a:latin typeface="Cambria Math"/>
                                </a:rPr>
                                <m:t>𝒏</m:t>
                              </m:r>
                              <m:d>
                                <m:dPr>
                                  <m:ctrlPr>
                                    <a:rPr lang="en-US" sz="2200" b="1" i="1" smtClean="0">
                                      <a:latin typeface="Cambria Math" panose="02040503050406030204" pitchFamily="18" charset="0"/>
                                    </a:rPr>
                                  </m:ctrlPr>
                                </m:dPr>
                                <m:e>
                                  <m:sSup>
                                    <m:sSupPr>
                                      <m:ctrlPr>
                                        <a:rPr lang="en-US" sz="2200" b="1" i="1" smtClean="0">
                                          <a:latin typeface="Cambria Math" panose="02040503050406030204" pitchFamily="18" charset="0"/>
                                        </a:rPr>
                                      </m:ctrlPr>
                                    </m:sSupPr>
                                    <m:e>
                                      <m:r>
                                        <a:rPr lang="en-US" sz="2200" b="1" i="1" smtClean="0">
                                          <a:latin typeface="Cambria Math"/>
                                        </a:rPr>
                                        <m:t>𝒏</m:t>
                                      </m:r>
                                    </m:e>
                                    <m:sup>
                                      <m:r>
                                        <a:rPr lang="en-US" sz="2200" b="1" i="1" smtClean="0">
                                          <a:latin typeface="Cambria Math"/>
                                        </a:rPr>
                                        <m:t>𝟐</m:t>
                                      </m:r>
                                    </m:sup>
                                  </m:sSup>
                                  <m:r>
                                    <a:rPr lang="en-US" sz="2200" b="1" i="1" smtClean="0">
                                      <a:latin typeface="Cambria Math"/>
                                    </a:rPr>
                                    <m:t>−</m:t>
                                  </m:r>
                                  <m:r>
                                    <a:rPr lang="en-US" sz="2200" b="1" i="1" smtClean="0">
                                      <a:latin typeface="Cambria Math"/>
                                    </a:rPr>
                                    <m:t>𝟏</m:t>
                                  </m:r>
                                </m:e>
                              </m:d>
                            </m:den>
                          </m:f>
                        </m:e>
                      </m:d>
                    </m:oMath>
                  </m:oMathPara>
                </a14:m>
                <a:endParaRPr lang="en-US" sz="2200" b="1">
                  <a:latin typeface="+mj-lt"/>
                </a:endParaRPr>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1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849D86D-C37A-45F5-A2B1-71A717678878}"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Rank 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81E5BD0C-0D05-B1AE-8D9F-7414204EFE8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5984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a:t>Question. Compute the rank correlation coefficient for the following data.</a:t>
                </a:r>
              </a:p>
              <a:p>
                <a:pPr marL="0" indent="0">
                  <a:buNone/>
                </a:pPr>
                <a:endParaRPr lang="en-US" sz="2200"/>
              </a:p>
              <a:p>
                <a:pPr marL="0" indent="0">
                  <a:buNone/>
                </a:pPr>
                <a:endParaRPr lang="en-US" sz="2200"/>
              </a:p>
              <a:p>
                <a:pPr marL="0" indent="0">
                  <a:buNone/>
                </a:pPr>
                <a:endParaRPr lang="en-US" sz="2200"/>
              </a:p>
              <a:p>
                <a:pPr marL="0" indent="0">
                  <a:buNone/>
                </a:pPr>
                <a:endParaRPr lang="en-US" sz="2200"/>
              </a:p>
              <a:p>
                <a:pPr marL="0" indent="0">
                  <a:buNone/>
                </a:pPr>
                <a:endParaRPr lang="en-US" sz="2200"/>
              </a:p>
              <a:p>
                <a:pPr marL="0" indent="0">
                  <a:buNone/>
                </a:pPr>
                <a:endParaRPr lang="en-US" sz="2200"/>
              </a:p>
              <a:p>
                <a:pPr marL="0" indent="0">
                  <a:buNone/>
                </a:pPr>
                <a:r>
                  <a:rPr lang="en-US" sz="2200" b="1"/>
                  <a:t>Sol</a:t>
                </a:r>
                <a:r>
                  <a:rPr lang="en-US" sz="2200"/>
                  <a:t>. Here the ranks are given and </a:t>
                </a:r>
                <a14:m>
                  <m:oMath xmlns:m="http://schemas.openxmlformats.org/officeDocument/2006/math">
                    <m:r>
                      <a:rPr lang="en-US" sz="2200" i="1">
                        <a:latin typeface="Cambria Math"/>
                      </a:rPr>
                      <m:t>𝑛</m:t>
                    </m:r>
                    <m:r>
                      <a:rPr lang="en-US" sz="2200" i="1">
                        <a:latin typeface="Cambria Math"/>
                      </a:rPr>
                      <m:t>=10</m:t>
                    </m:r>
                  </m:oMath>
                </a14:m>
                <a:endParaRPr lang="en-US" sz="2200"/>
              </a:p>
              <a:p>
                <a:pPr marL="0" indent="0">
                  <a:buNone/>
                </a:pPr>
                <a:endParaRPr lang="en-US" sz="2200"/>
              </a:p>
              <a:p>
                <a:endParaRPr lang="en-US" sz="2200" b="1"/>
              </a:p>
              <a:p>
                <a:endParaRPr lang="en-US" sz="2200" b="1"/>
              </a:p>
              <a:p>
                <a:endParaRPr lang="en-US" sz="2200" b="1"/>
              </a:p>
              <a:p>
                <a:endParaRPr lang="en-US" sz="2200" b="1"/>
              </a:p>
              <a:p>
                <a:endParaRPr lang="en-US" sz="2200" b="1"/>
              </a:p>
              <a:p>
                <a:endParaRPr lang="en-US" sz="2200" b="1"/>
              </a:p>
              <a:p>
                <a:endParaRPr lang="en-US" sz="2200" b="1"/>
              </a:p>
              <a:p>
                <a:endParaRPr lang="en-US" sz="22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5A6BD0A-3FB0-415E-B974-D6A5317174A7}"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nvGraphicFramePr>
        <p:xfrm>
          <a:off x="914400" y="2438400"/>
          <a:ext cx="7315200" cy="1651000"/>
        </p:xfrm>
        <a:graphic>
          <a:graphicData uri="http://schemas.openxmlformats.org/drawingml/2006/table">
            <a:tbl>
              <a:tblPr firstRow="1" bandRow="1">
                <a:tableStyleId>{5C22544A-7EE6-4342-B048-85BDC9FD1C3A}</a:tableStyleId>
              </a:tblPr>
              <a:tblGrid>
                <a:gridCol w="900084">
                  <a:extLst>
                    <a:ext uri="{9D8B030D-6E8A-4147-A177-3AD203B41FA5}">
                      <a16:colId xmlns:a16="http://schemas.microsoft.com/office/drawing/2014/main" val="20000"/>
                    </a:ext>
                  </a:extLst>
                </a:gridCol>
                <a:gridCol w="547716">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838200">
                  <a:extLst>
                    <a:ext uri="{9D8B030D-6E8A-4147-A177-3AD203B41FA5}">
                      <a16:colId xmlns:a16="http://schemas.microsoft.com/office/drawing/2014/main" val="20010"/>
                    </a:ext>
                  </a:extLst>
                </a:gridCol>
              </a:tblGrid>
              <a:tr h="370840">
                <a:tc>
                  <a:txBody>
                    <a:bodyPr/>
                    <a:lstStyle/>
                    <a:p>
                      <a:r>
                        <a:rPr lang="en-US"/>
                        <a:t>Person</a:t>
                      </a:r>
                    </a:p>
                  </a:txBody>
                  <a:tcPr/>
                </a:tc>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tc>
                  <a:txBody>
                    <a:bodyPr/>
                    <a:lstStyle/>
                    <a:p>
                      <a:r>
                        <a:rPr lang="en-US"/>
                        <a:t>E</a:t>
                      </a:r>
                    </a:p>
                  </a:txBody>
                  <a:tcPr/>
                </a:tc>
                <a:tc>
                  <a:txBody>
                    <a:bodyPr/>
                    <a:lstStyle/>
                    <a:p>
                      <a:r>
                        <a:rPr lang="en-US"/>
                        <a:t>F</a:t>
                      </a:r>
                    </a:p>
                  </a:txBody>
                  <a:tcPr/>
                </a:tc>
                <a:tc>
                  <a:txBody>
                    <a:bodyPr/>
                    <a:lstStyle/>
                    <a:p>
                      <a:r>
                        <a:rPr lang="en-US"/>
                        <a:t>G</a:t>
                      </a:r>
                    </a:p>
                  </a:txBody>
                  <a:tcPr/>
                </a:tc>
                <a:tc>
                  <a:txBody>
                    <a:bodyPr/>
                    <a:lstStyle/>
                    <a:p>
                      <a:r>
                        <a:rPr lang="en-US"/>
                        <a:t>H</a:t>
                      </a:r>
                    </a:p>
                  </a:txBody>
                  <a:tcPr/>
                </a:tc>
                <a:tc>
                  <a:txBody>
                    <a:bodyPr/>
                    <a:lstStyle/>
                    <a:p>
                      <a:r>
                        <a:rPr lang="en-US"/>
                        <a:t>I</a:t>
                      </a:r>
                    </a:p>
                  </a:txBody>
                  <a:tcPr/>
                </a:tc>
                <a:tc>
                  <a:txBody>
                    <a:bodyPr/>
                    <a:lstStyle/>
                    <a:p>
                      <a:r>
                        <a:rPr lang="en-US"/>
                        <a:t>J</a:t>
                      </a:r>
                    </a:p>
                  </a:txBody>
                  <a:tcPr/>
                </a:tc>
                <a:extLst>
                  <a:ext uri="{0D108BD9-81ED-4DB2-BD59-A6C34878D82A}">
                    <a16:rowId xmlns:a16="http://schemas.microsoft.com/office/drawing/2014/main" val="10000"/>
                  </a:ext>
                </a:extLst>
              </a:tr>
              <a:tr h="370840">
                <a:tc>
                  <a:txBody>
                    <a:bodyPr/>
                    <a:lstStyle/>
                    <a:p>
                      <a:r>
                        <a:rPr lang="en-US"/>
                        <a:t>Rank in </a:t>
                      </a:r>
                      <a:r>
                        <a:rPr lang="en-US" err="1"/>
                        <a:t>maths</a:t>
                      </a:r>
                      <a:endParaRPr lang="en-US"/>
                    </a:p>
                  </a:txBody>
                  <a:tcPr/>
                </a:tc>
                <a:tc>
                  <a:txBody>
                    <a:bodyPr/>
                    <a:lstStyle/>
                    <a:p>
                      <a:r>
                        <a:rPr lang="en-US"/>
                        <a:t>9</a:t>
                      </a:r>
                    </a:p>
                  </a:txBody>
                  <a:tcPr/>
                </a:tc>
                <a:tc>
                  <a:txBody>
                    <a:bodyPr/>
                    <a:lstStyle/>
                    <a:p>
                      <a:r>
                        <a:rPr lang="en-US"/>
                        <a:t>10</a:t>
                      </a:r>
                    </a:p>
                  </a:txBody>
                  <a:tcPr/>
                </a:tc>
                <a:tc>
                  <a:txBody>
                    <a:bodyPr/>
                    <a:lstStyle/>
                    <a:p>
                      <a:r>
                        <a:rPr lang="en-US"/>
                        <a:t>6</a:t>
                      </a:r>
                    </a:p>
                  </a:txBody>
                  <a:tcPr/>
                </a:tc>
                <a:tc>
                  <a:txBody>
                    <a:bodyPr/>
                    <a:lstStyle/>
                    <a:p>
                      <a:r>
                        <a:rPr lang="en-US"/>
                        <a:t>5</a:t>
                      </a:r>
                    </a:p>
                  </a:txBody>
                  <a:tcPr/>
                </a:tc>
                <a:tc>
                  <a:txBody>
                    <a:bodyPr/>
                    <a:lstStyle/>
                    <a:p>
                      <a:r>
                        <a:rPr lang="en-US"/>
                        <a:t>7</a:t>
                      </a:r>
                    </a:p>
                  </a:txBody>
                  <a:tcPr/>
                </a:tc>
                <a:tc>
                  <a:txBody>
                    <a:bodyPr/>
                    <a:lstStyle/>
                    <a:p>
                      <a:r>
                        <a:rPr lang="en-US"/>
                        <a:t>2</a:t>
                      </a:r>
                    </a:p>
                  </a:txBody>
                  <a:tcPr/>
                </a:tc>
                <a:tc>
                  <a:txBody>
                    <a:bodyPr/>
                    <a:lstStyle/>
                    <a:p>
                      <a:r>
                        <a:rPr lang="en-US"/>
                        <a:t>4</a:t>
                      </a:r>
                    </a:p>
                  </a:txBody>
                  <a:tcPr/>
                </a:tc>
                <a:tc>
                  <a:txBody>
                    <a:bodyPr/>
                    <a:lstStyle/>
                    <a:p>
                      <a:r>
                        <a:rPr lang="en-US"/>
                        <a:t>8</a:t>
                      </a:r>
                    </a:p>
                  </a:txBody>
                  <a:tcPr/>
                </a:tc>
                <a:tc>
                  <a:txBody>
                    <a:bodyPr/>
                    <a:lstStyle/>
                    <a:p>
                      <a:r>
                        <a:rPr lang="en-US"/>
                        <a:t>1</a:t>
                      </a:r>
                    </a:p>
                  </a:txBody>
                  <a:tcPr/>
                </a:tc>
                <a:tc>
                  <a:txBody>
                    <a:bodyPr/>
                    <a:lstStyle/>
                    <a:p>
                      <a:r>
                        <a:rPr lang="en-US"/>
                        <a:t>3</a:t>
                      </a:r>
                    </a:p>
                  </a:txBody>
                  <a:tcPr/>
                </a:tc>
                <a:extLst>
                  <a:ext uri="{0D108BD9-81ED-4DB2-BD59-A6C34878D82A}">
                    <a16:rowId xmlns:a16="http://schemas.microsoft.com/office/drawing/2014/main" val="10001"/>
                  </a:ext>
                </a:extLst>
              </a:tr>
              <a:tr h="370840">
                <a:tc>
                  <a:txBody>
                    <a:bodyPr/>
                    <a:lstStyle/>
                    <a:p>
                      <a:r>
                        <a:rPr lang="en-US"/>
                        <a:t>Rank</a:t>
                      </a:r>
                      <a:r>
                        <a:rPr lang="en-US" baseline="0"/>
                        <a:t> in physics</a:t>
                      </a:r>
                      <a:endParaRPr lang="en-US"/>
                    </a:p>
                  </a:txBody>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tc>
                  <a:txBody>
                    <a:bodyPr/>
                    <a:lstStyle/>
                    <a:p>
                      <a:r>
                        <a:rPr lang="en-US"/>
                        <a:t>5</a:t>
                      </a:r>
                    </a:p>
                  </a:txBody>
                  <a:tcPr/>
                </a:tc>
                <a:tc>
                  <a:txBody>
                    <a:bodyPr/>
                    <a:lstStyle/>
                    <a:p>
                      <a:r>
                        <a:rPr lang="en-US"/>
                        <a:t>6</a:t>
                      </a:r>
                    </a:p>
                  </a:txBody>
                  <a:tcPr/>
                </a:tc>
                <a:tc>
                  <a:txBody>
                    <a:bodyPr/>
                    <a:lstStyle/>
                    <a:p>
                      <a:r>
                        <a:rPr lang="en-US"/>
                        <a:t>7</a:t>
                      </a:r>
                    </a:p>
                  </a:txBody>
                  <a:tcPr/>
                </a:tc>
                <a:tc>
                  <a:txBody>
                    <a:bodyPr/>
                    <a:lstStyle/>
                    <a:p>
                      <a:r>
                        <a:rPr lang="en-US"/>
                        <a:t>8</a:t>
                      </a:r>
                    </a:p>
                  </a:txBody>
                  <a:tcPr/>
                </a:tc>
                <a:tc>
                  <a:txBody>
                    <a:bodyPr/>
                    <a:lstStyle/>
                    <a:p>
                      <a:r>
                        <a:rPr lang="en-US"/>
                        <a:t>9</a:t>
                      </a:r>
                    </a:p>
                  </a:txBody>
                  <a:tcPr/>
                </a:tc>
                <a:tc>
                  <a:txBody>
                    <a:bodyPr/>
                    <a:lstStyle/>
                    <a:p>
                      <a:r>
                        <a:rPr lang="en-US"/>
                        <a:t>10</a:t>
                      </a:r>
                    </a:p>
                  </a:txBody>
                  <a:tcPr/>
                </a:tc>
                <a:extLst>
                  <a:ext uri="{0D108BD9-81ED-4DB2-BD59-A6C34878D82A}">
                    <a16:rowId xmlns:a16="http://schemas.microsoft.com/office/drawing/2014/main" val="10002"/>
                  </a:ext>
                </a:extLst>
              </a:tr>
            </a:tbl>
          </a:graphicData>
        </a:graphic>
      </p:graphicFrame>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Rank 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4B9DDB58-6F52-3A7E-F5F5-DB736F85087E}"/>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6182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sz="2000"/>
          </a:p>
        </p:txBody>
      </p:sp>
      <p:sp>
        <p:nvSpPr>
          <p:cNvPr id="4" name="Date Placeholder 3"/>
          <p:cNvSpPr>
            <a:spLocks noGrp="1"/>
          </p:cNvSpPr>
          <p:nvPr>
            <p:ph type="dt" sz="half" idx="10"/>
          </p:nvPr>
        </p:nvSpPr>
        <p:spPr/>
        <p:txBody>
          <a:bodyPr/>
          <a:lstStyle/>
          <a:p>
            <a:fld id="{BE777D98-39B5-4345-86DE-44EC5D497B83}"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2" name="Table 1"/>
              <p:cNvGraphicFramePr>
                <a:graphicFrameLocks noGrp="1"/>
              </p:cNvGraphicFramePr>
              <p:nvPr/>
            </p:nvGraphicFramePr>
            <p:xfrm>
              <a:off x="533400" y="1143000"/>
              <a:ext cx="8458200" cy="4836034"/>
            </p:xfrm>
            <a:graphic>
              <a:graphicData uri="http://schemas.openxmlformats.org/drawingml/2006/table">
                <a:tbl>
                  <a:tblPr firstRow="1" bandRow="1">
                    <a:tableStyleId>{5C22544A-7EE6-4342-B048-85BDC9FD1C3A}</a:tableStyleId>
                  </a:tblPr>
                  <a:tblGrid>
                    <a:gridCol w="1520575">
                      <a:extLst>
                        <a:ext uri="{9D8B030D-6E8A-4147-A177-3AD203B41FA5}">
                          <a16:colId xmlns:a16="http://schemas.microsoft.com/office/drawing/2014/main" val="20000"/>
                        </a:ext>
                      </a:extLst>
                    </a:gridCol>
                    <a:gridCol w="1330504">
                      <a:extLst>
                        <a:ext uri="{9D8B030D-6E8A-4147-A177-3AD203B41FA5}">
                          <a16:colId xmlns:a16="http://schemas.microsoft.com/office/drawing/2014/main" val="20001"/>
                        </a:ext>
                      </a:extLst>
                    </a:gridCol>
                    <a:gridCol w="1587383">
                      <a:extLst>
                        <a:ext uri="{9D8B030D-6E8A-4147-A177-3AD203B41FA5}">
                          <a16:colId xmlns:a16="http://schemas.microsoft.com/office/drawing/2014/main" val="20002"/>
                        </a:ext>
                      </a:extLst>
                    </a:gridCol>
                    <a:gridCol w="2023983">
                      <a:extLst>
                        <a:ext uri="{9D8B030D-6E8A-4147-A177-3AD203B41FA5}">
                          <a16:colId xmlns:a16="http://schemas.microsoft.com/office/drawing/2014/main" val="20003"/>
                        </a:ext>
                      </a:extLst>
                    </a:gridCol>
                    <a:gridCol w="1995755">
                      <a:extLst>
                        <a:ext uri="{9D8B030D-6E8A-4147-A177-3AD203B41FA5}">
                          <a16:colId xmlns:a16="http://schemas.microsoft.com/office/drawing/2014/main" val="20004"/>
                        </a:ext>
                      </a:extLst>
                    </a:gridCol>
                  </a:tblGrid>
                  <a:tr h="370840">
                    <a:tc>
                      <a:txBody>
                        <a:bodyPr/>
                        <a:lstStyle/>
                        <a:p>
                          <a:r>
                            <a:rPr lang="en-US"/>
                            <a:t>Person</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𝟏</m:t>
                                    </m:r>
                                  </m:sub>
                                </m:sSub>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𝟐</m:t>
                                    </m:r>
                                  </m:sub>
                                </m:sSub>
                              </m:oMath>
                            </m:oMathPara>
                          </a14:m>
                          <a:endParaRPr lang="en-US"/>
                        </a:p>
                      </a:txBody>
                      <a:tcPr/>
                    </a:tc>
                    <a:tc>
                      <a:txBody>
                        <a:bodyPr/>
                        <a:lstStyle/>
                        <a:p>
                          <a:r>
                            <a:rPr lang="en-US" i="0">
                              <a:latin typeface="+mn-lt"/>
                            </a:rPr>
                            <a:t>D=</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𝟏</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𝑹</m:t>
                                  </m:r>
                                </m:e>
                                <m:sub>
                                  <m:r>
                                    <a:rPr lang="en-US" b="1" i="1" smtClean="0">
                                      <a:latin typeface="Cambria Math"/>
                                    </a:rPr>
                                    <m:t>𝟐</m:t>
                                  </m:r>
                                </m:sub>
                              </m:sSub>
                            </m:oMath>
                          </a14:m>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𝑫</m:t>
                                    </m:r>
                                  </m:e>
                                  <m:sup>
                                    <m:r>
                                      <a:rPr lang="en-US" b="1" i="1" smtClean="0">
                                        <a:latin typeface="Cambria Math"/>
                                      </a:rPr>
                                      <m:t>𝟐</m:t>
                                    </m:r>
                                  </m:sup>
                                </m:sSup>
                              </m:oMath>
                            </m:oMathPara>
                          </a14:m>
                          <a:endParaRPr lang="en-US"/>
                        </a:p>
                      </a:txBody>
                      <a:tcPr/>
                    </a:tc>
                    <a:extLst>
                      <a:ext uri="{0D108BD9-81ED-4DB2-BD59-A6C34878D82A}">
                        <a16:rowId xmlns:a16="http://schemas.microsoft.com/office/drawing/2014/main" val="10000"/>
                      </a:ext>
                    </a:extLst>
                  </a:tr>
                  <a:tr h="370840">
                    <a:tc>
                      <a:txBody>
                        <a:bodyPr/>
                        <a:lstStyle/>
                        <a:p>
                          <a:r>
                            <a:rPr lang="en-US"/>
                            <a:t>A</a:t>
                          </a:r>
                        </a:p>
                      </a:txBody>
                      <a:tcPr/>
                    </a:tc>
                    <a:tc>
                      <a:txBody>
                        <a:bodyPr/>
                        <a:lstStyle/>
                        <a:p>
                          <a:r>
                            <a:rPr lang="en-US"/>
                            <a:t>9</a:t>
                          </a:r>
                        </a:p>
                      </a:txBody>
                      <a:tcPr/>
                    </a:tc>
                    <a:tc>
                      <a:txBody>
                        <a:bodyPr/>
                        <a:lstStyle/>
                        <a:p>
                          <a:r>
                            <a:rPr lang="en-US"/>
                            <a:t>1</a:t>
                          </a:r>
                        </a:p>
                      </a:txBody>
                      <a:tcPr/>
                    </a:tc>
                    <a:tc>
                      <a:txBody>
                        <a:bodyPr/>
                        <a:lstStyle/>
                        <a:p>
                          <a:r>
                            <a:rPr lang="en-US"/>
                            <a:t>8</a:t>
                          </a:r>
                        </a:p>
                      </a:txBody>
                      <a:tcPr/>
                    </a:tc>
                    <a:tc>
                      <a:txBody>
                        <a:bodyPr/>
                        <a:lstStyle/>
                        <a:p>
                          <a:r>
                            <a:rPr lang="en-US"/>
                            <a:t>64</a:t>
                          </a:r>
                        </a:p>
                      </a:txBody>
                      <a:tcPr/>
                    </a:tc>
                    <a:extLst>
                      <a:ext uri="{0D108BD9-81ED-4DB2-BD59-A6C34878D82A}">
                        <a16:rowId xmlns:a16="http://schemas.microsoft.com/office/drawing/2014/main" val="10001"/>
                      </a:ext>
                    </a:extLst>
                  </a:tr>
                  <a:tr h="370840">
                    <a:tc>
                      <a:txBody>
                        <a:bodyPr/>
                        <a:lstStyle/>
                        <a:p>
                          <a:r>
                            <a:rPr lang="en-US"/>
                            <a:t>B</a:t>
                          </a:r>
                        </a:p>
                      </a:txBody>
                      <a:tcPr/>
                    </a:tc>
                    <a:tc>
                      <a:txBody>
                        <a:bodyPr/>
                        <a:lstStyle/>
                        <a:p>
                          <a:r>
                            <a:rPr lang="en-US"/>
                            <a:t>10</a:t>
                          </a:r>
                        </a:p>
                      </a:txBody>
                      <a:tcPr/>
                    </a:tc>
                    <a:tc>
                      <a:txBody>
                        <a:bodyPr/>
                        <a:lstStyle/>
                        <a:p>
                          <a:r>
                            <a:rPr lang="en-US"/>
                            <a:t>2</a:t>
                          </a:r>
                        </a:p>
                      </a:txBody>
                      <a:tcPr/>
                    </a:tc>
                    <a:tc>
                      <a:txBody>
                        <a:bodyPr/>
                        <a:lstStyle/>
                        <a:p>
                          <a:r>
                            <a:rPr lang="en-US"/>
                            <a:t>8</a:t>
                          </a:r>
                        </a:p>
                      </a:txBody>
                      <a:tcPr/>
                    </a:tc>
                    <a:tc>
                      <a:txBody>
                        <a:bodyPr/>
                        <a:lstStyle/>
                        <a:p>
                          <a:r>
                            <a:rPr lang="en-US"/>
                            <a:t>64</a:t>
                          </a:r>
                        </a:p>
                      </a:txBody>
                      <a:tcPr/>
                    </a:tc>
                    <a:extLst>
                      <a:ext uri="{0D108BD9-81ED-4DB2-BD59-A6C34878D82A}">
                        <a16:rowId xmlns:a16="http://schemas.microsoft.com/office/drawing/2014/main" val="10002"/>
                      </a:ext>
                    </a:extLst>
                  </a:tr>
                  <a:tr h="370840">
                    <a:tc>
                      <a:txBody>
                        <a:bodyPr/>
                        <a:lstStyle/>
                        <a:p>
                          <a:r>
                            <a:rPr lang="en-US"/>
                            <a:t>C</a:t>
                          </a:r>
                        </a:p>
                      </a:txBody>
                      <a:tcPr/>
                    </a:tc>
                    <a:tc>
                      <a:txBody>
                        <a:bodyPr/>
                        <a:lstStyle/>
                        <a:p>
                          <a:r>
                            <a:rPr lang="en-US"/>
                            <a:t>6</a:t>
                          </a:r>
                        </a:p>
                      </a:txBody>
                      <a:tcPr/>
                    </a:tc>
                    <a:tc>
                      <a:txBody>
                        <a:bodyPr/>
                        <a:lstStyle/>
                        <a:p>
                          <a:r>
                            <a:rPr lang="en-US"/>
                            <a:t>3</a:t>
                          </a:r>
                        </a:p>
                      </a:txBody>
                      <a:tcPr/>
                    </a:tc>
                    <a:tc>
                      <a:txBody>
                        <a:bodyPr/>
                        <a:lstStyle/>
                        <a:p>
                          <a:r>
                            <a:rPr lang="en-US"/>
                            <a:t>3</a:t>
                          </a:r>
                        </a:p>
                      </a:txBody>
                      <a:tcPr/>
                    </a:tc>
                    <a:tc>
                      <a:txBody>
                        <a:bodyPr/>
                        <a:lstStyle/>
                        <a:p>
                          <a:r>
                            <a:rPr lang="en-US"/>
                            <a:t>9</a:t>
                          </a:r>
                        </a:p>
                      </a:txBody>
                      <a:tcPr/>
                    </a:tc>
                    <a:extLst>
                      <a:ext uri="{0D108BD9-81ED-4DB2-BD59-A6C34878D82A}">
                        <a16:rowId xmlns:a16="http://schemas.microsoft.com/office/drawing/2014/main" val="10003"/>
                      </a:ext>
                    </a:extLst>
                  </a:tr>
                  <a:tr h="370840">
                    <a:tc>
                      <a:txBody>
                        <a:bodyPr/>
                        <a:lstStyle/>
                        <a:p>
                          <a:r>
                            <a:rPr lang="en-US"/>
                            <a:t>D</a:t>
                          </a:r>
                        </a:p>
                      </a:txBody>
                      <a:tcPr/>
                    </a:tc>
                    <a:tc>
                      <a:txBody>
                        <a:bodyPr/>
                        <a:lstStyle/>
                        <a:p>
                          <a:r>
                            <a:rPr lang="en-US"/>
                            <a:t>5</a:t>
                          </a:r>
                        </a:p>
                      </a:txBody>
                      <a:tcPr/>
                    </a:tc>
                    <a:tc>
                      <a:txBody>
                        <a:bodyPr/>
                        <a:lstStyle/>
                        <a:p>
                          <a:r>
                            <a:rPr lang="en-US"/>
                            <a:t>4</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0004"/>
                      </a:ext>
                    </a:extLst>
                  </a:tr>
                  <a:tr h="370840">
                    <a:tc>
                      <a:txBody>
                        <a:bodyPr/>
                        <a:lstStyle/>
                        <a:p>
                          <a:r>
                            <a:rPr lang="en-US"/>
                            <a:t>E</a:t>
                          </a:r>
                        </a:p>
                      </a:txBody>
                      <a:tcPr/>
                    </a:tc>
                    <a:tc>
                      <a:txBody>
                        <a:bodyPr/>
                        <a:lstStyle/>
                        <a:p>
                          <a:r>
                            <a:rPr lang="en-US"/>
                            <a:t>7</a:t>
                          </a:r>
                        </a:p>
                      </a:txBody>
                      <a:tcPr/>
                    </a:tc>
                    <a:tc>
                      <a:txBody>
                        <a:bodyPr/>
                        <a:lstStyle/>
                        <a:p>
                          <a:r>
                            <a:rPr lang="en-US"/>
                            <a:t>5</a:t>
                          </a:r>
                        </a:p>
                      </a:txBody>
                      <a:tcPr/>
                    </a:tc>
                    <a:tc>
                      <a:txBody>
                        <a:bodyPr/>
                        <a:lstStyle/>
                        <a:p>
                          <a:r>
                            <a:rPr lang="en-US"/>
                            <a:t>2</a:t>
                          </a:r>
                        </a:p>
                      </a:txBody>
                      <a:tcPr/>
                    </a:tc>
                    <a:tc>
                      <a:txBody>
                        <a:bodyPr/>
                        <a:lstStyle/>
                        <a:p>
                          <a:r>
                            <a:rPr lang="en-US"/>
                            <a:t>4</a:t>
                          </a:r>
                        </a:p>
                      </a:txBody>
                      <a:tcPr/>
                    </a:tc>
                    <a:extLst>
                      <a:ext uri="{0D108BD9-81ED-4DB2-BD59-A6C34878D82A}">
                        <a16:rowId xmlns:a16="http://schemas.microsoft.com/office/drawing/2014/main" val="10005"/>
                      </a:ext>
                    </a:extLst>
                  </a:tr>
                  <a:tr h="370840">
                    <a:tc>
                      <a:txBody>
                        <a:bodyPr/>
                        <a:lstStyle/>
                        <a:p>
                          <a:r>
                            <a:rPr lang="en-US"/>
                            <a:t>F</a:t>
                          </a:r>
                        </a:p>
                      </a:txBody>
                      <a:tcPr/>
                    </a:tc>
                    <a:tc>
                      <a:txBody>
                        <a:bodyPr/>
                        <a:lstStyle/>
                        <a:p>
                          <a:r>
                            <a:rPr lang="en-US"/>
                            <a:t>2</a:t>
                          </a:r>
                        </a:p>
                      </a:txBody>
                      <a:tcPr/>
                    </a:tc>
                    <a:tc>
                      <a:txBody>
                        <a:bodyPr/>
                        <a:lstStyle/>
                        <a:p>
                          <a:r>
                            <a:rPr lang="en-US"/>
                            <a:t>6</a:t>
                          </a:r>
                        </a:p>
                      </a:txBody>
                      <a:tcPr/>
                    </a:tc>
                    <a:tc>
                      <a:txBody>
                        <a:bodyPr/>
                        <a:lstStyle/>
                        <a:p>
                          <a:r>
                            <a:rPr lang="en-US"/>
                            <a:t>-4</a:t>
                          </a:r>
                        </a:p>
                      </a:txBody>
                      <a:tcPr/>
                    </a:tc>
                    <a:tc>
                      <a:txBody>
                        <a:bodyPr/>
                        <a:lstStyle/>
                        <a:p>
                          <a:r>
                            <a:rPr lang="en-US"/>
                            <a:t>16</a:t>
                          </a:r>
                        </a:p>
                      </a:txBody>
                      <a:tcPr/>
                    </a:tc>
                    <a:extLst>
                      <a:ext uri="{0D108BD9-81ED-4DB2-BD59-A6C34878D82A}">
                        <a16:rowId xmlns:a16="http://schemas.microsoft.com/office/drawing/2014/main" val="10006"/>
                      </a:ext>
                    </a:extLst>
                  </a:tr>
                  <a:tr h="370840">
                    <a:tc>
                      <a:txBody>
                        <a:bodyPr/>
                        <a:lstStyle/>
                        <a:p>
                          <a:r>
                            <a:rPr lang="en-US"/>
                            <a:t>G</a:t>
                          </a:r>
                        </a:p>
                      </a:txBody>
                      <a:tcPr/>
                    </a:tc>
                    <a:tc>
                      <a:txBody>
                        <a:bodyPr/>
                        <a:lstStyle/>
                        <a:p>
                          <a:r>
                            <a:rPr lang="en-US"/>
                            <a:t>4</a:t>
                          </a:r>
                        </a:p>
                      </a:txBody>
                      <a:tcPr/>
                    </a:tc>
                    <a:tc>
                      <a:txBody>
                        <a:bodyPr/>
                        <a:lstStyle/>
                        <a:p>
                          <a:r>
                            <a:rPr lang="en-US"/>
                            <a:t>7</a:t>
                          </a:r>
                        </a:p>
                      </a:txBody>
                      <a:tcPr/>
                    </a:tc>
                    <a:tc>
                      <a:txBody>
                        <a:bodyPr/>
                        <a:lstStyle/>
                        <a:p>
                          <a:r>
                            <a:rPr lang="en-US"/>
                            <a:t>-3</a:t>
                          </a:r>
                        </a:p>
                      </a:txBody>
                      <a:tcPr/>
                    </a:tc>
                    <a:tc>
                      <a:txBody>
                        <a:bodyPr/>
                        <a:lstStyle/>
                        <a:p>
                          <a:r>
                            <a:rPr lang="en-US"/>
                            <a:t>9</a:t>
                          </a:r>
                        </a:p>
                      </a:txBody>
                      <a:tcPr/>
                    </a:tc>
                    <a:extLst>
                      <a:ext uri="{0D108BD9-81ED-4DB2-BD59-A6C34878D82A}">
                        <a16:rowId xmlns:a16="http://schemas.microsoft.com/office/drawing/2014/main" val="10007"/>
                      </a:ext>
                    </a:extLst>
                  </a:tr>
                  <a:tr h="370840">
                    <a:tc>
                      <a:txBody>
                        <a:bodyPr/>
                        <a:lstStyle/>
                        <a:p>
                          <a:r>
                            <a:rPr lang="en-US"/>
                            <a:t>H</a:t>
                          </a:r>
                        </a:p>
                      </a:txBody>
                      <a:tcPr/>
                    </a:tc>
                    <a:tc>
                      <a:txBody>
                        <a:bodyPr/>
                        <a:lstStyle/>
                        <a:p>
                          <a:r>
                            <a:rPr lang="en-US"/>
                            <a:t>8</a:t>
                          </a:r>
                        </a:p>
                      </a:txBody>
                      <a:tcPr/>
                    </a:tc>
                    <a:tc>
                      <a:txBody>
                        <a:bodyPr/>
                        <a:lstStyle/>
                        <a:p>
                          <a:r>
                            <a:rPr lang="en-US"/>
                            <a:t>8</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10008"/>
                      </a:ext>
                    </a:extLst>
                  </a:tr>
                  <a:tr h="370840">
                    <a:tc>
                      <a:txBody>
                        <a:bodyPr/>
                        <a:lstStyle/>
                        <a:p>
                          <a:r>
                            <a:rPr lang="en-US"/>
                            <a:t>I</a:t>
                          </a:r>
                        </a:p>
                      </a:txBody>
                      <a:tcPr/>
                    </a:tc>
                    <a:tc>
                      <a:txBody>
                        <a:bodyPr/>
                        <a:lstStyle/>
                        <a:p>
                          <a:r>
                            <a:rPr lang="en-US"/>
                            <a:t>1</a:t>
                          </a:r>
                        </a:p>
                      </a:txBody>
                      <a:tcPr/>
                    </a:tc>
                    <a:tc>
                      <a:txBody>
                        <a:bodyPr/>
                        <a:lstStyle/>
                        <a:p>
                          <a:r>
                            <a:rPr lang="en-US"/>
                            <a:t>9</a:t>
                          </a:r>
                        </a:p>
                      </a:txBody>
                      <a:tcPr/>
                    </a:tc>
                    <a:tc>
                      <a:txBody>
                        <a:bodyPr/>
                        <a:lstStyle/>
                        <a:p>
                          <a:r>
                            <a:rPr lang="en-US"/>
                            <a:t>-8</a:t>
                          </a:r>
                        </a:p>
                      </a:txBody>
                      <a:tcPr/>
                    </a:tc>
                    <a:tc>
                      <a:txBody>
                        <a:bodyPr/>
                        <a:lstStyle/>
                        <a:p>
                          <a:r>
                            <a:rPr lang="en-US"/>
                            <a:t>64</a:t>
                          </a:r>
                        </a:p>
                      </a:txBody>
                      <a:tcPr/>
                    </a:tc>
                    <a:extLst>
                      <a:ext uri="{0D108BD9-81ED-4DB2-BD59-A6C34878D82A}">
                        <a16:rowId xmlns:a16="http://schemas.microsoft.com/office/drawing/2014/main" val="10009"/>
                      </a:ext>
                    </a:extLst>
                  </a:tr>
                  <a:tr h="370840">
                    <a:tc>
                      <a:txBody>
                        <a:bodyPr/>
                        <a:lstStyle/>
                        <a:p>
                          <a:r>
                            <a:rPr lang="en-US"/>
                            <a:t>J</a:t>
                          </a:r>
                        </a:p>
                      </a:txBody>
                      <a:tcPr/>
                    </a:tc>
                    <a:tc>
                      <a:txBody>
                        <a:bodyPr/>
                        <a:lstStyle/>
                        <a:p>
                          <a:r>
                            <a:rPr lang="en-US"/>
                            <a:t>3</a:t>
                          </a:r>
                        </a:p>
                      </a:txBody>
                      <a:tcPr/>
                    </a:tc>
                    <a:tc>
                      <a:txBody>
                        <a:bodyPr/>
                        <a:lstStyle/>
                        <a:p>
                          <a:r>
                            <a:rPr lang="en-US"/>
                            <a:t>10</a:t>
                          </a:r>
                        </a:p>
                      </a:txBody>
                      <a:tcPr/>
                    </a:tc>
                    <a:tc>
                      <a:txBody>
                        <a:bodyPr/>
                        <a:lstStyle/>
                        <a:p>
                          <a:r>
                            <a:rPr lang="en-US"/>
                            <a:t>-7</a:t>
                          </a:r>
                        </a:p>
                      </a:txBody>
                      <a:tcPr/>
                    </a:tc>
                    <a:tc>
                      <a:txBody>
                        <a:bodyPr/>
                        <a:lstStyle/>
                        <a:p>
                          <a:r>
                            <a:rPr lang="en-US"/>
                            <a:t>49</a:t>
                          </a:r>
                        </a:p>
                      </a:txBody>
                      <a:tcPr/>
                    </a:tc>
                    <a:extLst>
                      <a:ext uri="{0D108BD9-81ED-4DB2-BD59-A6C34878D82A}">
                        <a16:rowId xmlns:a16="http://schemas.microsoft.com/office/drawing/2014/main" val="1001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𝐷</m:t>
                                        </m:r>
                                      </m:e>
                                      <m:sup>
                                        <m:r>
                                          <a:rPr lang="en-US" b="0" i="1" smtClean="0">
                                            <a:latin typeface="Cambria Math"/>
                                          </a:rPr>
                                          <m:t>2</m:t>
                                        </m:r>
                                      </m:sup>
                                    </m:sSup>
                                    <m:r>
                                      <a:rPr lang="en-US" b="0" i="1" smtClean="0">
                                        <a:latin typeface="Cambria Math"/>
                                      </a:rPr>
                                      <m:t>=280</m:t>
                                    </m:r>
                                  </m:e>
                                </m:nary>
                              </m:oMath>
                            </m:oMathPara>
                          </a14:m>
                          <a:endParaRPr lang="en-US"/>
                        </a:p>
                      </a:txBody>
                      <a:tcPr/>
                    </a:tc>
                    <a:extLst>
                      <a:ext uri="{0D108BD9-81ED-4DB2-BD59-A6C34878D82A}">
                        <a16:rowId xmlns:a16="http://schemas.microsoft.com/office/drawing/2014/main" val="10011"/>
                      </a:ext>
                    </a:extLst>
                  </a:tr>
                </a:tbl>
              </a:graphicData>
            </a:graphic>
          </p:graphicFrame>
        </mc:Choice>
        <mc:Fallback>
          <p:graphicFrame>
            <p:nvGraphicFramePr>
              <p:cNvPr id="2" name="Table 1"/>
              <p:cNvGraphicFramePr>
                <a:graphicFrameLocks noGrp="1"/>
              </p:cNvGraphicFramePr>
              <p:nvPr/>
            </p:nvGraphicFramePr>
            <p:xfrm>
              <a:off x="533400" y="1143000"/>
              <a:ext cx="8458200" cy="4836034"/>
            </p:xfrm>
            <a:graphic>
              <a:graphicData uri="http://schemas.openxmlformats.org/drawingml/2006/table">
                <a:tbl>
                  <a:tblPr firstRow="1" bandRow="1">
                    <a:tableStyleId>{5C22544A-7EE6-4342-B048-85BDC9FD1C3A}</a:tableStyleId>
                  </a:tblPr>
                  <a:tblGrid>
                    <a:gridCol w="1520575">
                      <a:extLst>
                        <a:ext uri="{9D8B030D-6E8A-4147-A177-3AD203B41FA5}">
                          <a16:colId xmlns:a16="http://schemas.microsoft.com/office/drawing/2014/main" val="20000"/>
                        </a:ext>
                      </a:extLst>
                    </a:gridCol>
                    <a:gridCol w="1330504">
                      <a:extLst>
                        <a:ext uri="{9D8B030D-6E8A-4147-A177-3AD203B41FA5}">
                          <a16:colId xmlns:a16="http://schemas.microsoft.com/office/drawing/2014/main" val="20001"/>
                        </a:ext>
                      </a:extLst>
                    </a:gridCol>
                    <a:gridCol w="1587383">
                      <a:extLst>
                        <a:ext uri="{9D8B030D-6E8A-4147-A177-3AD203B41FA5}">
                          <a16:colId xmlns:a16="http://schemas.microsoft.com/office/drawing/2014/main" val="20002"/>
                        </a:ext>
                      </a:extLst>
                    </a:gridCol>
                    <a:gridCol w="2023983">
                      <a:extLst>
                        <a:ext uri="{9D8B030D-6E8A-4147-A177-3AD203B41FA5}">
                          <a16:colId xmlns:a16="http://schemas.microsoft.com/office/drawing/2014/main" val="20003"/>
                        </a:ext>
                      </a:extLst>
                    </a:gridCol>
                    <a:gridCol w="1995755">
                      <a:extLst>
                        <a:ext uri="{9D8B030D-6E8A-4147-A177-3AD203B41FA5}">
                          <a16:colId xmlns:a16="http://schemas.microsoft.com/office/drawing/2014/main" val="20004"/>
                        </a:ext>
                      </a:extLst>
                    </a:gridCol>
                  </a:tblGrid>
                  <a:tr h="371920">
                    <a:tc>
                      <a:txBody>
                        <a:bodyPr/>
                        <a:lstStyle/>
                        <a:p>
                          <a:r>
                            <a:rPr lang="en-US"/>
                            <a:t>Person</a:t>
                          </a:r>
                        </a:p>
                      </a:txBody>
                      <a:tcPr/>
                    </a:tc>
                    <a:tc>
                      <a:txBody>
                        <a:bodyPr/>
                        <a:lstStyle/>
                        <a:p>
                          <a:endParaRPr lang="en-US"/>
                        </a:p>
                      </a:txBody>
                      <a:tcPr>
                        <a:blipFill>
                          <a:blip r:embed="rId3"/>
                          <a:stretch>
                            <a:fillRect l="-115138" t="-8197" r="-424312" b="-1204918"/>
                          </a:stretch>
                        </a:blipFill>
                      </a:tcPr>
                    </a:tc>
                    <a:tc>
                      <a:txBody>
                        <a:bodyPr/>
                        <a:lstStyle/>
                        <a:p>
                          <a:endParaRPr lang="en-US"/>
                        </a:p>
                      </a:txBody>
                      <a:tcPr>
                        <a:blipFill>
                          <a:blip r:embed="rId3"/>
                          <a:stretch>
                            <a:fillRect l="-180385" t="-8197" r="-255769" b="-1204918"/>
                          </a:stretch>
                        </a:blipFill>
                      </a:tcPr>
                    </a:tc>
                    <a:tc>
                      <a:txBody>
                        <a:bodyPr/>
                        <a:lstStyle/>
                        <a:p>
                          <a:endParaRPr lang="en-US"/>
                        </a:p>
                      </a:txBody>
                      <a:tcPr>
                        <a:blipFill>
                          <a:blip r:embed="rId3"/>
                          <a:stretch>
                            <a:fillRect l="-219578" t="-8197" r="-100301" b="-1204918"/>
                          </a:stretch>
                        </a:blipFill>
                      </a:tcPr>
                    </a:tc>
                    <a:tc>
                      <a:txBody>
                        <a:bodyPr/>
                        <a:lstStyle/>
                        <a:p>
                          <a:endParaRPr lang="en-US"/>
                        </a:p>
                      </a:txBody>
                      <a:tcPr>
                        <a:blipFill>
                          <a:blip r:embed="rId3"/>
                          <a:stretch>
                            <a:fillRect l="-323476" t="-8197" r="-1524" b="-1204918"/>
                          </a:stretch>
                        </a:blipFill>
                      </a:tcPr>
                    </a:tc>
                    <a:extLst>
                      <a:ext uri="{0D108BD9-81ED-4DB2-BD59-A6C34878D82A}">
                        <a16:rowId xmlns:a16="http://schemas.microsoft.com/office/drawing/2014/main" val="10000"/>
                      </a:ext>
                    </a:extLst>
                  </a:tr>
                  <a:tr h="370840">
                    <a:tc>
                      <a:txBody>
                        <a:bodyPr/>
                        <a:lstStyle/>
                        <a:p>
                          <a:r>
                            <a:rPr lang="en-US"/>
                            <a:t>A</a:t>
                          </a:r>
                        </a:p>
                      </a:txBody>
                      <a:tcPr/>
                    </a:tc>
                    <a:tc>
                      <a:txBody>
                        <a:bodyPr/>
                        <a:lstStyle/>
                        <a:p>
                          <a:r>
                            <a:rPr lang="en-US"/>
                            <a:t>9</a:t>
                          </a:r>
                        </a:p>
                      </a:txBody>
                      <a:tcPr/>
                    </a:tc>
                    <a:tc>
                      <a:txBody>
                        <a:bodyPr/>
                        <a:lstStyle/>
                        <a:p>
                          <a:r>
                            <a:rPr lang="en-US"/>
                            <a:t>1</a:t>
                          </a:r>
                        </a:p>
                      </a:txBody>
                      <a:tcPr/>
                    </a:tc>
                    <a:tc>
                      <a:txBody>
                        <a:bodyPr/>
                        <a:lstStyle/>
                        <a:p>
                          <a:r>
                            <a:rPr lang="en-US"/>
                            <a:t>8</a:t>
                          </a:r>
                        </a:p>
                      </a:txBody>
                      <a:tcPr/>
                    </a:tc>
                    <a:tc>
                      <a:txBody>
                        <a:bodyPr/>
                        <a:lstStyle/>
                        <a:p>
                          <a:r>
                            <a:rPr lang="en-US"/>
                            <a:t>64</a:t>
                          </a:r>
                        </a:p>
                      </a:txBody>
                      <a:tcPr/>
                    </a:tc>
                    <a:extLst>
                      <a:ext uri="{0D108BD9-81ED-4DB2-BD59-A6C34878D82A}">
                        <a16:rowId xmlns:a16="http://schemas.microsoft.com/office/drawing/2014/main" val="10001"/>
                      </a:ext>
                    </a:extLst>
                  </a:tr>
                  <a:tr h="370840">
                    <a:tc>
                      <a:txBody>
                        <a:bodyPr/>
                        <a:lstStyle/>
                        <a:p>
                          <a:r>
                            <a:rPr lang="en-US"/>
                            <a:t>B</a:t>
                          </a:r>
                        </a:p>
                      </a:txBody>
                      <a:tcPr/>
                    </a:tc>
                    <a:tc>
                      <a:txBody>
                        <a:bodyPr/>
                        <a:lstStyle/>
                        <a:p>
                          <a:r>
                            <a:rPr lang="en-US"/>
                            <a:t>10</a:t>
                          </a:r>
                        </a:p>
                      </a:txBody>
                      <a:tcPr/>
                    </a:tc>
                    <a:tc>
                      <a:txBody>
                        <a:bodyPr/>
                        <a:lstStyle/>
                        <a:p>
                          <a:r>
                            <a:rPr lang="en-US"/>
                            <a:t>2</a:t>
                          </a:r>
                        </a:p>
                      </a:txBody>
                      <a:tcPr/>
                    </a:tc>
                    <a:tc>
                      <a:txBody>
                        <a:bodyPr/>
                        <a:lstStyle/>
                        <a:p>
                          <a:r>
                            <a:rPr lang="en-US"/>
                            <a:t>8</a:t>
                          </a:r>
                        </a:p>
                      </a:txBody>
                      <a:tcPr/>
                    </a:tc>
                    <a:tc>
                      <a:txBody>
                        <a:bodyPr/>
                        <a:lstStyle/>
                        <a:p>
                          <a:r>
                            <a:rPr lang="en-US"/>
                            <a:t>64</a:t>
                          </a:r>
                        </a:p>
                      </a:txBody>
                      <a:tcPr/>
                    </a:tc>
                    <a:extLst>
                      <a:ext uri="{0D108BD9-81ED-4DB2-BD59-A6C34878D82A}">
                        <a16:rowId xmlns:a16="http://schemas.microsoft.com/office/drawing/2014/main" val="10002"/>
                      </a:ext>
                    </a:extLst>
                  </a:tr>
                  <a:tr h="370840">
                    <a:tc>
                      <a:txBody>
                        <a:bodyPr/>
                        <a:lstStyle/>
                        <a:p>
                          <a:r>
                            <a:rPr lang="en-US"/>
                            <a:t>C</a:t>
                          </a:r>
                        </a:p>
                      </a:txBody>
                      <a:tcPr/>
                    </a:tc>
                    <a:tc>
                      <a:txBody>
                        <a:bodyPr/>
                        <a:lstStyle/>
                        <a:p>
                          <a:r>
                            <a:rPr lang="en-US"/>
                            <a:t>6</a:t>
                          </a:r>
                        </a:p>
                      </a:txBody>
                      <a:tcPr/>
                    </a:tc>
                    <a:tc>
                      <a:txBody>
                        <a:bodyPr/>
                        <a:lstStyle/>
                        <a:p>
                          <a:r>
                            <a:rPr lang="en-US"/>
                            <a:t>3</a:t>
                          </a:r>
                        </a:p>
                      </a:txBody>
                      <a:tcPr/>
                    </a:tc>
                    <a:tc>
                      <a:txBody>
                        <a:bodyPr/>
                        <a:lstStyle/>
                        <a:p>
                          <a:r>
                            <a:rPr lang="en-US"/>
                            <a:t>3</a:t>
                          </a:r>
                        </a:p>
                      </a:txBody>
                      <a:tcPr/>
                    </a:tc>
                    <a:tc>
                      <a:txBody>
                        <a:bodyPr/>
                        <a:lstStyle/>
                        <a:p>
                          <a:r>
                            <a:rPr lang="en-US"/>
                            <a:t>9</a:t>
                          </a:r>
                        </a:p>
                      </a:txBody>
                      <a:tcPr/>
                    </a:tc>
                    <a:extLst>
                      <a:ext uri="{0D108BD9-81ED-4DB2-BD59-A6C34878D82A}">
                        <a16:rowId xmlns:a16="http://schemas.microsoft.com/office/drawing/2014/main" val="10003"/>
                      </a:ext>
                    </a:extLst>
                  </a:tr>
                  <a:tr h="370840">
                    <a:tc>
                      <a:txBody>
                        <a:bodyPr/>
                        <a:lstStyle/>
                        <a:p>
                          <a:r>
                            <a:rPr lang="en-US"/>
                            <a:t>D</a:t>
                          </a:r>
                        </a:p>
                      </a:txBody>
                      <a:tcPr/>
                    </a:tc>
                    <a:tc>
                      <a:txBody>
                        <a:bodyPr/>
                        <a:lstStyle/>
                        <a:p>
                          <a:r>
                            <a:rPr lang="en-US"/>
                            <a:t>5</a:t>
                          </a:r>
                        </a:p>
                      </a:txBody>
                      <a:tcPr/>
                    </a:tc>
                    <a:tc>
                      <a:txBody>
                        <a:bodyPr/>
                        <a:lstStyle/>
                        <a:p>
                          <a:r>
                            <a:rPr lang="en-US"/>
                            <a:t>4</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0004"/>
                      </a:ext>
                    </a:extLst>
                  </a:tr>
                  <a:tr h="370840">
                    <a:tc>
                      <a:txBody>
                        <a:bodyPr/>
                        <a:lstStyle/>
                        <a:p>
                          <a:r>
                            <a:rPr lang="en-US"/>
                            <a:t>E</a:t>
                          </a:r>
                        </a:p>
                      </a:txBody>
                      <a:tcPr/>
                    </a:tc>
                    <a:tc>
                      <a:txBody>
                        <a:bodyPr/>
                        <a:lstStyle/>
                        <a:p>
                          <a:r>
                            <a:rPr lang="en-US"/>
                            <a:t>7</a:t>
                          </a:r>
                        </a:p>
                      </a:txBody>
                      <a:tcPr/>
                    </a:tc>
                    <a:tc>
                      <a:txBody>
                        <a:bodyPr/>
                        <a:lstStyle/>
                        <a:p>
                          <a:r>
                            <a:rPr lang="en-US"/>
                            <a:t>5</a:t>
                          </a:r>
                        </a:p>
                      </a:txBody>
                      <a:tcPr/>
                    </a:tc>
                    <a:tc>
                      <a:txBody>
                        <a:bodyPr/>
                        <a:lstStyle/>
                        <a:p>
                          <a:r>
                            <a:rPr lang="en-US"/>
                            <a:t>2</a:t>
                          </a:r>
                        </a:p>
                      </a:txBody>
                      <a:tcPr/>
                    </a:tc>
                    <a:tc>
                      <a:txBody>
                        <a:bodyPr/>
                        <a:lstStyle/>
                        <a:p>
                          <a:r>
                            <a:rPr lang="en-US"/>
                            <a:t>4</a:t>
                          </a:r>
                        </a:p>
                      </a:txBody>
                      <a:tcPr/>
                    </a:tc>
                    <a:extLst>
                      <a:ext uri="{0D108BD9-81ED-4DB2-BD59-A6C34878D82A}">
                        <a16:rowId xmlns:a16="http://schemas.microsoft.com/office/drawing/2014/main" val="10005"/>
                      </a:ext>
                    </a:extLst>
                  </a:tr>
                  <a:tr h="370840">
                    <a:tc>
                      <a:txBody>
                        <a:bodyPr/>
                        <a:lstStyle/>
                        <a:p>
                          <a:r>
                            <a:rPr lang="en-US"/>
                            <a:t>F</a:t>
                          </a:r>
                        </a:p>
                      </a:txBody>
                      <a:tcPr/>
                    </a:tc>
                    <a:tc>
                      <a:txBody>
                        <a:bodyPr/>
                        <a:lstStyle/>
                        <a:p>
                          <a:r>
                            <a:rPr lang="en-US"/>
                            <a:t>2</a:t>
                          </a:r>
                        </a:p>
                      </a:txBody>
                      <a:tcPr/>
                    </a:tc>
                    <a:tc>
                      <a:txBody>
                        <a:bodyPr/>
                        <a:lstStyle/>
                        <a:p>
                          <a:r>
                            <a:rPr lang="en-US"/>
                            <a:t>6</a:t>
                          </a:r>
                        </a:p>
                      </a:txBody>
                      <a:tcPr/>
                    </a:tc>
                    <a:tc>
                      <a:txBody>
                        <a:bodyPr/>
                        <a:lstStyle/>
                        <a:p>
                          <a:r>
                            <a:rPr lang="en-US"/>
                            <a:t>-4</a:t>
                          </a:r>
                        </a:p>
                      </a:txBody>
                      <a:tcPr/>
                    </a:tc>
                    <a:tc>
                      <a:txBody>
                        <a:bodyPr/>
                        <a:lstStyle/>
                        <a:p>
                          <a:r>
                            <a:rPr lang="en-US"/>
                            <a:t>16</a:t>
                          </a:r>
                        </a:p>
                      </a:txBody>
                      <a:tcPr/>
                    </a:tc>
                    <a:extLst>
                      <a:ext uri="{0D108BD9-81ED-4DB2-BD59-A6C34878D82A}">
                        <a16:rowId xmlns:a16="http://schemas.microsoft.com/office/drawing/2014/main" val="10006"/>
                      </a:ext>
                    </a:extLst>
                  </a:tr>
                  <a:tr h="370840">
                    <a:tc>
                      <a:txBody>
                        <a:bodyPr/>
                        <a:lstStyle/>
                        <a:p>
                          <a:r>
                            <a:rPr lang="en-US"/>
                            <a:t>G</a:t>
                          </a:r>
                        </a:p>
                      </a:txBody>
                      <a:tcPr/>
                    </a:tc>
                    <a:tc>
                      <a:txBody>
                        <a:bodyPr/>
                        <a:lstStyle/>
                        <a:p>
                          <a:r>
                            <a:rPr lang="en-US"/>
                            <a:t>4</a:t>
                          </a:r>
                        </a:p>
                      </a:txBody>
                      <a:tcPr/>
                    </a:tc>
                    <a:tc>
                      <a:txBody>
                        <a:bodyPr/>
                        <a:lstStyle/>
                        <a:p>
                          <a:r>
                            <a:rPr lang="en-US"/>
                            <a:t>7</a:t>
                          </a:r>
                        </a:p>
                      </a:txBody>
                      <a:tcPr/>
                    </a:tc>
                    <a:tc>
                      <a:txBody>
                        <a:bodyPr/>
                        <a:lstStyle/>
                        <a:p>
                          <a:r>
                            <a:rPr lang="en-US"/>
                            <a:t>-3</a:t>
                          </a:r>
                        </a:p>
                      </a:txBody>
                      <a:tcPr/>
                    </a:tc>
                    <a:tc>
                      <a:txBody>
                        <a:bodyPr/>
                        <a:lstStyle/>
                        <a:p>
                          <a:r>
                            <a:rPr lang="en-US"/>
                            <a:t>9</a:t>
                          </a:r>
                        </a:p>
                      </a:txBody>
                      <a:tcPr/>
                    </a:tc>
                    <a:extLst>
                      <a:ext uri="{0D108BD9-81ED-4DB2-BD59-A6C34878D82A}">
                        <a16:rowId xmlns:a16="http://schemas.microsoft.com/office/drawing/2014/main" val="10007"/>
                      </a:ext>
                    </a:extLst>
                  </a:tr>
                  <a:tr h="370840">
                    <a:tc>
                      <a:txBody>
                        <a:bodyPr/>
                        <a:lstStyle/>
                        <a:p>
                          <a:r>
                            <a:rPr lang="en-US"/>
                            <a:t>H</a:t>
                          </a:r>
                        </a:p>
                      </a:txBody>
                      <a:tcPr/>
                    </a:tc>
                    <a:tc>
                      <a:txBody>
                        <a:bodyPr/>
                        <a:lstStyle/>
                        <a:p>
                          <a:r>
                            <a:rPr lang="en-US"/>
                            <a:t>8</a:t>
                          </a:r>
                        </a:p>
                      </a:txBody>
                      <a:tcPr/>
                    </a:tc>
                    <a:tc>
                      <a:txBody>
                        <a:bodyPr/>
                        <a:lstStyle/>
                        <a:p>
                          <a:r>
                            <a:rPr lang="en-US"/>
                            <a:t>8</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10008"/>
                      </a:ext>
                    </a:extLst>
                  </a:tr>
                  <a:tr h="370840">
                    <a:tc>
                      <a:txBody>
                        <a:bodyPr/>
                        <a:lstStyle/>
                        <a:p>
                          <a:r>
                            <a:rPr lang="en-US"/>
                            <a:t>I</a:t>
                          </a:r>
                        </a:p>
                      </a:txBody>
                      <a:tcPr/>
                    </a:tc>
                    <a:tc>
                      <a:txBody>
                        <a:bodyPr/>
                        <a:lstStyle/>
                        <a:p>
                          <a:r>
                            <a:rPr lang="en-US"/>
                            <a:t>1</a:t>
                          </a:r>
                        </a:p>
                      </a:txBody>
                      <a:tcPr/>
                    </a:tc>
                    <a:tc>
                      <a:txBody>
                        <a:bodyPr/>
                        <a:lstStyle/>
                        <a:p>
                          <a:r>
                            <a:rPr lang="en-US"/>
                            <a:t>9</a:t>
                          </a:r>
                        </a:p>
                      </a:txBody>
                      <a:tcPr/>
                    </a:tc>
                    <a:tc>
                      <a:txBody>
                        <a:bodyPr/>
                        <a:lstStyle/>
                        <a:p>
                          <a:r>
                            <a:rPr lang="en-US"/>
                            <a:t>-8</a:t>
                          </a:r>
                        </a:p>
                      </a:txBody>
                      <a:tcPr/>
                    </a:tc>
                    <a:tc>
                      <a:txBody>
                        <a:bodyPr/>
                        <a:lstStyle/>
                        <a:p>
                          <a:r>
                            <a:rPr lang="en-US"/>
                            <a:t>64</a:t>
                          </a:r>
                        </a:p>
                      </a:txBody>
                      <a:tcPr/>
                    </a:tc>
                    <a:extLst>
                      <a:ext uri="{0D108BD9-81ED-4DB2-BD59-A6C34878D82A}">
                        <a16:rowId xmlns:a16="http://schemas.microsoft.com/office/drawing/2014/main" val="10009"/>
                      </a:ext>
                    </a:extLst>
                  </a:tr>
                  <a:tr h="370840">
                    <a:tc>
                      <a:txBody>
                        <a:bodyPr/>
                        <a:lstStyle/>
                        <a:p>
                          <a:r>
                            <a:rPr lang="en-US"/>
                            <a:t>J</a:t>
                          </a:r>
                        </a:p>
                      </a:txBody>
                      <a:tcPr/>
                    </a:tc>
                    <a:tc>
                      <a:txBody>
                        <a:bodyPr/>
                        <a:lstStyle/>
                        <a:p>
                          <a:r>
                            <a:rPr lang="en-US"/>
                            <a:t>3</a:t>
                          </a:r>
                        </a:p>
                      </a:txBody>
                      <a:tcPr/>
                    </a:tc>
                    <a:tc>
                      <a:txBody>
                        <a:bodyPr/>
                        <a:lstStyle/>
                        <a:p>
                          <a:r>
                            <a:rPr lang="en-US"/>
                            <a:t>10</a:t>
                          </a:r>
                        </a:p>
                      </a:txBody>
                      <a:tcPr/>
                    </a:tc>
                    <a:tc>
                      <a:txBody>
                        <a:bodyPr/>
                        <a:lstStyle/>
                        <a:p>
                          <a:r>
                            <a:rPr lang="en-US"/>
                            <a:t>-7</a:t>
                          </a:r>
                        </a:p>
                      </a:txBody>
                      <a:tcPr/>
                    </a:tc>
                    <a:tc>
                      <a:txBody>
                        <a:bodyPr/>
                        <a:lstStyle/>
                        <a:p>
                          <a:r>
                            <a:rPr lang="en-US"/>
                            <a:t>49</a:t>
                          </a:r>
                        </a:p>
                      </a:txBody>
                      <a:tcPr/>
                    </a:tc>
                    <a:extLst>
                      <a:ext uri="{0D108BD9-81ED-4DB2-BD59-A6C34878D82A}">
                        <a16:rowId xmlns:a16="http://schemas.microsoft.com/office/drawing/2014/main" val="10010"/>
                      </a:ext>
                    </a:extLst>
                  </a:tr>
                  <a:tr h="7557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blipFill>
                          <a:blip r:embed="rId3"/>
                          <a:stretch>
                            <a:fillRect l="-323476" t="-544355" r="-1524" b="-1613"/>
                          </a:stretch>
                        </a:blipFill>
                      </a:tcPr>
                    </a:tc>
                    <a:extLst>
                      <a:ext uri="{0D108BD9-81ED-4DB2-BD59-A6C34878D82A}">
                        <a16:rowId xmlns:a16="http://schemas.microsoft.com/office/drawing/2014/main" val="10011"/>
                      </a:ext>
                    </a:extLst>
                  </a:tr>
                </a:tbl>
              </a:graphicData>
            </a:graphic>
          </p:graphicFrame>
        </mc:Fallback>
      </mc:AlternateContent>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Rank 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D64982FA-C428-84E5-DDD9-5A602B6BA81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470787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a:rPr>
                        <m:t>𝑟</m:t>
                      </m:r>
                      <m:r>
                        <a:rPr lang="en-US" sz="2200" b="0" i="1" smtClean="0">
                          <a:solidFill>
                            <a:schemeClr val="tx1"/>
                          </a:solidFill>
                          <a:latin typeface="Cambria Math"/>
                        </a:rPr>
                        <m:t>=1−</m:t>
                      </m:r>
                      <m:d>
                        <m:dPr>
                          <m:begChr m:val="["/>
                          <m:endChr m:val="]"/>
                          <m:ctrlPr>
                            <a:rPr lang="en-US" sz="2200" i="1" smtClean="0">
                              <a:solidFill>
                                <a:schemeClr val="tx1"/>
                              </a:solidFill>
                              <a:latin typeface="Cambria Math" panose="02040503050406030204" pitchFamily="18" charset="0"/>
                            </a:rPr>
                          </m:ctrlPr>
                        </m:dPr>
                        <m:e>
                          <m:f>
                            <m:fPr>
                              <m:ctrlPr>
                                <a:rPr lang="en-US" sz="2200" i="1" smtClean="0">
                                  <a:solidFill>
                                    <a:schemeClr val="tx1"/>
                                  </a:solidFill>
                                  <a:latin typeface="Cambria Math" panose="02040503050406030204" pitchFamily="18" charset="0"/>
                                </a:rPr>
                              </m:ctrlPr>
                            </m:fPr>
                            <m:num>
                              <m:r>
                                <a:rPr lang="en-US" sz="2200" b="0" i="1" smtClean="0">
                                  <a:solidFill>
                                    <a:schemeClr val="tx1"/>
                                  </a:solidFill>
                                  <a:latin typeface="Cambria Math"/>
                                </a:rPr>
                                <m:t>6</m:t>
                              </m:r>
                              <m:nary>
                                <m:naryPr>
                                  <m:chr m:val="∑"/>
                                  <m:subHide m:val="on"/>
                                  <m:supHide m:val="on"/>
                                  <m:ctrlPr>
                                    <a:rPr lang="en-US" sz="2200" i="1" smtClean="0">
                                      <a:solidFill>
                                        <a:schemeClr val="tx1"/>
                                      </a:solidFill>
                                      <a:latin typeface="Cambria Math" panose="02040503050406030204" pitchFamily="18" charset="0"/>
                                    </a:rPr>
                                  </m:ctrlPr>
                                </m:naryPr>
                                <m:sub/>
                                <m:sup/>
                                <m:e>
                                  <m:sSup>
                                    <m:sSupPr>
                                      <m:ctrlPr>
                                        <a:rPr lang="en-US" sz="2200" i="1" smtClean="0">
                                          <a:solidFill>
                                            <a:schemeClr val="tx1"/>
                                          </a:solidFill>
                                          <a:latin typeface="Cambria Math" panose="02040503050406030204" pitchFamily="18" charset="0"/>
                                        </a:rPr>
                                      </m:ctrlPr>
                                    </m:sSupPr>
                                    <m:e>
                                      <m:r>
                                        <a:rPr lang="en-US" sz="2200" b="0" i="1" smtClean="0">
                                          <a:solidFill>
                                            <a:schemeClr val="tx1"/>
                                          </a:solidFill>
                                          <a:latin typeface="Cambria Math"/>
                                        </a:rPr>
                                        <m:t>𝐷</m:t>
                                      </m:r>
                                    </m:e>
                                    <m:sup>
                                      <m:r>
                                        <a:rPr lang="en-US" sz="2200" b="0" i="1" smtClean="0">
                                          <a:solidFill>
                                            <a:schemeClr val="tx1"/>
                                          </a:solidFill>
                                          <a:latin typeface="Cambria Math"/>
                                        </a:rPr>
                                        <m:t>2</m:t>
                                      </m:r>
                                    </m:sup>
                                  </m:sSup>
                                </m:e>
                              </m:nary>
                            </m:num>
                            <m:den>
                              <m:r>
                                <a:rPr lang="en-US" sz="2200" b="0" i="1" smtClean="0">
                                  <a:solidFill>
                                    <a:schemeClr val="tx1"/>
                                  </a:solidFill>
                                  <a:latin typeface="Cambria Math"/>
                                </a:rPr>
                                <m:t>𝑛</m:t>
                              </m:r>
                              <m:d>
                                <m:dPr>
                                  <m:ctrlPr>
                                    <a:rPr lang="en-US" sz="2200" i="1" smtClean="0">
                                      <a:solidFill>
                                        <a:schemeClr val="tx1"/>
                                      </a:solidFill>
                                      <a:latin typeface="Cambria Math" panose="02040503050406030204" pitchFamily="18" charset="0"/>
                                    </a:rPr>
                                  </m:ctrlPr>
                                </m:dPr>
                                <m:e>
                                  <m:sSup>
                                    <m:sSupPr>
                                      <m:ctrlPr>
                                        <a:rPr lang="en-US" sz="2200" i="1" smtClean="0">
                                          <a:solidFill>
                                            <a:schemeClr val="tx1"/>
                                          </a:solidFill>
                                          <a:latin typeface="Cambria Math" panose="02040503050406030204" pitchFamily="18" charset="0"/>
                                        </a:rPr>
                                      </m:ctrlPr>
                                    </m:sSupPr>
                                    <m:e>
                                      <m:r>
                                        <a:rPr lang="en-US" sz="2200" b="0" i="1" smtClean="0">
                                          <a:solidFill>
                                            <a:schemeClr val="tx1"/>
                                          </a:solidFill>
                                          <a:latin typeface="Cambria Math"/>
                                        </a:rPr>
                                        <m:t>𝑛</m:t>
                                      </m:r>
                                    </m:e>
                                    <m:sup>
                                      <m:r>
                                        <a:rPr lang="en-US" sz="2200" b="0" i="1" smtClean="0">
                                          <a:solidFill>
                                            <a:schemeClr val="tx1"/>
                                          </a:solidFill>
                                          <a:latin typeface="Cambria Math"/>
                                        </a:rPr>
                                        <m:t>2</m:t>
                                      </m:r>
                                    </m:sup>
                                  </m:sSup>
                                  <m:r>
                                    <a:rPr lang="en-US" sz="2200" b="0" i="1" smtClean="0">
                                      <a:solidFill>
                                        <a:schemeClr val="tx1"/>
                                      </a:solidFill>
                                      <a:latin typeface="Cambria Math"/>
                                    </a:rPr>
                                    <m:t>−1</m:t>
                                  </m:r>
                                </m:e>
                              </m:d>
                            </m:den>
                          </m:f>
                        </m:e>
                      </m:d>
                      <m:r>
                        <a:rPr lang="en-US" sz="2200" b="0" i="1" smtClean="0">
                          <a:solidFill>
                            <a:schemeClr val="tx1"/>
                          </a:solidFill>
                          <a:latin typeface="Cambria Math"/>
                        </a:rPr>
                        <m:t>=1−</m:t>
                      </m:r>
                      <m:d>
                        <m:dPr>
                          <m:begChr m:val="["/>
                          <m:endChr m:val="]"/>
                          <m:ctrlPr>
                            <a:rPr lang="en-US" sz="2200" i="1" smtClean="0">
                              <a:solidFill>
                                <a:schemeClr val="tx1"/>
                              </a:solidFill>
                              <a:latin typeface="Cambria Math" panose="02040503050406030204" pitchFamily="18" charset="0"/>
                            </a:rPr>
                          </m:ctrlPr>
                        </m:dPr>
                        <m:e>
                          <m:f>
                            <m:fPr>
                              <m:ctrlPr>
                                <a:rPr lang="en-US" sz="2200" i="1" smtClean="0">
                                  <a:solidFill>
                                    <a:schemeClr val="tx1"/>
                                  </a:solidFill>
                                  <a:latin typeface="Cambria Math" panose="02040503050406030204" pitchFamily="18" charset="0"/>
                                </a:rPr>
                              </m:ctrlPr>
                            </m:fPr>
                            <m:num>
                              <m:r>
                                <a:rPr lang="en-US" sz="2200" b="0" i="1" smtClean="0">
                                  <a:solidFill>
                                    <a:schemeClr val="tx1"/>
                                  </a:solidFill>
                                  <a:latin typeface="Cambria Math"/>
                                </a:rPr>
                                <m:t>6</m:t>
                              </m:r>
                              <m:r>
                                <a:rPr lang="en-US" sz="2200" b="0" i="1" smtClean="0">
                                  <a:solidFill>
                                    <a:schemeClr val="tx1"/>
                                  </a:solidFill>
                                  <a:latin typeface="Cambria Math"/>
                                  <a:ea typeface="Cambria Math"/>
                                </a:rPr>
                                <m:t>×280</m:t>
                              </m:r>
                            </m:num>
                            <m:den>
                              <m:r>
                                <a:rPr lang="en-US" sz="2200" b="0" i="1" smtClean="0">
                                  <a:solidFill>
                                    <a:schemeClr val="tx1"/>
                                  </a:solidFill>
                                  <a:latin typeface="Cambria Math"/>
                                </a:rPr>
                                <m:t>10</m:t>
                              </m:r>
                              <m:d>
                                <m:dPr>
                                  <m:ctrlPr>
                                    <a:rPr lang="en-US" sz="2200" i="1" smtClean="0">
                                      <a:solidFill>
                                        <a:schemeClr val="tx1"/>
                                      </a:solidFill>
                                      <a:latin typeface="Cambria Math" panose="02040503050406030204" pitchFamily="18" charset="0"/>
                                    </a:rPr>
                                  </m:ctrlPr>
                                </m:dPr>
                                <m:e>
                                  <m:r>
                                    <a:rPr lang="en-US" sz="2200" b="0" i="1" smtClean="0">
                                      <a:solidFill>
                                        <a:schemeClr val="tx1"/>
                                      </a:solidFill>
                                      <a:latin typeface="Cambria Math"/>
                                    </a:rPr>
                                    <m:t>100−1</m:t>
                                  </m:r>
                                </m:e>
                              </m:d>
                            </m:den>
                          </m:f>
                        </m:e>
                      </m:d>
                      <m:r>
                        <a:rPr lang="en-US" sz="2200" b="0" i="1" smtClean="0">
                          <a:solidFill>
                            <a:schemeClr val="tx1"/>
                          </a:solidFill>
                          <a:latin typeface="Cambria Math"/>
                        </a:rPr>
                        <m:t>=1−1.697=−0.697</m:t>
                      </m:r>
                    </m:oMath>
                  </m:oMathPara>
                </a14:m>
                <a:endParaRPr lang="en-US" sz="2200">
                  <a:solidFill>
                    <a:schemeClr val="tx1"/>
                  </a:solidFill>
                  <a:latin typeface="+mj-lt"/>
                </a:endParaRPr>
              </a:p>
              <a:p>
                <a:pPr marL="0" indent="0">
                  <a:buNone/>
                </a:pPr>
                <a:r>
                  <a:rPr lang="en-US" sz="2200" spc="-70">
                    <a:solidFill>
                      <a:schemeClr val="tx1"/>
                    </a:solidFill>
                    <a:latin typeface="+mj-lt"/>
                    <a:cs typeface="Tahoma"/>
                  </a:rPr>
                  <a:t>Uses:</a:t>
                </a:r>
              </a:p>
              <a:p>
                <a:r>
                  <a:rPr lang="en-US" sz="2200" spc="-70">
                    <a:solidFill>
                      <a:schemeClr val="tx1"/>
                    </a:solidFill>
                    <a:latin typeface="+mj-lt"/>
                    <a:cs typeface="Tahoma"/>
                  </a:rPr>
                  <a:t>It </a:t>
                </a:r>
                <a:r>
                  <a:rPr lang="en-US" sz="2200" spc="-55">
                    <a:solidFill>
                      <a:schemeClr val="tx1"/>
                    </a:solidFill>
                    <a:latin typeface="+mj-lt"/>
                    <a:cs typeface="Tahoma"/>
                  </a:rPr>
                  <a:t>is </a:t>
                </a:r>
                <a:r>
                  <a:rPr lang="en-US" sz="2200" spc="-105">
                    <a:solidFill>
                      <a:schemeClr val="tx1"/>
                    </a:solidFill>
                    <a:latin typeface="+mj-lt"/>
                    <a:cs typeface="Tahoma"/>
                  </a:rPr>
                  <a:t>used </a:t>
                </a:r>
                <a:r>
                  <a:rPr lang="en-US" sz="2200" spc="-65">
                    <a:solidFill>
                      <a:schemeClr val="tx1"/>
                    </a:solidFill>
                    <a:latin typeface="+mj-lt"/>
                    <a:cs typeface="Tahoma"/>
                  </a:rPr>
                  <a:t>for </a:t>
                </a:r>
                <a:r>
                  <a:rPr lang="en-US" sz="2200" spc="-55">
                    <a:solidFill>
                      <a:schemeClr val="tx1"/>
                    </a:solidFill>
                    <a:latin typeface="+mj-lt"/>
                    <a:cs typeface="Tahoma"/>
                  </a:rPr>
                  <a:t>finding correlation </a:t>
                </a:r>
                <a:r>
                  <a:rPr lang="en-US" sz="2200" spc="-50">
                    <a:solidFill>
                      <a:schemeClr val="tx1"/>
                    </a:solidFill>
                    <a:latin typeface="+mj-lt"/>
                    <a:cs typeface="Tahoma"/>
                  </a:rPr>
                  <a:t>coefficient </a:t>
                </a:r>
                <a:r>
                  <a:rPr lang="en-US" sz="2200" spc="-10">
                    <a:solidFill>
                      <a:schemeClr val="tx1"/>
                    </a:solidFill>
                    <a:latin typeface="+mj-lt"/>
                    <a:cs typeface="Tahoma"/>
                  </a:rPr>
                  <a:t>if </a:t>
                </a:r>
                <a:r>
                  <a:rPr lang="en-US" sz="2200" spc="-155">
                    <a:solidFill>
                      <a:schemeClr val="tx1"/>
                    </a:solidFill>
                    <a:latin typeface="+mj-lt"/>
                    <a:cs typeface="Tahoma"/>
                  </a:rPr>
                  <a:t>we </a:t>
                </a:r>
                <a:r>
                  <a:rPr lang="en-US" sz="2200" spc="-110">
                    <a:solidFill>
                      <a:schemeClr val="tx1"/>
                    </a:solidFill>
                    <a:latin typeface="+mj-lt"/>
                    <a:cs typeface="Tahoma"/>
                  </a:rPr>
                  <a:t>are  </a:t>
                </a:r>
                <a:r>
                  <a:rPr lang="en-US" sz="2200" spc="-70">
                    <a:solidFill>
                      <a:schemeClr val="tx1"/>
                    </a:solidFill>
                    <a:latin typeface="+mj-lt"/>
                    <a:cs typeface="Tahoma"/>
                  </a:rPr>
                  <a:t>dealing </a:t>
                </a:r>
                <a:r>
                  <a:rPr lang="en-US" sz="2200" spc="-40">
                    <a:solidFill>
                      <a:schemeClr val="tx1"/>
                    </a:solidFill>
                    <a:latin typeface="+mj-lt"/>
                    <a:cs typeface="Tahoma"/>
                  </a:rPr>
                  <a:t>with </a:t>
                </a:r>
                <a:r>
                  <a:rPr lang="en-US" sz="2200" spc="-40">
                    <a:solidFill>
                      <a:schemeClr val="tx1"/>
                    </a:solidFill>
                    <a:uFill>
                      <a:solidFill>
                        <a:srgbClr val="7F007F"/>
                      </a:solidFill>
                    </a:uFill>
                    <a:latin typeface="+mj-lt"/>
                    <a:cs typeface="Tahoma"/>
                  </a:rPr>
                  <a:t>qualitative </a:t>
                </a:r>
                <a:r>
                  <a:rPr lang="en-US" sz="2200" spc="-55">
                    <a:solidFill>
                      <a:schemeClr val="tx1"/>
                    </a:solidFill>
                    <a:uFill>
                      <a:solidFill>
                        <a:srgbClr val="7F007F"/>
                      </a:solidFill>
                    </a:uFill>
                    <a:latin typeface="+mj-lt"/>
                    <a:cs typeface="Tahoma"/>
                  </a:rPr>
                  <a:t>characteristics</a:t>
                </a:r>
                <a:r>
                  <a:rPr lang="en-US" sz="2200" spc="-65">
                    <a:solidFill>
                      <a:schemeClr val="tx1"/>
                    </a:solidFill>
                    <a:latin typeface="+mj-lt"/>
                    <a:cs typeface="Tahoma"/>
                  </a:rPr>
                  <a:t>which </a:t>
                </a:r>
                <a:r>
                  <a:rPr lang="en-US" sz="2200" spc="-55">
                    <a:solidFill>
                      <a:schemeClr val="tx1"/>
                    </a:solidFill>
                    <a:latin typeface="+mj-lt"/>
                    <a:cs typeface="Tahoma"/>
                  </a:rPr>
                  <a:t>cannot </a:t>
                </a:r>
                <a:r>
                  <a:rPr lang="en-US" sz="2200" spc="-90">
                    <a:solidFill>
                      <a:schemeClr val="tx1"/>
                    </a:solidFill>
                    <a:latin typeface="+mj-lt"/>
                    <a:cs typeface="Tahoma"/>
                  </a:rPr>
                  <a:t>be  </a:t>
                </a:r>
                <a:r>
                  <a:rPr lang="en-US" sz="2200" spc="-100">
                    <a:solidFill>
                      <a:schemeClr val="tx1"/>
                    </a:solidFill>
                    <a:latin typeface="+mj-lt"/>
                    <a:cs typeface="Tahoma"/>
                  </a:rPr>
                  <a:t>measured </a:t>
                </a:r>
                <a:r>
                  <a:rPr lang="en-US" sz="2200" spc="-45">
                    <a:solidFill>
                      <a:schemeClr val="tx1"/>
                    </a:solidFill>
                    <a:latin typeface="+mj-lt"/>
                    <a:cs typeface="Tahoma"/>
                  </a:rPr>
                  <a:t>quantitatively </a:t>
                </a:r>
                <a:r>
                  <a:rPr lang="en-US" sz="2200" spc="-40">
                    <a:solidFill>
                      <a:schemeClr val="tx1"/>
                    </a:solidFill>
                    <a:latin typeface="+mj-lt"/>
                    <a:cs typeface="Tahoma"/>
                  </a:rPr>
                  <a:t>but </a:t>
                </a:r>
                <a:r>
                  <a:rPr lang="en-US" sz="2200" spc="-70">
                    <a:solidFill>
                      <a:schemeClr val="tx1"/>
                    </a:solidFill>
                    <a:latin typeface="+mj-lt"/>
                    <a:cs typeface="Tahoma"/>
                  </a:rPr>
                  <a:t>can </a:t>
                </a:r>
                <a:r>
                  <a:rPr lang="en-US" sz="2200" spc="-90">
                    <a:solidFill>
                      <a:schemeClr val="tx1"/>
                    </a:solidFill>
                    <a:latin typeface="+mj-lt"/>
                    <a:cs typeface="Tahoma"/>
                  </a:rPr>
                  <a:t>be arranged</a:t>
                </a:r>
                <a:r>
                  <a:rPr lang="en-US" sz="2200" spc="-70">
                    <a:solidFill>
                      <a:schemeClr val="tx1"/>
                    </a:solidFill>
                    <a:latin typeface="+mj-lt"/>
                    <a:cs typeface="Tahoma"/>
                  </a:rPr>
                  <a:t>serially.</a:t>
                </a:r>
                <a:endParaRPr lang="en-US" sz="2200">
                  <a:solidFill>
                    <a:schemeClr val="tx1"/>
                  </a:solidFill>
                  <a:latin typeface="+mj-lt"/>
                  <a:cs typeface="Tahoma"/>
                </a:endParaRPr>
              </a:p>
              <a:p>
                <a:r>
                  <a:rPr lang="en-US" sz="2200" spc="-70">
                    <a:solidFill>
                      <a:schemeClr val="tx1"/>
                    </a:solidFill>
                    <a:latin typeface="+mj-lt"/>
                    <a:cs typeface="Tahoma"/>
                  </a:rPr>
                  <a:t>Itcanalso</a:t>
                </a:r>
                <a:r>
                  <a:rPr lang="en-US" sz="2200" spc="-90">
                    <a:solidFill>
                      <a:schemeClr val="tx1"/>
                    </a:solidFill>
                    <a:latin typeface="+mj-lt"/>
                    <a:cs typeface="Tahoma"/>
                  </a:rPr>
                  <a:t>be</a:t>
                </a:r>
                <a:r>
                  <a:rPr lang="en-US" sz="2200" spc="-105">
                    <a:solidFill>
                      <a:schemeClr val="tx1"/>
                    </a:solidFill>
                    <a:latin typeface="+mj-lt"/>
                    <a:cs typeface="Tahoma"/>
                  </a:rPr>
                  <a:t>usedwhere</a:t>
                </a:r>
                <a:r>
                  <a:rPr lang="en-US" sz="2200" spc="-40">
                    <a:solidFill>
                      <a:schemeClr val="tx1"/>
                    </a:solidFill>
                    <a:uFill>
                      <a:solidFill>
                        <a:srgbClr val="7F007F"/>
                      </a:solidFill>
                    </a:uFill>
                    <a:latin typeface="+mj-lt"/>
                    <a:cs typeface="Tahoma"/>
                  </a:rPr>
                  <a:t>actual</a:t>
                </a:r>
                <a:r>
                  <a:rPr lang="en-US" sz="2200" spc="-55">
                    <a:solidFill>
                      <a:schemeClr val="tx1"/>
                    </a:solidFill>
                    <a:uFill>
                      <a:solidFill>
                        <a:srgbClr val="7F007F"/>
                      </a:solidFill>
                    </a:uFill>
                    <a:latin typeface="+mj-lt"/>
                    <a:cs typeface="Tahoma"/>
                  </a:rPr>
                  <a:t>data</a:t>
                </a:r>
                <a:r>
                  <a:rPr lang="en-US" sz="2200" spc="-110">
                    <a:solidFill>
                      <a:schemeClr val="tx1"/>
                    </a:solidFill>
                    <a:latin typeface="+mj-lt"/>
                    <a:cs typeface="Tahoma"/>
                  </a:rPr>
                  <a:t>are</a:t>
                </a:r>
                <a:r>
                  <a:rPr lang="en-US" sz="2200" spc="-75">
                    <a:solidFill>
                      <a:schemeClr val="tx1"/>
                    </a:solidFill>
                    <a:latin typeface="+mj-lt"/>
                    <a:cs typeface="Tahoma"/>
                  </a:rPr>
                  <a:t>given.</a:t>
                </a:r>
                <a:endParaRPr lang="en-US" sz="2200">
                  <a:solidFill>
                    <a:schemeClr val="tx1"/>
                  </a:solidFill>
                  <a:latin typeface="+mj-lt"/>
                  <a:cs typeface="Tahoma"/>
                </a:endParaRPr>
              </a:p>
              <a:p>
                <a:r>
                  <a:rPr lang="en-US" sz="2200" spc="-130">
                    <a:solidFill>
                      <a:schemeClr val="tx1"/>
                    </a:solidFill>
                    <a:latin typeface="+mj-lt"/>
                    <a:cs typeface="Tahoma"/>
                  </a:rPr>
                  <a:t>In </a:t>
                </a:r>
                <a:r>
                  <a:rPr lang="en-US" sz="2200" spc="-95">
                    <a:solidFill>
                      <a:schemeClr val="tx1"/>
                    </a:solidFill>
                    <a:latin typeface="+mj-lt"/>
                    <a:cs typeface="Tahoma"/>
                  </a:rPr>
                  <a:t>case </a:t>
                </a:r>
                <a:r>
                  <a:rPr lang="en-US" sz="2200" spc="-55">
                    <a:solidFill>
                      <a:schemeClr val="tx1"/>
                    </a:solidFill>
                    <a:latin typeface="+mj-lt"/>
                    <a:cs typeface="Tahoma"/>
                  </a:rPr>
                  <a:t>of </a:t>
                </a:r>
                <a:r>
                  <a:rPr lang="en-US" sz="2200" spc="-85">
                    <a:solidFill>
                      <a:schemeClr val="tx1"/>
                    </a:solidFill>
                    <a:uFill>
                      <a:solidFill>
                        <a:srgbClr val="7F007F"/>
                      </a:solidFill>
                    </a:uFill>
                    <a:latin typeface="+mj-lt"/>
                    <a:cs typeface="Tahoma"/>
                  </a:rPr>
                  <a:t>extreme </a:t>
                </a:r>
                <a:r>
                  <a:rPr lang="en-US" sz="2200" spc="-70">
                    <a:solidFill>
                      <a:schemeClr val="tx1"/>
                    </a:solidFill>
                    <a:uFill>
                      <a:solidFill>
                        <a:srgbClr val="7F007F"/>
                      </a:solidFill>
                    </a:uFill>
                    <a:latin typeface="+mj-lt"/>
                    <a:cs typeface="Tahoma"/>
                  </a:rPr>
                  <a:t>observations,</a:t>
                </a:r>
                <a:r>
                  <a:rPr lang="en-US" sz="2200" spc="-65">
                    <a:solidFill>
                      <a:schemeClr val="tx1"/>
                    </a:solidFill>
                    <a:latin typeface="+mj-lt"/>
                    <a:cs typeface="Tahoma"/>
                  </a:rPr>
                  <a:t>Spearman’s formula </a:t>
                </a:r>
                <a:r>
                  <a:rPr lang="en-US" sz="2200" spc="-55">
                    <a:solidFill>
                      <a:schemeClr val="tx1"/>
                    </a:solidFill>
                    <a:latin typeface="+mj-lt"/>
                    <a:cs typeface="Tahoma"/>
                  </a:rPr>
                  <a:t>is  </a:t>
                </a:r>
                <a:r>
                  <a:rPr lang="en-US" sz="2200" spc="-90">
                    <a:solidFill>
                      <a:schemeClr val="tx1"/>
                    </a:solidFill>
                    <a:latin typeface="+mj-lt"/>
                    <a:cs typeface="Tahoma"/>
                  </a:rPr>
                  <a:t>preferred </a:t>
                </a:r>
                <a:r>
                  <a:rPr lang="en-US" sz="2200" spc="-20">
                    <a:solidFill>
                      <a:schemeClr val="tx1"/>
                    </a:solidFill>
                    <a:latin typeface="+mj-lt"/>
                    <a:cs typeface="Tahoma"/>
                  </a:rPr>
                  <a:t>to </a:t>
                </a:r>
                <a:r>
                  <a:rPr lang="en-US" sz="2200" spc="-60">
                    <a:solidFill>
                      <a:schemeClr val="tx1"/>
                    </a:solidFill>
                    <a:latin typeface="+mj-lt"/>
                    <a:cs typeface="Tahoma"/>
                  </a:rPr>
                  <a:t>Pearson’s</a:t>
                </a:r>
                <a:r>
                  <a:rPr lang="en-US" sz="2200" spc="-65">
                    <a:solidFill>
                      <a:schemeClr val="tx1"/>
                    </a:solidFill>
                    <a:latin typeface="+mj-lt"/>
                    <a:cs typeface="Tahoma"/>
                  </a:rPr>
                  <a:t>formula.</a:t>
                </a:r>
                <a:endParaRPr lang="en-US" sz="2200">
                  <a:solidFill>
                    <a:schemeClr val="tx1"/>
                  </a:solidFill>
                  <a:latin typeface="+mj-lt"/>
                  <a:cs typeface="Tahoma"/>
                </a:endParaRPr>
              </a:p>
              <a:p>
                <a:pPr marL="0" indent="0">
                  <a:buNone/>
                </a:pPr>
                <a:r>
                  <a:rPr lang="en-US" sz="2200" spc="320">
                    <a:solidFill>
                      <a:schemeClr val="tx1"/>
                    </a:solidFill>
                    <a:latin typeface="+mj-lt"/>
                    <a:cs typeface="PMingLiU"/>
                  </a:rPr>
                  <a:t>Limitations</a:t>
                </a:r>
                <a:endParaRPr lang="en-US" sz="2200">
                  <a:solidFill>
                    <a:schemeClr val="tx1"/>
                  </a:solidFill>
                  <a:latin typeface="+mj-lt"/>
                  <a:cs typeface="PMingLiU"/>
                </a:endParaRPr>
              </a:p>
              <a:p>
                <a:r>
                  <a:rPr lang="en-US" sz="2200" spc="-70">
                    <a:solidFill>
                      <a:schemeClr val="tx1"/>
                    </a:solidFill>
                    <a:latin typeface="+mj-lt"/>
                    <a:cs typeface="Tahoma"/>
                  </a:rPr>
                  <a:t>It </a:t>
                </a:r>
                <a:r>
                  <a:rPr lang="en-US" sz="2200" spc="-55">
                    <a:solidFill>
                      <a:schemeClr val="tx1"/>
                    </a:solidFill>
                    <a:latin typeface="+mj-lt"/>
                    <a:cs typeface="Tahoma"/>
                  </a:rPr>
                  <a:t>is </a:t>
                </a:r>
                <a:r>
                  <a:rPr lang="en-US" sz="2200" spc="-45">
                    <a:solidFill>
                      <a:schemeClr val="tx1"/>
                    </a:solidFill>
                    <a:latin typeface="+mj-lt"/>
                    <a:cs typeface="Tahoma"/>
                  </a:rPr>
                  <a:t>not </a:t>
                </a:r>
                <a:r>
                  <a:rPr lang="en-US" sz="2200" spc="-55">
                    <a:solidFill>
                      <a:schemeClr val="tx1"/>
                    </a:solidFill>
                    <a:latin typeface="+mj-lt"/>
                    <a:cs typeface="Tahoma"/>
                  </a:rPr>
                  <a:t>applicable </a:t>
                </a:r>
                <a:r>
                  <a:rPr lang="en-US" sz="2200" spc="-40">
                    <a:solidFill>
                      <a:schemeClr val="tx1"/>
                    </a:solidFill>
                    <a:latin typeface="+mj-lt"/>
                    <a:cs typeface="Tahoma"/>
                  </a:rPr>
                  <a:t>in </a:t>
                </a:r>
                <a:r>
                  <a:rPr lang="en-US" sz="2200" spc="-65">
                    <a:solidFill>
                      <a:schemeClr val="tx1"/>
                    </a:solidFill>
                    <a:latin typeface="+mj-lt"/>
                    <a:cs typeface="Tahoma"/>
                  </a:rPr>
                  <a:t>the </a:t>
                </a:r>
                <a:r>
                  <a:rPr lang="en-US" sz="2200" spc="-95">
                    <a:solidFill>
                      <a:schemeClr val="tx1"/>
                    </a:solidFill>
                    <a:latin typeface="+mj-lt"/>
                    <a:cs typeface="Tahoma"/>
                  </a:rPr>
                  <a:t>case </a:t>
                </a:r>
                <a:r>
                  <a:rPr lang="en-US" sz="2200" spc="-55">
                    <a:solidFill>
                      <a:schemeClr val="tx1"/>
                    </a:solidFill>
                    <a:latin typeface="+mj-lt"/>
                    <a:cs typeface="Tahoma"/>
                  </a:rPr>
                  <a:t>of </a:t>
                </a:r>
                <a:r>
                  <a:rPr lang="en-US" sz="2200" spc="-55">
                    <a:solidFill>
                      <a:schemeClr val="tx1"/>
                    </a:solidFill>
                    <a:uFill>
                      <a:solidFill>
                        <a:srgbClr val="7F007F"/>
                      </a:solidFill>
                    </a:uFill>
                    <a:latin typeface="+mj-lt"/>
                    <a:cs typeface="Tahoma"/>
                  </a:rPr>
                  <a:t>bivariate </a:t>
                </a:r>
                <a:r>
                  <a:rPr lang="en-US" sz="2200" spc="-80">
                    <a:solidFill>
                      <a:schemeClr val="tx1"/>
                    </a:solidFill>
                    <a:uFill>
                      <a:solidFill>
                        <a:srgbClr val="7F007F"/>
                      </a:solidFill>
                    </a:uFill>
                    <a:latin typeface="+mj-lt"/>
                    <a:cs typeface="Tahoma"/>
                  </a:rPr>
                  <a:t>frequency </a:t>
                </a:r>
                <a:r>
                  <a:rPr lang="en-US" sz="2200" spc="-40">
                    <a:solidFill>
                      <a:schemeClr val="tx1"/>
                    </a:solidFill>
                    <a:uFill>
                      <a:solidFill>
                        <a:srgbClr val="7F007F"/>
                      </a:solidFill>
                    </a:uFill>
                    <a:latin typeface="+mj-lt"/>
                    <a:cs typeface="Tahoma"/>
                  </a:rPr>
                  <a:t>distribution.</a:t>
                </a:r>
                <a:endParaRPr lang="en-US" sz="2200">
                  <a:solidFill>
                    <a:schemeClr val="tx1"/>
                  </a:solidFill>
                  <a:latin typeface="+mj-lt"/>
                </a:endParaRPr>
              </a:p>
              <a:p>
                <a:endParaRPr lang="en-US" sz="2200">
                  <a:solidFill>
                    <a:schemeClr val="tx1"/>
                  </a:solidFill>
                  <a:latin typeface="+mj-lt"/>
                </a:endParaRPr>
              </a:p>
              <a:p>
                <a:endParaRPr lang="en-US" sz="2200">
                  <a:solidFill>
                    <a:schemeClr val="tx1"/>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7A09CB7-1EA5-4144-A602-A511CCFF1148}"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Rank 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8F586127-06F6-971E-09CB-123283F70BB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784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r>
                  <a:rPr lang="en-US" sz="2200" spc="-50">
                    <a:solidFill>
                      <a:schemeClr val="tx1"/>
                    </a:solidFill>
                    <a:latin typeface="+mj-lt"/>
                    <a:cs typeface="Tahoma"/>
                  </a:rPr>
                  <a:t>For </a:t>
                </a:r>
                <a:r>
                  <a:rPr lang="en-US" sz="2200" i="1" spc="-65">
                    <a:solidFill>
                      <a:schemeClr val="tx1"/>
                    </a:solidFill>
                    <a:latin typeface="+mj-lt"/>
                    <a:cs typeface="Trebuchet MS"/>
                  </a:rPr>
                  <a:t>n </a:t>
                </a:r>
                <a:r>
                  <a:rPr lang="en-US" sz="2200" i="1" spc="-80">
                    <a:solidFill>
                      <a:schemeClr val="tx1"/>
                    </a:solidFill>
                    <a:latin typeface="+mj-lt"/>
                    <a:cs typeface="Verdana"/>
                  </a:rPr>
                  <a:t>&gt;</a:t>
                </a:r>
                <a:r>
                  <a:rPr lang="en-US" sz="2200" spc="-75">
                    <a:solidFill>
                      <a:schemeClr val="tx1"/>
                    </a:solidFill>
                    <a:latin typeface="+mj-lt"/>
                    <a:cs typeface="Tahoma"/>
                  </a:rPr>
                  <a:t>30, </a:t>
                </a:r>
                <a:r>
                  <a:rPr lang="en-US" sz="2200" spc="-40">
                    <a:solidFill>
                      <a:schemeClr val="tx1"/>
                    </a:solidFill>
                    <a:latin typeface="+mj-lt"/>
                    <a:cs typeface="Tahoma"/>
                  </a:rPr>
                  <a:t>this </a:t>
                </a:r>
                <a:r>
                  <a:rPr lang="en-US" sz="2200" spc="-65">
                    <a:solidFill>
                      <a:schemeClr val="tx1"/>
                    </a:solidFill>
                    <a:latin typeface="+mj-lt"/>
                    <a:cs typeface="Tahoma"/>
                  </a:rPr>
                  <a:t>formula </a:t>
                </a:r>
                <a:r>
                  <a:rPr lang="en-US" sz="2200" spc="-70">
                    <a:solidFill>
                      <a:schemeClr val="tx1"/>
                    </a:solidFill>
                    <a:latin typeface="+mj-lt"/>
                    <a:cs typeface="Tahoma"/>
                  </a:rPr>
                  <a:t>should </a:t>
                </a:r>
                <a:r>
                  <a:rPr lang="en-US" sz="2200" spc="-45">
                    <a:solidFill>
                      <a:schemeClr val="tx1"/>
                    </a:solidFill>
                    <a:latin typeface="+mj-lt"/>
                    <a:cs typeface="Tahoma"/>
                  </a:rPr>
                  <a:t>not </a:t>
                </a:r>
                <a:r>
                  <a:rPr lang="en-US" sz="2200" spc="-90">
                    <a:solidFill>
                      <a:schemeClr val="tx1"/>
                    </a:solidFill>
                    <a:latin typeface="+mj-lt"/>
                    <a:cs typeface="Tahoma"/>
                  </a:rPr>
                  <a:t>be </a:t>
                </a:r>
                <a:r>
                  <a:rPr lang="en-US" sz="2200" spc="-105">
                    <a:solidFill>
                      <a:schemeClr val="tx1"/>
                    </a:solidFill>
                    <a:latin typeface="+mj-lt"/>
                    <a:cs typeface="Tahoma"/>
                  </a:rPr>
                  <a:t>used </a:t>
                </a:r>
                <a:r>
                  <a:rPr lang="en-US" sz="2200" spc="-90">
                    <a:solidFill>
                      <a:schemeClr val="tx1"/>
                    </a:solidFill>
                    <a:uFill>
                      <a:solidFill>
                        <a:srgbClr val="7F007F"/>
                      </a:solidFill>
                    </a:uFill>
                    <a:latin typeface="+mj-lt"/>
                    <a:cs typeface="Tahoma"/>
                  </a:rPr>
                  <a:t>unless </a:t>
                </a:r>
                <a:r>
                  <a:rPr lang="en-US" sz="2200" spc="-65">
                    <a:solidFill>
                      <a:schemeClr val="tx1"/>
                    </a:solidFill>
                    <a:uFill>
                      <a:solidFill>
                        <a:srgbClr val="7F007F"/>
                      </a:solidFill>
                    </a:uFill>
                    <a:latin typeface="+mj-lt"/>
                    <a:cs typeface="Tahoma"/>
                  </a:rPr>
                  <a:t>the </a:t>
                </a:r>
                <a:r>
                  <a:rPr lang="en-US" sz="2200" spc="-70">
                    <a:solidFill>
                      <a:schemeClr val="tx1"/>
                    </a:solidFill>
                    <a:uFill>
                      <a:solidFill>
                        <a:srgbClr val="7F007F"/>
                      </a:solidFill>
                    </a:uFill>
                    <a:latin typeface="+mj-lt"/>
                    <a:cs typeface="Tahoma"/>
                  </a:rPr>
                  <a:t>ranks </a:t>
                </a:r>
                <a:r>
                  <a:rPr lang="en-US" sz="2200" spc="-110">
                    <a:solidFill>
                      <a:schemeClr val="tx1"/>
                    </a:solidFill>
                    <a:uFill>
                      <a:solidFill>
                        <a:srgbClr val="7F007F"/>
                      </a:solidFill>
                    </a:uFill>
                    <a:latin typeface="+mj-lt"/>
                    <a:cs typeface="Tahoma"/>
                  </a:rPr>
                  <a:t>are </a:t>
                </a:r>
                <a:r>
                  <a:rPr lang="en-US" sz="2200" spc="-75">
                    <a:solidFill>
                      <a:schemeClr val="tx1"/>
                    </a:solidFill>
                    <a:uFill>
                      <a:solidFill>
                        <a:srgbClr val="7F007F"/>
                      </a:solidFill>
                    </a:uFill>
                    <a:latin typeface="+mj-lt"/>
                    <a:cs typeface="Tahoma"/>
                  </a:rPr>
                  <a:t>given,</a:t>
                </a:r>
                <a:r>
                  <a:rPr lang="en-US" sz="2200" spc="-75">
                    <a:solidFill>
                      <a:schemeClr val="tx1"/>
                    </a:solidFill>
                    <a:latin typeface="+mj-lt"/>
                    <a:cs typeface="Tahoma"/>
                  </a:rPr>
                  <a:t> since </a:t>
                </a:r>
                <a:r>
                  <a:rPr lang="en-US" sz="2200" spc="-40">
                    <a:solidFill>
                      <a:schemeClr val="tx1"/>
                    </a:solidFill>
                    <a:latin typeface="+mj-lt"/>
                    <a:cs typeface="Tahoma"/>
                  </a:rPr>
                  <a:t>in </a:t>
                </a:r>
                <a:r>
                  <a:rPr lang="en-US" sz="2200" spc="-65">
                    <a:solidFill>
                      <a:schemeClr val="tx1"/>
                    </a:solidFill>
                    <a:latin typeface="+mj-lt"/>
                    <a:cs typeface="Tahoma"/>
                  </a:rPr>
                  <a:t>the </a:t>
                </a:r>
                <a:r>
                  <a:rPr lang="en-US" sz="2200" spc="-60">
                    <a:solidFill>
                      <a:schemeClr val="tx1"/>
                    </a:solidFill>
                    <a:latin typeface="+mj-lt"/>
                    <a:cs typeface="Tahoma"/>
                  </a:rPr>
                  <a:t>contrary </a:t>
                </a:r>
                <a:r>
                  <a:rPr lang="en-US" sz="2200" spc="-95">
                    <a:solidFill>
                      <a:schemeClr val="tx1"/>
                    </a:solidFill>
                    <a:latin typeface="+mj-lt"/>
                    <a:cs typeface="Tahoma"/>
                  </a:rPr>
                  <a:t>case </a:t>
                </a:r>
                <a:r>
                  <a:rPr lang="en-US" sz="2200" spc="-65">
                    <a:solidFill>
                      <a:schemeClr val="tx1"/>
                    </a:solidFill>
                    <a:latin typeface="+mj-lt"/>
                    <a:cs typeface="Tahoma"/>
                  </a:rPr>
                  <a:t>the </a:t>
                </a:r>
                <a:r>
                  <a:rPr lang="en-US" sz="2200" spc="-45">
                    <a:solidFill>
                      <a:schemeClr val="tx1"/>
                    </a:solidFill>
                    <a:latin typeface="+mj-lt"/>
                    <a:cs typeface="Tahoma"/>
                  </a:rPr>
                  <a:t>calculations  </a:t>
                </a:r>
                <a:r>
                  <a:rPr lang="en-US" sz="2200" spc="-110">
                    <a:solidFill>
                      <a:schemeClr val="tx1"/>
                    </a:solidFill>
                    <a:latin typeface="+mj-lt"/>
                    <a:cs typeface="Tahoma"/>
                  </a:rPr>
                  <a:t>are </a:t>
                </a:r>
                <a:r>
                  <a:rPr lang="en-US" sz="2200" spc="-50">
                    <a:solidFill>
                      <a:schemeClr val="tx1"/>
                    </a:solidFill>
                    <a:latin typeface="+mj-lt"/>
                    <a:cs typeface="Tahoma"/>
                  </a:rPr>
                  <a:t>quite</a:t>
                </a:r>
                <a:r>
                  <a:rPr lang="en-US" sz="2200" spc="-65">
                    <a:solidFill>
                      <a:schemeClr val="tx1"/>
                    </a:solidFill>
                    <a:latin typeface="+mj-lt"/>
                    <a:cs typeface="Tahoma"/>
                  </a:rPr>
                  <a:t>time-consuming.</a:t>
                </a:r>
                <a:endParaRPr lang="en-US" sz="2200">
                  <a:solidFill>
                    <a:schemeClr val="tx1"/>
                  </a:solidFill>
                  <a:latin typeface="+mj-lt"/>
                  <a:cs typeface="Tahoma"/>
                </a:endParaRPr>
              </a:p>
              <a:p>
                <a:pPr marL="0" marR="376555" indent="0">
                  <a:lnSpc>
                    <a:spcPct val="102200"/>
                  </a:lnSpc>
                  <a:spcBef>
                    <a:spcPts val="80"/>
                  </a:spcBef>
                  <a:buNone/>
                </a:pPr>
                <a:endParaRPr lang="en-US" sz="2200" b="1">
                  <a:solidFill>
                    <a:schemeClr val="tx1"/>
                  </a:solidFill>
                  <a:latin typeface="+mj-lt"/>
                </a:endParaRPr>
              </a:p>
              <a:p>
                <a:pPr marL="0" marR="376555" indent="0">
                  <a:lnSpc>
                    <a:spcPct val="102200"/>
                  </a:lnSpc>
                  <a:spcBef>
                    <a:spcPts val="80"/>
                  </a:spcBef>
                  <a:buNone/>
                </a:pPr>
                <a:r>
                  <a:rPr lang="en-US" sz="2200" b="1">
                    <a:solidFill>
                      <a:schemeClr val="tx1"/>
                    </a:solidFill>
                    <a:latin typeface="+mj-lt"/>
                  </a:rPr>
                  <a:t>TIED RANKS: </a:t>
                </a:r>
                <a:r>
                  <a:rPr lang="en-US" sz="2200" spc="-105">
                    <a:solidFill>
                      <a:schemeClr val="tx1"/>
                    </a:solidFill>
                    <a:latin typeface="+mj-lt"/>
                    <a:cs typeface="Tahoma"/>
                  </a:rPr>
                  <a:t>If </a:t>
                </a:r>
                <a:r>
                  <a:rPr lang="en-US" sz="2200" spc="-110">
                    <a:solidFill>
                      <a:schemeClr val="tx1"/>
                    </a:solidFill>
                    <a:latin typeface="+mj-lt"/>
                    <a:cs typeface="Tahoma"/>
                  </a:rPr>
                  <a:t>some </a:t>
                </a:r>
                <a:r>
                  <a:rPr lang="en-US" sz="2200" spc="-55">
                    <a:solidFill>
                      <a:schemeClr val="tx1"/>
                    </a:solidFill>
                    <a:latin typeface="+mj-lt"/>
                    <a:cs typeface="Tahoma"/>
                  </a:rPr>
                  <a:t>of </a:t>
                </a:r>
                <a:r>
                  <a:rPr lang="en-US" sz="2200" spc="-65">
                    <a:solidFill>
                      <a:schemeClr val="tx1"/>
                    </a:solidFill>
                    <a:latin typeface="+mj-lt"/>
                    <a:cs typeface="Tahoma"/>
                  </a:rPr>
                  <a:t>the </a:t>
                </a:r>
                <a:r>
                  <a:rPr lang="en-US" sz="2200" spc="-50">
                    <a:solidFill>
                      <a:schemeClr val="tx1"/>
                    </a:solidFill>
                    <a:latin typeface="+mj-lt"/>
                    <a:cs typeface="Tahoma"/>
                  </a:rPr>
                  <a:t>individuals </a:t>
                </a:r>
                <a:r>
                  <a:rPr lang="en-US" sz="2200" spc="-85">
                    <a:solidFill>
                      <a:schemeClr val="tx1"/>
                    </a:solidFill>
                    <a:uFill>
                      <a:solidFill>
                        <a:srgbClr val="7F007F"/>
                      </a:solidFill>
                    </a:uFill>
                    <a:latin typeface="+mj-lt"/>
                    <a:cs typeface="Tahoma"/>
                  </a:rPr>
                  <a:t>receive </a:t>
                </a:r>
                <a:r>
                  <a:rPr lang="en-US" sz="2200" spc="-65">
                    <a:solidFill>
                      <a:schemeClr val="tx1"/>
                    </a:solidFill>
                    <a:uFill>
                      <a:solidFill>
                        <a:srgbClr val="7F007F"/>
                      </a:solidFill>
                    </a:uFill>
                    <a:latin typeface="+mj-lt"/>
                    <a:cs typeface="Tahoma"/>
                  </a:rPr>
                  <a:t>the </a:t>
                </a:r>
                <a:r>
                  <a:rPr lang="en-US" sz="2200" spc="-110">
                    <a:solidFill>
                      <a:schemeClr val="tx1"/>
                    </a:solidFill>
                    <a:uFill>
                      <a:solidFill>
                        <a:srgbClr val="7F007F"/>
                      </a:solidFill>
                    </a:uFill>
                    <a:latin typeface="+mj-lt"/>
                    <a:cs typeface="Tahoma"/>
                  </a:rPr>
                  <a:t>same </a:t>
                </a:r>
                <a:r>
                  <a:rPr lang="en-US" sz="2200" spc="-60">
                    <a:solidFill>
                      <a:schemeClr val="tx1"/>
                    </a:solidFill>
                    <a:uFill>
                      <a:solidFill>
                        <a:srgbClr val="7F007F"/>
                      </a:solidFill>
                    </a:uFill>
                    <a:latin typeface="+mj-lt"/>
                    <a:cs typeface="Tahoma"/>
                  </a:rPr>
                  <a:t>rank</a:t>
                </a:r>
                <a:r>
                  <a:rPr lang="en-US" sz="2200" spc="-40">
                    <a:solidFill>
                      <a:schemeClr val="tx1"/>
                    </a:solidFill>
                    <a:latin typeface="+mj-lt"/>
                    <a:cs typeface="Tahoma"/>
                  </a:rPr>
                  <a:t>in </a:t>
                </a:r>
                <a:r>
                  <a:rPr lang="en-US" sz="2200" spc="-85">
                    <a:solidFill>
                      <a:schemeClr val="tx1"/>
                    </a:solidFill>
                    <a:latin typeface="+mj-lt"/>
                    <a:cs typeface="Tahoma"/>
                  </a:rPr>
                  <a:t>a  </a:t>
                </a:r>
                <a:r>
                  <a:rPr lang="en-US" sz="2200" spc="-60">
                    <a:solidFill>
                      <a:schemeClr val="tx1"/>
                    </a:solidFill>
                    <a:latin typeface="+mj-lt"/>
                    <a:cs typeface="Tahoma"/>
                  </a:rPr>
                  <a:t>ranking</a:t>
                </a:r>
                <a:r>
                  <a:rPr lang="en-US" sz="2200" spc="-55">
                    <a:solidFill>
                      <a:schemeClr val="tx1"/>
                    </a:solidFill>
                    <a:latin typeface="+mj-lt"/>
                    <a:cs typeface="Tahoma"/>
                  </a:rPr>
                  <a:t>of</a:t>
                </a:r>
                <a:r>
                  <a:rPr lang="en-US" sz="2200" spc="-50">
                    <a:solidFill>
                      <a:schemeClr val="tx1"/>
                    </a:solidFill>
                    <a:latin typeface="+mj-lt"/>
                    <a:cs typeface="Tahoma"/>
                  </a:rPr>
                  <a:t>merit,</a:t>
                </a:r>
                <a:r>
                  <a:rPr lang="en-US" sz="2200" spc="-70">
                    <a:solidFill>
                      <a:schemeClr val="tx1"/>
                    </a:solidFill>
                    <a:latin typeface="+mj-lt"/>
                    <a:cs typeface="Tahoma"/>
                  </a:rPr>
                  <a:t>they</a:t>
                </a:r>
                <a:r>
                  <a:rPr lang="en-US" sz="2200" spc="-110">
                    <a:solidFill>
                      <a:schemeClr val="tx1"/>
                    </a:solidFill>
                    <a:latin typeface="+mj-lt"/>
                    <a:cs typeface="Tahoma"/>
                  </a:rPr>
                  <a:t>are</a:t>
                </a:r>
                <a:r>
                  <a:rPr lang="en-US" sz="2200" spc="-70">
                    <a:solidFill>
                      <a:schemeClr val="tx1"/>
                    </a:solidFill>
                    <a:latin typeface="+mj-lt"/>
                    <a:cs typeface="Tahoma"/>
                  </a:rPr>
                  <a:t>said</a:t>
                </a:r>
                <a:r>
                  <a:rPr lang="en-US" sz="2200" spc="-20">
                    <a:solidFill>
                      <a:schemeClr val="tx1"/>
                    </a:solidFill>
                    <a:latin typeface="+mj-lt"/>
                    <a:cs typeface="Tahoma"/>
                  </a:rPr>
                  <a:t>to</a:t>
                </a:r>
                <a:r>
                  <a:rPr lang="en-US" sz="2200" spc="-90">
                    <a:solidFill>
                      <a:schemeClr val="tx1"/>
                    </a:solidFill>
                    <a:latin typeface="+mj-lt"/>
                    <a:cs typeface="Tahoma"/>
                  </a:rPr>
                  <a:t>be</a:t>
                </a:r>
                <a:r>
                  <a:rPr lang="en-US" sz="2200" spc="-45">
                    <a:solidFill>
                      <a:schemeClr val="tx1"/>
                    </a:solidFill>
                    <a:latin typeface="+mj-lt"/>
                    <a:cs typeface="Tahoma"/>
                  </a:rPr>
                  <a:t>tied.</a:t>
                </a:r>
                <a:endParaRPr lang="en-US" sz="2200">
                  <a:solidFill>
                    <a:schemeClr val="tx1"/>
                  </a:solidFill>
                  <a:latin typeface="+mj-lt"/>
                  <a:cs typeface="Tahoma"/>
                </a:endParaRPr>
              </a:p>
              <a:p>
                <a:pPr marL="50800" marR="43180">
                  <a:lnSpc>
                    <a:spcPct val="102200"/>
                  </a:lnSpc>
                  <a:spcBef>
                    <a:spcPts val="1275"/>
                  </a:spcBef>
                </a:pPr>
                <a:r>
                  <a:rPr lang="en-US" sz="2200" spc="-15">
                    <a:solidFill>
                      <a:schemeClr val="tx1"/>
                    </a:solidFill>
                    <a:latin typeface="+mj-lt"/>
                    <a:cs typeface="Tahoma"/>
                  </a:rPr>
                  <a:t>Let </a:t>
                </a:r>
                <a:r>
                  <a:rPr lang="en-US" sz="2200" spc="-100">
                    <a:solidFill>
                      <a:schemeClr val="tx1"/>
                    </a:solidFill>
                    <a:latin typeface="+mj-lt"/>
                    <a:cs typeface="Tahoma"/>
                  </a:rPr>
                  <a:t>us </a:t>
                </a:r>
                <a:r>
                  <a:rPr lang="en-US" sz="2200" spc="-90">
                    <a:solidFill>
                      <a:schemeClr val="tx1"/>
                    </a:solidFill>
                    <a:latin typeface="+mj-lt"/>
                    <a:cs typeface="Tahoma"/>
                  </a:rPr>
                  <a:t>suppose </a:t>
                </a:r>
                <a:r>
                  <a:rPr lang="en-US" sz="2200" spc="-25">
                    <a:solidFill>
                      <a:schemeClr val="tx1"/>
                    </a:solidFill>
                    <a:latin typeface="+mj-lt"/>
                    <a:cs typeface="Tahoma"/>
                  </a:rPr>
                  <a:t>that </a:t>
                </a:r>
                <a:r>
                  <a:rPr lang="en-US" sz="2200" i="1" spc="-80">
                    <a:solidFill>
                      <a:schemeClr val="tx1"/>
                    </a:solidFill>
                    <a:latin typeface="+mj-lt"/>
                    <a:cs typeface="Trebuchet MS"/>
                  </a:rPr>
                  <a:t>m </a:t>
                </a:r>
                <a:r>
                  <a:rPr lang="en-US" sz="2200" spc="-55">
                    <a:solidFill>
                      <a:schemeClr val="tx1"/>
                    </a:solidFill>
                    <a:latin typeface="+mj-lt"/>
                    <a:cs typeface="Tahoma"/>
                  </a:rPr>
                  <a:t>of </a:t>
                </a:r>
                <a:r>
                  <a:rPr lang="en-US" sz="2200" spc="-65">
                    <a:solidFill>
                      <a:schemeClr val="tx1"/>
                    </a:solidFill>
                    <a:latin typeface="+mj-lt"/>
                    <a:cs typeface="Tahoma"/>
                  </a:rPr>
                  <a:t>the </a:t>
                </a:r>
                <a:r>
                  <a:rPr lang="en-US" sz="2200" spc="-50">
                    <a:solidFill>
                      <a:schemeClr val="tx1"/>
                    </a:solidFill>
                    <a:latin typeface="+mj-lt"/>
                    <a:cs typeface="Tahoma"/>
                  </a:rPr>
                  <a:t>individuals, </a:t>
                </a:r>
                <a:r>
                  <a:rPr lang="en-US" sz="2200" spc="-130">
                    <a:solidFill>
                      <a:schemeClr val="tx1"/>
                    </a:solidFill>
                    <a:latin typeface="+mj-lt"/>
                    <a:cs typeface="Tahoma"/>
                  </a:rPr>
                  <a:t>say, </a:t>
                </a:r>
                <a:r>
                  <a:rPr lang="en-US" sz="2200" spc="-20">
                    <a:solidFill>
                      <a:schemeClr val="tx1"/>
                    </a:solidFill>
                    <a:latin typeface="+mj-lt"/>
                    <a:cs typeface="Tahoma"/>
                  </a:rPr>
                  <a:t>(</a:t>
                </a:r>
                <a:r>
                  <a:rPr lang="en-US" sz="2200" i="1" spc="-20">
                    <a:solidFill>
                      <a:schemeClr val="tx1"/>
                    </a:solidFill>
                    <a:latin typeface="+mj-lt"/>
                    <a:cs typeface="Trebuchet MS"/>
                  </a:rPr>
                  <a:t>k </a:t>
                </a:r>
                <a:r>
                  <a:rPr lang="en-US" sz="2200" spc="75">
                    <a:solidFill>
                      <a:schemeClr val="tx1"/>
                    </a:solidFill>
                    <a:latin typeface="+mj-lt"/>
                    <a:cs typeface="Tahoma"/>
                  </a:rPr>
                  <a:t>+ </a:t>
                </a:r>
                <a:r>
                  <a:rPr lang="en-US" sz="2200" spc="-45">
                    <a:solidFill>
                      <a:schemeClr val="tx1"/>
                    </a:solidFill>
                    <a:latin typeface="+mj-lt"/>
                    <a:cs typeface="Tahoma"/>
                  </a:rPr>
                  <a:t>1)</a:t>
                </a:r>
                <a:r>
                  <a:rPr lang="en-US" sz="2200" i="1" spc="-67" baseline="31400" err="1">
                    <a:solidFill>
                      <a:schemeClr val="tx1"/>
                    </a:solidFill>
                    <a:latin typeface="+mj-lt"/>
                    <a:cs typeface="Lucida Sans"/>
                  </a:rPr>
                  <a:t>th</a:t>
                </a:r>
                <a:r>
                  <a:rPr lang="en-US" sz="2200" i="1" spc="-45">
                    <a:solidFill>
                      <a:schemeClr val="tx1"/>
                    </a:solidFill>
                    <a:latin typeface="+mj-lt"/>
                    <a:cs typeface="Verdana"/>
                  </a:rPr>
                  <a:t>,  </a:t>
                </a:r>
                <a:r>
                  <a:rPr lang="en-US" sz="2200" spc="-20">
                    <a:solidFill>
                      <a:schemeClr val="tx1"/>
                    </a:solidFill>
                    <a:latin typeface="+mj-lt"/>
                    <a:cs typeface="Tahoma"/>
                  </a:rPr>
                  <a:t>(</a:t>
                </a:r>
                <a:r>
                  <a:rPr lang="en-US" sz="2200" i="1" spc="-20">
                    <a:solidFill>
                      <a:schemeClr val="tx1"/>
                    </a:solidFill>
                    <a:latin typeface="+mj-lt"/>
                    <a:cs typeface="Trebuchet MS"/>
                  </a:rPr>
                  <a:t>k</a:t>
                </a:r>
                <a:r>
                  <a:rPr lang="en-US" sz="2200" spc="75">
                    <a:solidFill>
                      <a:schemeClr val="tx1"/>
                    </a:solidFill>
                    <a:latin typeface="+mj-lt"/>
                    <a:cs typeface="Tahoma"/>
                  </a:rPr>
                  <a:t>+</a:t>
                </a:r>
                <a:r>
                  <a:rPr lang="en-US" sz="2200" spc="-45">
                    <a:solidFill>
                      <a:schemeClr val="tx1"/>
                    </a:solidFill>
                    <a:latin typeface="+mj-lt"/>
                    <a:cs typeface="Tahoma"/>
                  </a:rPr>
                  <a:t>2)</a:t>
                </a:r>
                <a:r>
                  <a:rPr lang="en-US" sz="2200" i="1" spc="-67" baseline="31400" err="1">
                    <a:solidFill>
                      <a:schemeClr val="tx1"/>
                    </a:solidFill>
                    <a:latin typeface="+mj-lt"/>
                    <a:cs typeface="Lucida Sans"/>
                  </a:rPr>
                  <a:t>th</a:t>
                </a:r>
                <a:r>
                  <a:rPr lang="en-US" sz="2200" i="1" spc="-45">
                    <a:solidFill>
                      <a:schemeClr val="tx1"/>
                    </a:solidFill>
                    <a:latin typeface="+mj-lt"/>
                    <a:cs typeface="Verdana"/>
                  </a:rPr>
                  <a:t>,</a:t>
                </a:r>
                <a:r>
                  <a:rPr lang="en-US" sz="2200" i="1" spc="-155">
                    <a:solidFill>
                      <a:schemeClr val="tx1"/>
                    </a:solidFill>
                    <a:latin typeface="+mj-lt"/>
                    <a:cs typeface="Verdana"/>
                  </a:rPr>
                  <a:t>...,</a:t>
                </a:r>
                <a:r>
                  <a:rPr lang="en-US" sz="2200" spc="-20">
                    <a:solidFill>
                      <a:schemeClr val="tx1"/>
                    </a:solidFill>
                    <a:latin typeface="+mj-lt"/>
                    <a:cs typeface="Tahoma"/>
                  </a:rPr>
                  <a:t>(</a:t>
                </a:r>
                <a:r>
                  <a:rPr lang="en-US" sz="2200" i="1" spc="-20">
                    <a:solidFill>
                      <a:schemeClr val="tx1"/>
                    </a:solidFill>
                    <a:latin typeface="+mj-lt"/>
                    <a:cs typeface="Trebuchet MS"/>
                  </a:rPr>
                  <a:t>k</a:t>
                </a:r>
                <a:r>
                  <a:rPr lang="en-US" sz="2200" spc="75">
                    <a:solidFill>
                      <a:schemeClr val="tx1"/>
                    </a:solidFill>
                    <a:latin typeface="+mj-lt"/>
                    <a:cs typeface="Tahoma"/>
                  </a:rPr>
                  <a:t>+</a:t>
                </a:r>
                <a:r>
                  <a:rPr lang="en-US" sz="2200" i="1" spc="-20">
                    <a:solidFill>
                      <a:schemeClr val="tx1"/>
                    </a:solidFill>
                    <a:latin typeface="+mj-lt"/>
                    <a:cs typeface="Trebuchet MS"/>
                  </a:rPr>
                  <a:t>m</a:t>
                </a:r>
                <a:r>
                  <a:rPr lang="en-US" sz="2200" spc="-20">
                    <a:solidFill>
                      <a:schemeClr val="tx1"/>
                    </a:solidFill>
                    <a:latin typeface="+mj-lt"/>
                    <a:cs typeface="Tahoma"/>
                  </a:rPr>
                  <a:t>)</a:t>
                </a:r>
                <a:r>
                  <a:rPr lang="en-US" sz="2200" i="1" spc="-30" baseline="31400" err="1">
                    <a:solidFill>
                      <a:schemeClr val="tx1"/>
                    </a:solidFill>
                    <a:latin typeface="+mj-lt"/>
                    <a:cs typeface="Lucida Sans"/>
                  </a:rPr>
                  <a:t>th</a:t>
                </a:r>
                <a:r>
                  <a:rPr lang="en-US" sz="2200" spc="-20">
                    <a:solidFill>
                      <a:schemeClr val="tx1"/>
                    </a:solidFill>
                    <a:latin typeface="+mj-lt"/>
                    <a:cs typeface="Tahoma"/>
                  </a:rPr>
                  <a:t>,</a:t>
                </a:r>
                <a:r>
                  <a:rPr lang="en-US" sz="2200" spc="-110">
                    <a:solidFill>
                      <a:schemeClr val="tx1"/>
                    </a:solidFill>
                    <a:latin typeface="+mj-lt"/>
                    <a:cs typeface="Tahoma"/>
                  </a:rPr>
                  <a:t>are</a:t>
                </a:r>
                <a:r>
                  <a:rPr lang="en-US" sz="2200" spc="-45">
                    <a:solidFill>
                      <a:schemeClr val="tx1"/>
                    </a:solidFill>
                    <a:latin typeface="+mj-lt"/>
                    <a:cs typeface="Tahoma"/>
                  </a:rPr>
                  <a:t>tied.</a:t>
                </a:r>
                <a:endParaRPr lang="en-US" sz="2200">
                  <a:solidFill>
                    <a:schemeClr val="tx1"/>
                  </a:solidFill>
                  <a:latin typeface="+mj-lt"/>
                  <a:cs typeface="Tahoma"/>
                </a:endParaRPr>
              </a:p>
              <a:p>
                <a:pPr marL="50800" marR="267335">
                  <a:lnSpc>
                    <a:spcPct val="102200"/>
                  </a:lnSpc>
                  <a:spcBef>
                    <a:spcPts val="1280"/>
                  </a:spcBef>
                </a:pPr>
                <a:r>
                  <a:rPr lang="en-US" sz="2200" spc="-40">
                    <a:solidFill>
                      <a:schemeClr val="tx1"/>
                    </a:solidFill>
                    <a:latin typeface="+mj-lt"/>
                    <a:cs typeface="Tahoma"/>
                  </a:rPr>
                  <a:t>Then </a:t>
                </a:r>
                <a:r>
                  <a:rPr lang="en-US" sz="2200" spc="-90">
                    <a:solidFill>
                      <a:schemeClr val="tx1"/>
                    </a:solidFill>
                    <a:latin typeface="+mj-lt"/>
                    <a:cs typeface="Tahoma"/>
                  </a:rPr>
                  <a:t>each </a:t>
                </a:r>
                <a:r>
                  <a:rPr lang="en-US" sz="2200" spc="-55">
                    <a:solidFill>
                      <a:schemeClr val="tx1"/>
                    </a:solidFill>
                    <a:latin typeface="+mj-lt"/>
                    <a:cs typeface="Tahoma"/>
                  </a:rPr>
                  <a:t>of </a:t>
                </a:r>
                <a:r>
                  <a:rPr lang="en-US" sz="2200" spc="-90">
                    <a:solidFill>
                      <a:schemeClr val="tx1"/>
                    </a:solidFill>
                    <a:latin typeface="+mj-lt"/>
                    <a:cs typeface="Tahoma"/>
                  </a:rPr>
                  <a:t>these </a:t>
                </a:r>
                <a:r>
                  <a:rPr lang="en-US" sz="2200" i="1" spc="-80">
                    <a:solidFill>
                      <a:schemeClr val="tx1"/>
                    </a:solidFill>
                    <a:latin typeface="+mj-lt"/>
                    <a:cs typeface="Trebuchet MS"/>
                  </a:rPr>
                  <a:t>m </a:t>
                </a:r>
                <a:r>
                  <a:rPr lang="en-US" sz="2200" spc="-50">
                    <a:solidFill>
                      <a:schemeClr val="tx1"/>
                    </a:solidFill>
                    <a:latin typeface="+mj-lt"/>
                    <a:cs typeface="Tahoma"/>
                  </a:rPr>
                  <a:t>individuals </a:t>
                </a:r>
                <a:r>
                  <a:rPr lang="en-US" sz="2200" spc="-90">
                    <a:solidFill>
                      <a:schemeClr val="tx1"/>
                    </a:solidFill>
                    <a:uFill>
                      <a:solidFill>
                        <a:srgbClr val="7F007F"/>
                      </a:solidFill>
                    </a:uFill>
                    <a:latin typeface="+mj-lt"/>
                    <a:cs typeface="Tahoma"/>
                  </a:rPr>
                  <a:t>assigned </a:t>
                </a:r>
                <a:r>
                  <a:rPr lang="en-US" sz="2200" spc="-85">
                    <a:solidFill>
                      <a:schemeClr val="tx1"/>
                    </a:solidFill>
                    <a:uFill>
                      <a:solidFill>
                        <a:srgbClr val="7F007F"/>
                      </a:solidFill>
                    </a:uFill>
                    <a:latin typeface="+mj-lt"/>
                    <a:cs typeface="Tahoma"/>
                  </a:rPr>
                  <a:t>a </a:t>
                </a:r>
                <a:r>
                  <a:rPr lang="en-US" sz="2200" spc="-80">
                    <a:solidFill>
                      <a:schemeClr val="tx1"/>
                    </a:solidFill>
                    <a:uFill>
                      <a:solidFill>
                        <a:srgbClr val="7F007F"/>
                      </a:solidFill>
                    </a:uFill>
                    <a:latin typeface="+mj-lt"/>
                    <a:cs typeface="Tahoma"/>
                  </a:rPr>
                  <a:t>common </a:t>
                </a:r>
                <a:r>
                  <a:rPr lang="en-US" sz="2200" spc="-60">
                    <a:solidFill>
                      <a:schemeClr val="tx1"/>
                    </a:solidFill>
                    <a:uFill>
                      <a:solidFill>
                        <a:srgbClr val="7F007F"/>
                      </a:solidFill>
                    </a:uFill>
                    <a:latin typeface="+mj-lt"/>
                    <a:cs typeface="Tahoma"/>
                  </a:rPr>
                  <a:t>rank,</a:t>
                </a:r>
                <a:r>
                  <a:rPr lang="en-US" sz="2200" spc="-65">
                    <a:solidFill>
                      <a:schemeClr val="tx1"/>
                    </a:solidFill>
                    <a:latin typeface="+mj-lt"/>
                    <a:cs typeface="Tahoma"/>
                  </a:rPr>
                  <a:t>which </a:t>
                </a:r>
                <a:r>
                  <a:rPr lang="en-US" sz="2200" spc="-55">
                    <a:solidFill>
                      <a:schemeClr val="tx1"/>
                    </a:solidFill>
                    <a:latin typeface="+mj-lt"/>
                    <a:cs typeface="Tahoma"/>
                  </a:rPr>
                  <a:t>is </a:t>
                </a:r>
                <a:r>
                  <a:rPr lang="en-US" sz="2200" spc="-45">
                    <a:solidFill>
                      <a:schemeClr val="tx1"/>
                    </a:solidFill>
                    <a:latin typeface="+mj-lt"/>
                    <a:cs typeface="Tahoma"/>
                  </a:rPr>
                  <a:t>arithmetic </a:t>
                </a:r>
                <a:r>
                  <a:rPr lang="en-US" sz="2200" spc="-105">
                    <a:solidFill>
                      <a:schemeClr val="tx1"/>
                    </a:solidFill>
                    <a:latin typeface="+mj-lt"/>
                    <a:cs typeface="Tahoma"/>
                  </a:rPr>
                  <a:t>mean </a:t>
                </a:r>
                <a:r>
                  <a:rPr lang="en-US" sz="2200" spc="-55">
                    <a:solidFill>
                      <a:schemeClr val="tx1"/>
                    </a:solidFill>
                    <a:latin typeface="+mj-lt"/>
                    <a:cs typeface="Tahoma"/>
                  </a:rPr>
                  <a:t>of </a:t>
                </a:r>
                <a:r>
                  <a:rPr lang="en-US" sz="2200" spc="-65">
                    <a:solidFill>
                      <a:schemeClr val="tx1"/>
                    </a:solidFill>
                    <a:latin typeface="+mj-lt"/>
                    <a:cs typeface="Tahoma"/>
                  </a:rPr>
                  <a:t>the </a:t>
                </a:r>
                <a:r>
                  <a:rPr lang="en-US" sz="2200" spc="-70">
                    <a:solidFill>
                      <a:schemeClr val="tx1"/>
                    </a:solidFill>
                    <a:latin typeface="+mj-lt"/>
                    <a:cs typeface="Tahoma"/>
                  </a:rPr>
                  <a:t>ranks</a:t>
                </a:r>
                <a:r>
                  <a:rPr lang="en-US" sz="2200" i="1" spc="-40">
                    <a:solidFill>
                      <a:schemeClr val="tx1"/>
                    </a:solidFill>
                    <a:latin typeface="+mj-lt"/>
                    <a:cs typeface="Trebuchet MS"/>
                  </a:rPr>
                  <a:t>k </a:t>
                </a:r>
                <a:r>
                  <a:rPr lang="en-US" sz="2200" spc="75">
                    <a:solidFill>
                      <a:schemeClr val="tx1"/>
                    </a:solidFill>
                    <a:latin typeface="+mj-lt"/>
                    <a:cs typeface="Tahoma"/>
                  </a:rPr>
                  <a:t>+ </a:t>
                </a:r>
                <a:r>
                  <a:rPr lang="en-US" sz="2200" spc="-120">
                    <a:solidFill>
                      <a:schemeClr val="tx1"/>
                    </a:solidFill>
                    <a:latin typeface="+mj-lt"/>
                    <a:cs typeface="Tahoma"/>
                  </a:rPr>
                  <a:t>1</a:t>
                </a:r>
                <a:r>
                  <a:rPr lang="en-US" sz="2200" i="1" spc="-120">
                    <a:solidFill>
                      <a:schemeClr val="tx1"/>
                    </a:solidFill>
                    <a:latin typeface="+mj-lt"/>
                    <a:cs typeface="Verdana"/>
                  </a:rPr>
                  <a:t>,</a:t>
                </a:r>
                <a:r>
                  <a:rPr lang="en-US" sz="2200" i="1" spc="-40">
                    <a:solidFill>
                      <a:schemeClr val="tx1"/>
                    </a:solidFill>
                    <a:latin typeface="+mj-lt"/>
                    <a:cs typeface="Trebuchet MS"/>
                  </a:rPr>
                  <a:t>k</a:t>
                </a:r>
                <a:r>
                  <a:rPr lang="en-US" sz="2200" spc="75">
                    <a:solidFill>
                      <a:schemeClr val="tx1"/>
                    </a:solidFill>
                    <a:latin typeface="+mj-lt"/>
                    <a:cs typeface="Tahoma"/>
                  </a:rPr>
                  <a:t>+</a:t>
                </a:r>
                <a:r>
                  <a:rPr lang="en-US" sz="2200" spc="-120">
                    <a:solidFill>
                      <a:schemeClr val="tx1"/>
                    </a:solidFill>
                    <a:latin typeface="+mj-lt"/>
                    <a:cs typeface="Tahoma"/>
                  </a:rPr>
                  <a:t>2</a:t>
                </a:r>
                <a:r>
                  <a:rPr lang="en-US" sz="2200" i="1" spc="-120">
                    <a:solidFill>
                      <a:schemeClr val="tx1"/>
                    </a:solidFill>
                    <a:latin typeface="+mj-lt"/>
                    <a:cs typeface="Verdana"/>
                  </a:rPr>
                  <a:t>,</a:t>
                </a:r>
                <a:r>
                  <a:rPr lang="en-US" sz="2200" i="1" spc="-155">
                    <a:solidFill>
                      <a:schemeClr val="tx1"/>
                    </a:solidFill>
                    <a:latin typeface="+mj-lt"/>
                    <a:cs typeface="Verdana"/>
                  </a:rPr>
                  <a:t>...,</a:t>
                </a:r>
                <a:r>
                  <a:rPr lang="en-US" sz="2200" i="1" spc="-40">
                    <a:solidFill>
                      <a:schemeClr val="tx1"/>
                    </a:solidFill>
                    <a:latin typeface="+mj-lt"/>
                    <a:cs typeface="Trebuchet MS"/>
                  </a:rPr>
                  <a:t>k</a:t>
                </a:r>
                <a:r>
                  <a:rPr lang="en-US" sz="2200" spc="75">
                    <a:solidFill>
                      <a:schemeClr val="tx1"/>
                    </a:solidFill>
                    <a:latin typeface="+mj-lt"/>
                    <a:cs typeface="Tahoma"/>
                  </a:rPr>
                  <a:t>+</a:t>
                </a:r>
                <a:r>
                  <a:rPr lang="en-US" sz="2200" i="1" spc="-45">
                    <a:solidFill>
                      <a:schemeClr val="tx1"/>
                    </a:solidFill>
                    <a:latin typeface="+mj-lt"/>
                    <a:cs typeface="Trebuchet MS"/>
                  </a:rPr>
                  <a:t>m</a:t>
                </a:r>
                <a:r>
                  <a:rPr lang="en-US" sz="2200" spc="-45">
                    <a:solidFill>
                      <a:schemeClr val="tx1"/>
                    </a:solidFill>
                    <a:latin typeface="+mj-lt"/>
                    <a:cs typeface="Tahoma"/>
                  </a:rPr>
                  <a:t>.</a:t>
                </a:r>
                <a:endParaRPr lang="en-US" sz="2200" b="1">
                  <a:solidFill>
                    <a:schemeClr val="tx1"/>
                  </a:solidFill>
                  <a:latin typeface="+mj-lt"/>
                </a:endParaRPr>
              </a:p>
              <a:p>
                <a:pPr marL="0" indent="0">
                  <a:buNone/>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a:rPr>
                        <m:t>𝒓</m:t>
                      </m:r>
                      <m:r>
                        <a:rPr lang="en-US" sz="2200" b="1" i="1" smtClean="0">
                          <a:solidFill>
                            <a:schemeClr val="tx1"/>
                          </a:solidFill>
                          <a:latin typeface="Cambria Math"/>
                        </a:rPr>
                        <m:t>=</m:t>
                      </m:r>
                      <m:r>
                        <a:rPr lang="en-US" sz="2200" b="1" i="1" smtClean="0">
                          <a:solidFill>
                            <a:schemeClr val="tx1"/>
                          </a:solidFill>
                          <a:latin typeface="Cambria Math"/>
                        </a:rPr>
                        <m:t>𝟏</m:t>
                      </m:r>
                      <m:r>
                        <a:rPr lang="en-US" sz="2200" b="1" i="1" smtClean="0">
                          <a:solidFill>
                            <a:schemeClr val="tx1"/>
                          </a:solidFill>
                          <a:latin typeface="Cambria Math"/>
                        </a:rPr>
                        <m:t>−</m:t>
                      </m:r>
                      <m:f>
                        <m:fPr>
                          <m:ctrlPr>
                            <a:rPr lang="en-US" sz="2200" b="1" i="1" smtClean="0">
                              <a:solidFill>
                                <a:schemeClr val="tx1"/>
                              </a:solidFill>
                              <a:latin typeface="Cambria Math" panose="02040503050406030204" pitchFamily="18" charset="0"/>
                            </a:rPr>
                          </m:ctrlPr>
                        </m:fPr>
                        <m:num>
                          <m:r>
                            <a:rPr lang="en-US" sz="2200" b="1" i="1" smtClean="0">
                              <a:solidFill>
                                <a:schemeClr val="tx1"/>
                              </a:solidFill>
                              <a:latin typeface="Cambria Math"/>
                            </a:rPr>
                            <m:t>𝟔</m:t>
                          </m:r>
                          <m:d>
                            <m:dPr>
                              <m:begChr m:val="{"/>
                              <m:endChr m:val="}"/>
                              <m:ctrlPr>
                                <a:rPr lang="en-US" sz="2200" b="1" i="1" smtClean="0">
                                  <a:solidFill>
                                    <a:schemeClr val="tx1"/>
                                  </a:solidFill>
                                  <a:latin typeface="Cambria Math" panose="02040503050406030204" pitchFamily="18" charset="0"/>
                                </a:rPr>
                              </m:ctrlPr>
                            </m:dPr>
                            <m:e>
                              <m:nary>
                                <m:naryPr>
                                  <m:chr m:val="∑"/>
                                  <m:subHide m:val="on"/>
                                  <m:supHide m:val="on"/>
                                  <m:ctrlPr>
                                    <a:rPr lang="en-US" sz="2200" b="1" i="1" smtClean="0">
                                      <a:solidFill>
                                        <a:schemeClr val="tx1"/>
                                      </a:solidFill>
                                      <a:latin typeface="Cambria Math" panose="02040503050406030204" pitchFamily="18" charset="0"/>
                                    </a:rPr>
                                  </m:ctrlPr>
                                </m:naryPr>
                                <m:sub/>
                                <m:sup/>
                                <m:e>
                                  <m:sSup>
                                    <m:sSupPr>
                                      <m:ctrlPr>
                                        <a:rPr lang="en-US" sz="2200" b="1" i="1" smtClean="0">
                                          <a:solidFill>
                                            <a:schemeClr val="tx1"/>
                                          </a:solidFill>
                                          <a:latin typeface="Cambria Math" panose="02040503050406030204" pitchFamily="18" charset="0"/>
                                        </a:rPr>
                                      </m:ctrlPr>
                                    </m:sSupPr>
                                    <m:e>
                                      <m:r>
                                        <a:rPr lang="en-US" sz="2200" b="1" i="1" smtClean="0">
                                          <a:solidFill>
                                            <a:schemeClr val="tx1"/>
                                          </a:solidFill>
                                          <a:latin typeface="Cambria Math"/>
                                        </a:rPr>
                                        <m:t>𝑫</m:t>
                                      </m:r>
                                    </m:e>
                                    <m:sup>
                                      <m:r>
                                        <a:rPr lang="en-US" sz="2200" b="1" i="1" smtClean="0">
                                          <a:solidFill>
                                            <a:schemeClr val="tx1"/>
                                          </a:solidFill>
                                          <a:latin typeface="Cambria Math"/>
                                        </a:rPr>
                                        <m:t>𝟐</m:t>
                                      </m:r>
                                    </m:sup>
                                  </m:sSup>
                                  <m:r>
                                    <a:rPr lang="en-US" sz="2200" b="1" i="1" smtClean="0">
                                      <a:solidFill>
                                        <a:schemeClr val="tx1"/>
                                      </a:solidFill>
                                      <a:latin typeface="Cambria Math"/>
                                    </a:rPr>
                                    <m:t>+</m:t>
                                  </m:r>
                                  <m:f>
                                    <m:fPr>
                                      <m:ctrlPr>
                                        <a:rPr lang="en-US" sz="2200" b="1" i="1" smtClean="0">
                                          <a:solidFill>
                                            <a:schemeClr val="tx1"/>
                                          </a:solidFill>
                                          <a:latin typeface="Cambria Math" panose="02040503050406030204" pitchFamily="18" charset="0"/>
                                        </a:rPr>
                                      </m:ctrlPr>
                                    </m:fPr>
                                    <m:num>
                                      <m:r>
                                        <a:rPr lang="en-US" sz="2200" b="1" i="1" smtClean="0">
                                          <a:solidFill>
                                            <a:schemeClr val="tx1"/>
                                          </a:solidFill>
                                          <a:latin typeface="Cambria Math"/>
                                        </a:rPr>
                                        <m:t>𝟏</m:t>
                                      </m:r>
                                    </m:num>
                                    <m:den>
                                      <m:r>
                                        <a:rPr lang="en-US" sz="2200" b="1" i="1" smtClean="0">
                                          <a:solidFill>
                                            <a:schemeClr val="tx1"/>
                                          </a:solidFill>
                                          <a:latin typeface="Cambria Math"/>
                                        </a:rPr>
                                        <m:t>𝟏𝟐</m:t>
                                      </m:r>
                                    </m:den>
                                  </m:f>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𝟏</m:t>
                                      </m:r>
                                    </m:sub>
                                  </m:sSub>
                                  <m:d>
                                    <m:dPr>
                                      <m:ctrlPr>
                                        <a:rPr lang="en-US" sz="2200" b="1" i="1" smtClean="0">
                                          <a:solidFill>
                                            <a:schemeClr val="tx1"/>
                                          </a:solidFill>
                                          <a:latin typeface="Cambria Math" panose="02040503050406030204" pitchFamily="18" charset="0"/>
                                        </a:rPr>
                                      </m:ctrlPr>
                                    </m:dPr>
                                    <m:e>
                                      <m:sSup>
                                        <m:sSupPr>
                                          <m:ctrlPr>
                                            <a:rPr lang="en-US" sz="2200" b="1" i="1" smtClean="0">
                                              <a:solidFill>
                                                <a:schemeClr val="tx1"/>
                                              </a:solidFill>
                                              <a:latin typeface="Cambria Math" panose="02040503050406030204" pitchFamily="18" charset="0"/>
                                            </a:rPr>
                                          </m:ctrlPr>
                                        </m:sSupPr>
                                        <m:e>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𝟏</m:t>
                                              </m:r>
                                            </m:sub>
                                          </m:sSub>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r>
                                    <a:rPr lang="en-US" sz="2200" b="1" i="1" smtClean="0">
                                      <a:solidFill>
                                        <a:schemeClr val="tx1"/>
                                      </a:solidFill>
                                      <a:latin typeface="Cambria Math"/>
                                    </a:rPr>
                                    <m:t>+</m:t>
                                  </m:r>
                                  <m:f>
                                    <m:fPr>
                                      <m:ctrlPr>
                                        <a:rPr lang="en-US" sz="2200" b="1" i="1" smtClean="0">
                                          <a:solidFill>
                                            <a:schemeClr val="tx1"/>
                                          </a:solidFill>
                                          <a:latin typeface="Cambria Math" panose="02040503050406030204" pitchFamily="18" charset="0"/>
                                        </a:rPr>
                                      </m:ctrlPr>
                                    </m:fPr>
                                    <m:num>
                                      <m:r>
                                        <a:rPr lang="en-US" sz="2200" b="1" i="1" smtClean="0">
                                          <a:solidFill>
                                            <a:schemeClr val="tx1"/>
                                          </a:solidFill>
                                          <a:latin typeface="Cambria Math"/>
                                        </a:rPr>
                                        <m:t>𝟏</m:t>
                                      </m:r>
                                    </m:num>
                                    <m:den>
                                      <m:r>
                                        <a:rPr lang="en-US" sz="2200" b="1" i="1" smtClean="0">
                                          <a:solidFill>
                                            <a:schemeClr val="tx1"/>
                                          </a:solidFill>
                                          <a:latin typeface="Cambria Math"/>
                                        </a:rPr>
                                        <m:t>𝟏𝟐</m:t>
                                      </m:r>
                                    </m:den>
                                  </m:f>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𝟐</m:t>
                                      </m:r>
                                    </m:sub>
                                  </m:sSub>
                                  <m:d>
                                    <m:dPr>
                                      <m:ctrlPr>
                                        <a:rPr lang="en-US" sz="2200" b="1" i="1" smtClean="0">
                                          <a:solidFill>
                                            <a:schemeClr val="tx1"/>
                                          </a:solidFill>
                                          <a:latin typeface="Cambria Math" panose="02040503050406030204" pitchFamily="18" charset="0"/>
                                        </a:rPr>
                                      </m:ctrlPr>
                                    </m:dPr>
                                    <m:e>
                                      <m:sSup>
                                        <m:sSupPr>
                                          <m:ctrlPr>
                                            <a:rPr lang="en-US" sz="2200" b="1" i="1" smtClean="0">
                                              <a:solidFill>
                                                <a:schemeClr val="tx1"/>
                                              </a:solidFill>
                                              <a:latin typeface="Cambria Math" panose="02040503050406030204" pitchFamily="18" charset="0"/>
                                            </a:rPr>
                                          </m:ctrlPr>
                                        </m:sSupPr>
                                        <m:e>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𝟐</m:t>
                                              </m:r>
                                            </m:sub>
                                          </m:sSub>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r>
                                    <a:rPr lang="en-US" sz="2200" b="1" i="1" smtClean="0">
                                      <a:solidFill>
                                        <a:schemeClr val="tx1"/>
                                      </a:solidFill>
                                      <a:latin typeface="Cambria Math"/>
                                    </a:rPr>
                                    <m:t>+…</m:t>
                                  </m:r>
                                </m:e>
                              </m:nary>
                            </m:e>
                          </m:d>
                        </m:num>
                        <m:den>
                          <m:r>
                            <a:rPr lang="en-US" sz="2200" b="1" i="1" smtClean="0">
                              <a:solidFill>
                                <a:schemeClr val="tx1"/>
                              </a:solidFill>
                              <a:latin typeface="Cambria Math"/>
                            </a:rPr>
                            <m:t>𝒏</m:t>
                          </m:r>
                          <m:d>
                            <m:dPr>
                              <m:ctrlPr>
                                <a:rPr lang="en-US" sz="2200" b="1" i="1" smtClean="0">
                                  <a:solidFill>
                                    <a:schemeClr val="tx1"/>
                                  </a:solidFill>
                                  <a:latin typeface="Cambria Math" panose="02040503050406030204" pitchFamily="18" charset="0"/>
                                </a:rPr>
                              </m:ctrlPr>
                            </m:dPr>
                            <m:e>
                              <m:sSup>
                                <m:sSupPr>
                                  <m:ctrlPr>
                                    <a:rPr lang="en-US" sz="2200" b="1" i="1" smtClean="0">
                                      <a:solidFill>
                                        <a:schemeClr val="tx1"/>
                                      </a:solidFill>
                                      <a:latin typeface="Cambria Math" panose="02040503050406030204" pitchFamily="18" charset="0"/>
                                    </a:rPr>
                                  </m:ctrlPr>
                                </m:sSupPr>
                                <m:e>
                                  <m:r>
                                    <a:rPr lang="en-US" sz="2200" b="1" i="1" smtClean="0">
                                      <a:solidFill>
                                        <a:schemeClr val="tx1"/>
                                      </a:solidFill>
                                      <a:latin typeface="Cambria Math"/>
                                    </a:rPr>
                                    <m:t>𝒏</m:t>
                                  </m:r>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den>
                      </m:f>
                    </m:oMath>
                  </m:oMathPara>
                </a14:m>
                <a:endParaRPr lang="en-US" sz="2200" b="1">
                  <a:solidFill>
                    <a:schemeClr val="tx1"/>
                  </a:solidFill>
                  <a:latin typeface="+mj-lt"/>
                </a:endParaRPr>
              </a:p>
              <a:p>
                <a:pPr marL="0" indent="0">
                  <a:buNone/>
                </a:pPr>
                <a:endParaRPr lang="en-US" sz="2200" b="1">
                  <a:solidFill>
                    <a:schemeClr val="tx1"/>
                  </a:solidFill>
                  <a:latin typeface="+mj-lt"/>
                </a:endParaRPr>
              </a:p>
              <a:p>
                <a:endParaRPr lang="en-US" sz="2200" b="1">
                  <a:solidFill>
                    <a:schemeClr val="tx1"/>
                  </a:solidFill>
                  <a:latin typeface="+mj-lt"/>
                </a:endParaRPr>
              </a:p>
              <a:p>
                <a:endParaRPr lang="en-US" sz="2200" b="1">
                  <a:solidFill>
                    <a:schemeClr val="tx1"/>
                  </a:solidFill>
                  <a:latin typeface="+mj-lt"/>
                </a:endParaRPr>
              </a:p>
              <a:p>
                <a:endParaRPr lang="en-US" sz="2200">
                  <a:solidFill>
                    <a:schemeClr val="tx1"/>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C9056C4-E090-4FF8-B3AD-0A6A23BFAEF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 Tied 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DAEA7863-EF80-208F-F4BC-E6581C17A6F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943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a:solidFill>
                  <a:schemeClr val="tx1"/>
                </a:solidFill>
                <a:latin typeface="+mj-lt"/>
              </a:rPr>
              <a:t>Question:</a:t>
            </a:r>
            <a:r>
              <a:rPr lang="en-US" sz="2200">
                <a:solidFill>
                  <a:schemeClr val="tx1"/>
                </a:solidFill>
                <a:latin typeface="+mj-lt"/>
              </a:rPr>
              <a:t> Obtain the rank correlation co-efficient for the following data:</a:t>
            </a:r>
          </a:p>
          <a:p>
            <a:pPr marL="0" indent="0">
              <a:buNone/>
            </a:pPr>
            <a:endParaRPr lang="en-US" sz="2200" b="1">
              <a:solidFill>
                <a:schemeClr val="tx1"/>
              </a:solidFill>
              <a:latin typeface="+mj-lt"/>
            </a:endParaRPr>
          </a:p>
          <a:p>
            <a:pPr marL="0" indent="0">
              <a:buNone/>
            </a:pPr>
            <a:endParaRPr lang="en-US" sz="2200" b="1">
              <a:latin typeface="+mj-lt"/>
            </a:endParaRPr>
          </a:p>
          <a:p>
            <a:pPr marL="0" indent="0">
              <a:buNone/>
            </a:pPr>
            <a:endParaRPr lang="en-US" sz="2200" b="1">
              <a:solidFill>
                <a:schemeClr val="tx1"/>
              </a:solidFill>
              <a:latin typeface="+mj-lt"/>
            </a:endParaRPr>
          </a:p>
          <a:p>
            <a:pPr marL="0" indent="0">
              <a:buNone/>
            </a:pPr>
            <a:endParaRPr lang="en-US" sz="2200" b="1">
              <a:latin typeface="+mj-lt"/>
            </a:endParaRPr>
          </a:p>
          <a:p>
            <a:pPr marL="0" indent="0">
              <a:buNone/>
            </a:pPr>
            <a:r>
              <a:rPr lang="en-US" sz="2200" b="1"/>
              <a:t>Solution: </a:t>
            </a:r>
            <a:r>
              <a:rPr lang="en-US" sz="2200"/>
              <a:t>Here marks are given so write down the ranks</a:t>
            </a:r>
          </a:p>
          <a:p>
            <a:pPr marL="0" indent="0">
              <a:buNone/>
            </a:pPr>
            <a:endParaRPr lang="en-US" sz="2200" b="1">
              <a:solidFill>
                <a:schemeClr val="tx1"/>
              </a:solidFill>
              <a:latin typeface="+mj-lt"/>
            </a:endParaRPr>
          </a:p>
          <a:p>
            <a:endParaRPr lang="en-US" sz="2200" b="1">
              <a:solidFill>
                <a:schemeClr val="tx1"/>
              </a:solidFill>
              <a:latin typeface="+mj-lt"/>
            </a:endParaRPr>
          </a:p>
          <a:p>
            <a:endParaRPr lang="en-US" sz="2200" b="1">
              <a:solidFill>
                <a:schemeClr val="tx1"/>
              </a:solidFill>
              <a:latin typeface="+mj-lt"/>
            </a:endParaRPr>
          </a:p>
          <a:p>
            <a:endParaRPr lang="en-US" sz="2200" b="1">
              <a:solidFill>
                <a:schemeClr val="tx1"/>
              </a:solidFill>
              <a:latin typeface="+mj-lt"/>
            </a:endParaRPr>
          </a:p>
          <a:p>
            <a:endParaRPr lang="en-US" sz="2200">
              <a:solidFill>
                <a:schemeClr val="tx1"/>
              </a:solidFill>
              <a:latin typeface="+mj-lt"/>
            </a:endParaRPr>
          </a:p>
        </p:txBody>
      </p:sp>
      <p:sp>
        <p:nvSpPr>
          <p:cNvPr id="4" name="Date Placeholder 3"/>
          <p:cNvSpPr>
            <a:spLocks noGrp="1"/>
          </p:cNvSpPr>
          <p:nvPr>
            <p:ph type="dt" sz="half" idx="10"/>
          </p:nvPr>
        </p:nvSpPr>
        <p:spPr/>
        <p:txBody>
          <a:bodyPr/>
          <a:lstStyle/>
          <a:p>
            <a:fld id="{B79EEDD0-645A-47AC-AB05-F2114C87D9D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2" name="Table 1"/>
              <p:cNvGraphicFramePr>
                <a:graphicFrameLocks noGrp="1"/>
              </p:cNvGraphicFramePr>
              <p:nvPr/>
            </p:nvGraphicFramePr>
            <p:xfrm>
              <a:off x="1143000" y="2286000"/>
              <a:ext cx="5588000" cy="7366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422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a:p>
                      </a:txBody>
                      <a:tcPr/>
                    </a:tc>
                    <a:tc>
                      <a:txBody>
                        <a:bodyPr/>
                        <a:lstStyle/>
                        <a:p>
                          <a:r>
                            <a:rPr lang="en-US"/>
                            <a:t>68</a:t>
                          </a:r>
                        </a:p>
                      </a:txBody>
                      <a:tcPr/>
                    </a:tc>
                    <a:tc>
                      <a:txBody>
                        <a:bodyPr/>
                        <a:lstStyle/>
                        <a:p>
                          <a:r>
                            <a:rPr lang="en-US"/>
                            <a:t>64</a:t>
                          </a:r>
                        </a:p>
                      </a:txBody>
                      <a:tcPr/>
                    </a:tc>
                    <a:tc>
                      <a:txBody>
                        <a:bodyPr/>
                        <a:lstStyle/>
                        <a:p>
                          <a:r>
                            <a:rPr lang="en-US"/>
                            <a:t>75</a:t>
                          </a:r>
                        </a:p>
                      </a:txBody>
                      <a:tcPr/>
                    </a:tc>
                    <a:tc>
                      <a:txBody>
                        <a:bodyPr/>
                        <a:lstStyle/>
                        <a:p>
                          <a:r>
                            <a:rPr lang="en-US"/>
                            <a:t>50</a:t>
                          </a:r>
                        </a:p>
                      </a:txBody>
                      <a:tcPr/>
                    </a:tc>
                    <a:tc>
                      <a:txBody>
                        <a:bodyPr/>
                        <a:lstStyle/>
                        <a:p>
                          <a:r>
                            <a:rPr lang="en-US"/>
                            <a:t>64</a:t>
                          </a:r>
                        </a:p>
                      </a:txBody>
                      <a:tcPr/>
                    </a:tc>
                    <a:tc>
                      <a:txBody>
                        <a:bodyPr/>
                        <a:lstStyle/>
                        <a:p>
                          <a:r>
                            <a:rPr lang="en-US"/>
                            <a:t>80</a:t>
                          </a:r>
                        </a:p>
                      </a:txBody>
                      <a:tcPr/>
                    </a:tc>
                    <a:tc>
                      <a:txBody>
                        <a:bodyPr/>
                        <a:lstStyle/>
                        <a:p>
                          <a:r>
                            <a:rPr lang="en-US"/>
                            <a:t>75</a:t>
                          </a:r>
                        </a:p>
                      </a:txBody>
                      <a:tcPr/>
                    </a:tc>
                    <a:tc>
                      <a:txBody>
                        <a:bodyPr/>
                        <a:lstStyle/>
                        <a:p>
                          <a:r>
                            <a:rPr lang="en-US"/>
                            <a:t>40</a:t>
                          </a:r>
                        </a:p>
                      </a:txBody>
                      <a:tcPr/>
                    </a:tc>
                    <a:tc>
                      <a:txBody>
                        <a:bodyPr/>
                        <a:lstStyle/>
                        <a:p>
                          <a:r>
                            <a:rPr lang="en-US"/>
                            <a:t>55</a:t>
                          </a:r>
                        </a:p>
                      </a:txBody>
                      <a:tcPr/>
                    </a:tc>
                    <a:tc>
                      <a:txBody>
                        <a:bodyPr/>
                        <a:lstStyle/>
                        <a:p>
                          <a:r>
                            <a:rPr lang="en-US"/>
                            <a:t>64</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a:p>
                      </a:txBody>
                      <a:tcPr/>
                    </a:tc>
                    <a:tc>
                      <a:txBody>
                        <a:bodyPr/>
                        <a:lstStyle/>
                        <a:p>
                          <a:r>
                            <a:rPr lang="en-US"/>
                            <a:t>62</a:t>
                          </a:r>
                        </a:p>
                      </a:txBody>
                      <a:tcPr/>
                    </a:tc>
                    <a:tc>
                      <a:txBody>
                        <a:bodyPr/>
                        <a:lstStyle/>
                        <a:p>
                          <a:r>
                            <a:rPr lang="en-US"/>
                            <a:t>58</a:t>
                          </a:r>
                        </a:p>
                      </a:txBody>
                      <a:tcPr/>
                    </a:tc>
                    <a:tc>
                      <a:txBody>
                        <a:bodyPr/>
                        <a:lstStyle/>
                        <a:p>
                          <a:r>
                            <a:rPr lang="en-US"/>
                            <a:t>68</a:t>
                          </a:r>
                        </a:p>
                      </a:txBody>
                      <a:tcPr/>
                    </a:tc>
                    <a:tc>
                      <a:txBody>
                        <a:bodyPr/>
                        <a:lstStyle/>
                        <a:p>
                          <a:r>
                            <a:rPr lang="en-US"/>
                            <a:t>45</a:t>
                          </a:r>
                        </a:p>
                      </a:txBody>
                      <a:tcPr/>
                    </a:tc>
                    <a:tc>
                      <a:txBody>
                        <a:bodyPr/>
                        <a:lstStyle/>
                        <a:p>
                          <a:r>
                            <a:rPr lang="en-US"/>
                            <a:t>81</a:t>
                          </a:r>
                        </a:p>
                      </a:txBody>
                      <a:tcPr/>
                    </a:tc>
                    <a:tc>
                      <a:txBody>
                        <a:bodyPr/>
                        <a:lstStyle/>
                        <a:p>
                          <a:r>
                            <a:rPr lang="en-US"/>
                            <a:t>60</a:t>
                          </a:r>
                        </a:p>
                      </a:txBody>
                      <a:tcPr/>
                    </a:tc>
                    <a:tc>
                      <a:txBody>
                        <a:bodyPr/>
                        <a:lstStyle/>
                        <a:p>
                          <a:r>
                            <a:rPr lang="en-US"/>
                            <a:t>68</a:t>
                          </a:r>
                        </a:p>
                      </a:txBody>
                      <a:tcPr/>
                    </a:tc>
                    <a:tc>
                      <a:txBody>
                        <a:bodyPr/>
                        <a:lstStyle/>
                        <a:p>
                          <a:r>
                            <a:rPr lang="en-US"/>
                            <a:t>48</a:t>
                          </a:r>
                        </a:p>
                      </a:txBody>
                      <a:tcPr/>
                    </a:tc>
                    <a:tc>
                      <a:txBody>
                        <a:bodyPr/>
                        <a:lstStyle/>
                        <a:p>
                          <a:r>
                            <a:rPr lang="en-US"/>
                            <a:t>50</a:t>
                          </a:r>
                        </a:p>
                      </a:txBody>
                      <a:tcPr/>
                    </a:tc>
                    <a:tc>
                      <a:txBody>
                        <a:bodyPr/>
                        <a:lstStyle/>
                        <a:p>
                          <a:r>
                            <a:rPr lang="en-US"/>
                            <a:t>70</a:t>
                          </a:r>
                        </a:p>
                      </a:txBody>
                      <a:tcPr/>
                    </a:tc>
                    <a:extLst>
                      <a:ext uri="{0D108BD9-81ED-4DB2-BD59-A6C34878D82A}">
                        <a16:rowId xmlns:a16="http://schemas.microsoft.com/office/drawing/2014/main" val="10001"/>
                      </a:ext>
                    </a:extLst>
                  </a:tr>
                </a:tbl>
              </a:graphicData>
            </a:graphic>
          </p:graphicFrame>
        </mc:Choice>
        <mc:Fallback>
          <p:graphicFrame>
            <p:nvGraphicFramePr>
              <p:cNvPr id="2" name="Table 1"/>
              <p:cNvGraphicFramePr>
                <a:graphicFrameLocks noGrp="1"/>
              </p:cNvGraphicFramePr>
              <p:nvPr/>
            </p:nvGraphicFramePr>
            <p:xfrm>
              <a:off x="1143000" y="2286000"/>
              <a:ext cx="5588000" cy="7366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365760">
                    <a:tc>
                      <a:txBody>
                        <a:bodyPr/>
                        <a:lstStyle/>
                        <a:p>
                          <a:endParaRPr lang="en-US"/>
                        </a:p>
                      </a:txBody>
                      <a:tcPr>
                        <a:blipFill>
                          <a:blip r:embed="rId3"/>
                          <a:stretch>
                            <a:fillRect l="-1205" t="-8333" r="-1010843" b="-126667"/>
                          </a:stretch>
                        </a:blipFill>
                      </a:tcPr>
                    </a:tc>
                    <a:tc>
                      <a:txBody>
                        <a:bodyPr/>
                        <a:lstStyle/>
                        <a:p>
                          <a:r>
                            <a:rPr lang="en-US"/>
                            <a:t>68</a:t>
                          </a:r>
                        </a:p>
                      </a:txBody>
                      <a:tcPr/>
                    </a:tc>
                    <a:tc>
                      <a:txBody>
                        <a:bodyPr/>
                        <a:lstStyle/>
                        <a:p>
                          <a:r>
                            <a:rPr lang="en-US"/>
                            <a:t>64</a:t>
                          </a:r>
                        </a:p>
                      </a:txBody>
                      <a:tcPr/>
                    </a:tc>
                    <a:tc>
                      <a:txBody>
                        <a:bodyPr/>
                        <a:lstStyle/>
                        <a:p>
                          <a:r>
                            <a:rPr lang="en-US"/>
                            <a:t>75</a:t>
                          </a:r>
                        </a:p>
                      </a:txBody>
                      <a:tcPr/>
                    </a:tc>
                    <a:tc>
                      <a:txBody>
                        <a:bodyPr/>
                        <a:lstStyle/>
                        <a:p>
                          <a:r>
                            <a:rPr lang="en-US"/>
                            <a:t>50</a:t>
                          </a:r>
                        </a:p>
                      </a:txBody>
                      <a:tcPr/>
                    </a:tc>
                    <a:tc>
                      <a:txBody>
                        <a:bodyPr/>
                        <a:lstStyle/>
                        <a:p>
                          <a:r>
                            <a:rPr lang="en-US"/>
                            <a:t>64</a:t>
                          </a:r>
                        </a:p>
                      </a:txBody>
                      <a:tcPr/>
                    </a:tc>
                    <a:tc>
                      <a:txBody>
                        <a:bodyPr/>
                        <a:lstStyle/>
                        <a:p>
                          <a:r>
                            <a:rPr lang="en-US"/>
                            <a:t>80</a:t>
                          </a:r>
                        </a:p>
                      </a:txBody>
                      <a:tcPr/>
                    </a:tc>
                    <a:tc>
                      <a:txBody>
                        <a:bodyPr/>
                        <a:lstStyle/>
                        <a:p>
                          <a:r>
                            <a:rPr lang="en-US"/>
                            <a:t>75</a:t>
                          </a:r>
                        </a:p>
                      </a:txBody>
                      <a:tcPr/>
                    </a:tc>
                    <a:tc>
                      <a:txBody>
                        <a:bodyPr/>
                        <a:lstStyle/>
                        <a:p>
                          <a:r>
                            <a:rPr lang="en-US"/>
                            <a:t>40</a:t>
                          </a:r>
                        </a:p>
                      </a:txBody>
                      <a:tcPr/>
                    </a:tc>
                    <a:tc>
                      <a:txBody>
                        <a:bodyPr/>
                        <a:lstStyle/>
                        <a:p>
                          <a:r>
                            <a:rPr lang="en-US"/>
                            <a:t>55</a:t>
                          </a:r>
                        </a:p>
                      </a:txBody>
                      <a:tcPr/>
                    </a:tc>
                    <a:tc>
                      <a:txBody>
                        <a:bodyPr/>
                        <a:lstStyle/>
                        <a:p>
                          <a:r>
                            <a:rPr lang="en-US"/>
                            <a:t>64</a:t>
                          </a: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1205" t="-106557" r="-1010843" b="-24590"/>
                          </a:stretch>
                        </a:blipFill>
                      </a:tcPr>
                    </a:tc>
                    <a:tc>
                      <a:txBody>
                        <a:bodyPr/>
                        <a:lstStyle/>
                        <a:p>
                          <a:r>
                            <a:rPr lang="en-US"/>
                            <a:t>62</a:t>
                          </a:r>
                        </a:p>
                      </a:txBody>
                      <a:tcPr/>
                    </a:tc>
                    <a:tc>
                      <a:txBody>
                        <a:bodyPr/>
                        <a:lstStyle/>
                        <a:p>
                          <a:r>
                            <a:rPr lang="en-US"/>
                            <a:t>58</a:t>
                          </a:r>
                        </a:p>
                      </a:txBody>
                      <a:tcPr/>
                    </a:tc>
                    <a:tc>
                      <a:txBody>
                        <a:bodyPr/>
                        <a:lstStyle/>
                        <a:p>
                          <a:r>
                            <a:rPr lang="en-US"/>
                            <a:t>68</a:t>
                          </a:r>
                        </a:p>
                      </a:txBody>
                      <a:tcPr/>
                    </a:tc>
                    <a:tc>
                      <a:txBody>
                        <a:bodyPr/>
                        <a:lstStyle/>
                        <a:p>
                          <a:r>
                            <a:rPr lang="en-US"/>
                            <a:t>45</a:t>
                          </a:r>
                        </a:p>
                      </a:txBody>
                      <a:tcPr/>
                    </a:tc>
                    <a:tc>
                      <a:txBody>
                        <a:bodyPr/>
                        <a:lstStyle/>
                        <a:p>
                          <a:r>
                            <a:rPr lang="en-US"/>
                            <a:t>81</a:t>
                          </a:r>
                        </a:p>
                      </a:txBody>
                      <a:tcPr/>
                    </a:tc>
                    <a:tc>
                      <a:txBody>
                        <a:bodyPr/>
                        <a:lstStyle/>
                        <a:p>
                          <a:r>
                            <a:rPr lang="en-US"/>
                            <a:t>60</a:t>
                          </a:r>
                        </a:p>
                      </a:txBody>
                      <a:tcPr/>
                    </a:tc>
                    <a:tc>
                      <a:txBody>
                        <a:bodyPr/>
                        <a:lstStyle/>
                        <a:p>
                          <a:r>
                            <a:rPr lang="en-US"/>
                            <a:t>68</a:t>
                          </a:r>
                        </a:p>
                      </a:txBody>
                      <a:tcPr/>
                    </a:tc>
                    <a:tc>
                      <a:txBody>
                        <a:bodyPr/>
                        <a:lstStyle/>
                        <a:p>
                          <a:r>
                            <a:rPr lang="en-US"/>
                            <a:t>48</a:t>
                          </a:r>
                        </a:p>
                      </a:txBody>
                      <a:tcPr/>
                    </a:tc>
                    <a:tc>
                      <a:txBody>
                        <a:bodyPr/>
                        <a:lstStyle/>
                        <a:p>
                          <a:r>
                            <a:rPr lang="en-US"/>
                            <a:t>50</a:t>
                          </a:r>
                        </a:p>
                      </a:txBody>
                      <a:tcPr/>
                    </a:tc>
                    <a:tc>
                      <a:txBody>
                        <a:bodyPr/>
                        <a:lstStyle/>
                        <a:p>
                          <a:r>
                            <a:rPr lang="en-US"/>
                            <a:t>70</a:t>
                          </a:r>
                        </a:p>
                      </a:txBody>
                      <a:tcPr/>
                    </a:tc>
                    <a:extLst>
                      <a:ext uri="{0D108BD9-81ED-4DB2-BD59-A6C34878D82A}">
                        <a16:rowId xmlns:a16="http://schemas.microsoft.com/office/drawing/2014/main" val="10001"/>
                      </a:ext>
                    </a:extLst>
                  </a:tr>
                </a:tbl>
              </a:graphicData>
            </a:graphic>
          </p:graphicFrame>
        </mc:Fallback>
      </mc:AlternateContent>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 Tied 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6ECC9F58-1772-CA14-E2A1-5EB2071930B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527580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000"/>
              <a:t>75</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75 2 times</a:t>
            </a:r>
          </a:p>
          <a:p>
            <a:pPr marL="0" indent="0">
              <a:buNone/>
            </a:pPr>
            <a:r>
              <a:rPr lang="en-US" sz="2000"/>
              <a:t>64 3 times </a:t>
            </a:r>
          </a:p>
          <a:p>
            <a:pPr marL="0" indent="0">
              <a:buNone/>
            </a:pPr>
            <a:r>
              <a:rPr lang="en-US" sz="2000"/>
              <a:t>68 2 times</a:t>
            </a:r>
          </a:p>
        </p:txBody>
      </p:sp>
      <p:sp>
        <p:nvSpPr>
          <p:cNvPr id="4" name="Date Placeholder 3"/>
          <p:cNvSpPr>
            <a:spLocks noGrp="1"/>
          </p:cNvSpPr>
          <p:nvPr>
            <p:ph type="dt" sz="half" idx="10"/>
          </p:nvPr>
        </p:nvSpPr>
        <p:spPr/>
        <p:txBody>
          <a:bodyPr/>
          <a:lstStyle/>
          <a:p>
            <a:fld id="{F0E523AD-E3B5-4703-9353-5C1EA9961E75}"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2" name="Table 1"/>
              <p:cNvGraphicFramePr>
                <a:graphicFrameLocks noGrp="1"/>
              </p:cNvGraphicFramePr>
              <p:nvPr/>
            </p:nvGraphicFramePr>
            <p:xfrm>
              <a:off x="609600" y="1143000"/>
              <a:ext cx="7696200" cy="3037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𝑿</m:t>
                                </m:r>
                              </m:oMath>
                            </m:oMathPara>
                          </a14:m>
                          <a:endParaRPr lang="en-US"/>
                        </a:p>
                      </a:txBody>
                      <a:tcPr/>
                    </a:tc>
                    <a:tc>
                      <a:txBody>
                        <a:bodyPr/>
                        <a:lstStyle/>
                        <a:p>
                          <a:r>
                            <a:rPr lang="en-US"/>
                            <a:t>68</a:t>
                          </a:r>
                        </a:p>
                      </a:txBody>
                      <a:tcPr/>
                    </a:tc>
                    <a:tc>
                      <a:txBody>
                        <a:bodyPr/>
                        <a:lstStyle/>
                        <a:p>
                          <a:r>
                            <a:rPr lang="en-US"/>
                            <a:t>64</a:t>
                          </a:r>
                        </a:p>
                      </a:txBody>
                      <a:tcPr/>
                    </a:tc>
                    <a:tc>
                      <a:txBody>
                        <a:bodyPr/>
                        <a:lstStyle/>
                        <a:p>
                          <a:r>
                            <a:rPr lang="en-US"/>
                            <a:t>75</a:t>
                          </a:r>
                        </a:p>
                      </a:txBody>
                      <a:tcPr/>
                    </a:tc>
                    <a:tc>
                      <a:txBody>
                        <a:bodyPr/>
                        <a:lstStyle/>
                        <a:p>
                          <a:r>
                            <a:rPr lang="en-US"/>
                            <a:t>50</a:t>
                          </a:r>
                        </a:p>
                      </a:txBody>
                      <a:tcPr/>
                    </a:tc>
                    <a:tc>
                      <a:txBody>
                        <a:bodyPr/>
                        <a:lstStyle/>
                        <a:p>
                          <a:r>
                            <a:rPr lang="en-US"/>
                            <a:t>64</a:t>
                          </a:r>
                        </a:p>
                      </a:txBody>
                      <a:tcPr/>
                    </a:tc>
                    <a:tc>
                      <a:txBody>
                        <a:bodyPr/>
                        <a:lstStyle/>
                        <a:p>
                          <a:r>
                            <a:rPr lang="en-US"/>
                            <a:t>80</a:t>
                          </a:r>
                        </a:p>
                      </a:txBody>
                      <a:tcPr/>
                    </a:tc>
                    <a:tc>
                      <a:txBody>
                        <a:bodyPr/>
                        <a:lstStyle/>
                        <a:p>
                          <a:r>
                            <a:rPr lang="en-US"/>
                            <a:t>75</a:t>
                          </a:r>
                        </a:p>
                      </a:txBody>
                      <a:tcPr/>
                    </a:tc>
                    <a:tc>
                      <a:txBody>
                        <a:bodyPr/>
                        <a:lstStyle/>
                        <a:p>
                          <a:r>
                            <a:rPr lang="en-US"/>
                            <a:t>40</a:t>
                          </a:r>
                        </a:p>
                      </a:txBody>
                      <a:tcPr/>
                    </a:tc>
                    <a:tc>
                      <a:txBody>
                        <a:bodyPr/>
                        <a:lstStyle/>
                        <a:p>
                          <a:r>
                            <a:rPr lang="en-US"/>
                            <a:t>55</a:t>
                          </a:r>
                        </a:p>
                      </a:txBody>
                      <a:tcPr/>
                    </a:tc>
                    <a:tc>
                      <a:txBody>
                        <a:bodyPr/>
                        <a:lstStyle/>
                        <a:p>
                          <a:r>
                            <a:rPr lang="en-US"/>
                            <a:t>64</a:t>
                          </a:r>
                        </a:p>
                      </a:txBody>
                      <a:tcPr/>
                    </a:tc>
                    <a:tc>
                      <a:txBody>
                        <a:bodyPr/>
                        <a:lstStyle/>
                        <a:p>
                          <a:r>
                            <a:rPr lang="en-US"/>
                            <a:t>Total</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𝑌</m:t>
                                </m:r>
                              </m:oMath>
                            </m:oMathPara>
                          </a14:m>
                          <a:endParaRPr lang="en-US"/>
                        </a:p>
                      </a:txBody>
                      <a:tcPr/>
                    </a:tc>
                    <a:tc>
                      <a:txBody>
                        <a:bodyPr/>
                        <a:lstStyle/>
                        <a:p>
                          <a:r>
                            <a:rPr lang="en-US"/>
                            <a:t>62</a:t>
                          </a:r>
                        </a:p>
                      </a:txBody>
                      <a:tcPr/>
                    </a:tc>
                    <a:tc>
                      <a:txBody>
                        <a:bodyPr/>
                        <a:lstStyle/>
                        <a:p>
                          <a:r>
                            <a:rPr lang="en-US"/>
                            <a:t>58</a:t>
                          </a:r>
                        </a:p>
                      </a:txBody>
                      <a:tcPr/>
                    </a:tc>
                    <a:tc>
                      <a:txBody>
                        <a:bodyPr/>
                        <a:lstStyle/>
                        <a:p>
                          <a:r>
                            <a:rPr lang="en-US"/>
                            <a:t>68</a:t>
                          </a:r>
                        </a:p>
                      </a:txBody>
                      <a:tcPr/>
                    </a:tc>
                    <a:tc>
                      <a:txBody>
                        <a:bodyPr/>
                        <a:lstStyle/>
                        <a:p>
                          <a:r>
                            <a:rPr lang="en-US"/>
                            <a:t>45</a:t>
                          </a:r>
                        </a:p>
                      </a:txBody>
                      <a:tcPr/>
                    </a:tc>
                    <a:tc>
                      <a:txBody>
                        <a:bodyPr/>
                        <a:lstStyle/>
                        <a:p>
                          <a:r>
                            <a:rPr lang="en-US"/>
                            <a:t>81</a:t>
                          </a:r>
                        </a:p>
                      </a:txBody>
                      <a:tcPr/>
                    </a:tc>
                    <a:tc>
                      <a:txBody>
                        <a:bodyPr/>
                        <a:lstStyle/>
                        <a:p>
                          <a:r>
                            <a:rPr lang="en-US"/>
                            <a:t>60</a:t>
                          </a:r>
                        </a:p>
                      </a:txBody>
                      <a:tcPr/>
                    </a:tc>
                    <a:tc>
                      <a:txBody>
                        <a:bodyPr/>
                        <a:lstStyle/>
                        <a:p>
                          <a:r>
                            <a:rPr lang="en-US"/>
                            <a:t>68</a:t>
                          </a:r>
                        </a:p>
                      </a:txBody>
                      <a:tcPr/>
                    </a:tc>
                    <a:tc>
                      <a:txBody>
                        <a:bodyPr/>
                        <a:lstStyle/>
                        <a:p>
                          <a:r>
                            <a:rPr lang="en-US"/>
                            <a:t>48</a:t>
                          </a:r>
                        </a:p>
                      </a:txBody>
                      <a:tcPr/>
                    </a:tc>
                    <a:tc>
                      <a:txBody>
                        <a:bodyPr/>
                        <a:lstStyle/>
                        <a:p>
                          <a:r>
                            <a:rPr lang="en-US"/>
                            <a:t>50</a:t>
                          </a:r>
                        </a:p>
                      </a:txBody>
                      <a:tcPr/>
                    </a:tc>
                    <a:tc>
                      <a:txBody>
                        <a:bodyPr/>
                        <a:lstStyle/>
                        <a:p>
                          <a:r>
                            <a:rPr lang="en-US"/>
                            <a:t>70</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a:t>Ranks</a:t>
                          </a:r>
                          <a:r>
                            <a:rPr lang="en-US" baseline="0"/>
                            <a:t> in </a:t>
                          </a:r>
                          <a14:m>
                            <m:oMath xmlns:m="http://schemas.openxmlformats.org/officeDocument/2006/math">
                              <m:r>
                                <a:rPr lang="en-US" b="0" i="1" baseline="0" smtClean="0">
                                  <a:latin typeface="Cambria Math"/>
                                </a:rPr>
                                <m:t>𝑋</m:t>
                              </m:r>
                              <m:r>
                                <a:rPr lang="en-US" b="0" i="1" baseline="0" smtClean="0">
                                  <a:latin typeface="Cambria Math"/>
                                </a:rPr>
                                <m:t>(</m:t>
                              </m:r>
                              <m:r>
                                <a:rPr lang="en-US" b="0" i="1" baseline="0" smtClean="0">
                                  <a:latin typeface="Cambria Math"/>
                                </a:rPr>
                                <m:t>𝑥</m:t>
                              </m:r>
                              <m:r>
                                <a:rPr lang="en-US" b="0" i="1" baseline="0" smtClean="0">
                                  <a:latin typeface="Cambria Math"/>
                                </a:rPr>
                                <m:t>)</m:t>
                              </m:r>
                            </m:oMath>
                          </a14:m>
                          <a:endParaRPr lang="en-US"/>
                        </a:p>
                      </a:txBody>
                      <a:tcPr/>
                    </a:tc>
                    <a:tc>
                      <a:txBody>
                        <a:bodyPr/>
                        <a:lstStyle/>
                        <a:p>
                          <a:r>
                            <a:rPr lang="en-US"/>
                            <a:t>4</a:t>
                          </a:r>
                        </a:p>
                      </a:txBody>
                      <a:tcPr/>
                    </a:tc>
                    <a:tc>
                      <a:txBody>
                        <a:bodyPr/>
                        <a:lstStyle/>
                        <a:p>
                          <a:r>
                            <a:rPr lang="en-US"/>
                            <a:t>6</a:t>
                          </a:r>
                        </a:p>
                      </a:txBody>
                      <a:tcPr/>
                    </a:tc>
                    <a:tc>
                      <a:txBody>
                        <a:bodyPr/>
                        <a:lstStyle/>
                        <a:p>
                          <a:r>
                            <a:rPr lang="en-US"/>
                            <a:t>2.5</a:t>
                          </a:r>
                        </a:p>
                      </a:txBody>
                      <a:tcPr/>
                    </a:tc>
                    <a:tc>
                      <a:txBody>
                        <a:bodyPr/>
                        <a:lstStyle/>
                        <a:p>
                          <a:r>
                            <a:rPr lang="en-US"/>
                            <a:t>9</a:t>
                          </a:r>
                        </a:p>
                      </a:txBody>
                      <a:tcPr/>
                    </a:tc>
                    <a:tc>
                      <a:txBody>
                        <a:bodyPr/>
                        <a:lstStyle/>
                        <a:p>
                          <a:r>
                            <a:rPr lang="en-US"/>
                            <a:t>6</a:t>
                          </a:r>
                        </a:p>
                      </a:txBody>
                      <a:tcPr/>
                    </a:tc>
                    <a:tc>
                      <a:txBody>
                        <a:bodyPr/>
                        <a:lstStyle/>
                        <a:p>
                          <a:r>
                            <a:rPr lang="en-US"/>
                            <a:t>1</a:t>
                          </a:r>
                        </a:p>
                      </a:txBody>
                      <a:tcPr/>
                    </a:tc>
                    <a:tc>
                      <a:txBody>
                        <a:bodyPr/>
                        <a:lstStyle/>
                        <a:p>
                          <a:r>
                            <a:rPr lang="en-US"/>
                            <a:t>2.5</a:t>
                          </a:r>
                        </a:p>
                      </a:txBody>
                      <a:tcPr/>
                    </a:tc>
                    <a:tc>
                      <a:txBody>
                        <a:bodyPr/>
                        <a:lstStyle/>
                        <a:p>
                          <a:r>
                            <a:rPr lang="en-US"/>
                            <a:t>10</a:t>
                          </a:r>
                        </a:p>
                      </a:txBody>
                      <a:tcPr/>
                    </a:tc>
                    <a:tc>
                      <a:txBody>
                        <a:bodyPr/>
                        <a:lstStyle/>
                        <a:p>
                          <a:r>
                            <a:rPr lang="en-US"/>
                            <a:t>8</a:t>
                          </a:r>
                        </a:p>
                      </a:txBody>
                      <a:tcPr/>
                    </a:tc>
                    <a:tc>
                      <a:txBody>
                        <a:bodyPr/>
                        <a:lstStyle/>
                        <a:p>
                          <a:r>
                            <a:rPr lang="en-US"/>
                            <a:t>6</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Ranks</a:t>
                          </a:r>
                          <a:r>
                            <a:rPr lang="en-US" baseline="0"/>
                            <a:t> in </a:t>
                          </a:r>
                          <a14:m>
                            <m:oMath xmlns:m="http://schemas.openxmlformats.org/officeDocument/2006/math">
                              <m:r>
                                <m:rPr>
                                  <m:sty m:val="p"/>
                                </m:rPr>
                                <a:rPr lang="en-US" b="0" i="0" baseline="0" smtClean="0">
                                  <a:latin typeface="Cambria Math"/>
                                </a:rPr>
                                <m:t>Y</m:t>
                              </m:r>
                              <m:r>
                                <a:rPr lang="en-US" b="0" i="1" baseline="0" smtClean="0">
                                  <a:latin typeface="Cambria Math"/>
                                </a:rPr>
                                <m:t>(</m:t>
                              </m:r>
                              <m:r>
                                <a:rPr lang="en-US" b="0" i="1" baseline="0" smtClean="0">
                                  <a:latin typeface="Cambria Math"/>
                                </a:rPr>
                                <m:t>𝑦</m:t>
                              </m:r>
                              <m:r>
                                <a:rPr lang="en-US" b="0" i="1" baseline="0" smtClean="0">
                                  <a:latin typeface="Cambria Math"/>
                                </a:rPr>
                                <m:t>)</m:t>
                              </m:r>
                            </m:oMath>
                          </a14:m>
                          <a:endParaRPr lang="en-US"/>
                        </a:p>
                        <a:p>
                          <a:endParaRPr lang="en-US"/>
                        </a:p>
                      </a:txBody>
                      <a:tcPr/>
                    </a:tc>
                    <a:tc>
                      <a:txBody>
                        <a:bodyPr/>
                        <a:lstStyle/>
                        <a:p>
                          <a:r>
                            <a:rPr lang="en-US"/>
                            <a:t>5</a:t>
                          </a:r>
                        </a:p>
                      </a:txBody>
                      <a:tcPr/>
                    </a:tc>
                    <a:tc>
                      <a:txBody>
                        <a:bodyPr/>
                        <a:lstStyle/>
                        <a:p>
                          <a:r>
                            <a:rPr lang="en-US"/>
                            <a:t>7</a:t>
                          </a:r>
                        </a:p>
                      </a:txBody>
                      <a:tcPr/>
                    </a:tc>
                    <a:tc>
                      <a:txBody>
                        <a:bodyPr/>
                        <a:lstStyle/>
                        <a:p>
                          <a:r>
                            <a:rPr lang="en-US"/>
                            <a:t>3.5</a:t>
                          </a:r>
                        </a:p>
                      </a:txBody>
                      <a:tcPr/>
                    </a:tc>
                    <a:tc>
                      <a:txBody>
                        <a:bodyPr/>
                        <a:lstStyle/>
                        <a:p>
                          <a:r>
                            <a:rPr lang="en-US"/>
                            <a:t>10</a:t>
                          </a:r>
                        </a:p>
                      </a:txBody>
                      <a:tcPr/>
                    </a:tc>
                    <a:tc>
                      <a:txBody>
                        <a:bodyPr/>
                        <a:lstStyle/>
                        <a:p>
                          <a:r>
                            <a:rPr lang="en-US"/>
                            <a:t>1</a:t>
                          </a:r>
                        </a:p>
                      </a:txBody>
                      <a:tcPr/>
                    </a:tc>
                    <a:tc>
                      <a:txBody>
                        <a:bodyPr/>
                        <a:lstStyle/>
                        <a:p>
                          <a:r>
                            <a:rPr lang="en-US"/>
                            <a:t>6</a:t>
                          </a:r>
                        </a:p>
                      </a:txBody>
                      <a:tcPr/>
                    </a:tc>
                    <a:tc>
                      <a:txBody>
                        <a:bodyPr/>
                        <a:lstStyle/>
                        <a:p>
                          <a:r>
                            <a:rPr lang="en-US"/>
                            <a:t>3.5</a:t>
                          </a:r>
                        </a:p>
                      </a:txBody>
                      <a:tcPr/>
                    </a:tc>
                    <a:tc>
                      <a:txBody>
                        <a:bodyPr/>
                        <a:lstStyle/>
                        <a:p>
                          <a:r>
                            <a:rPr lang="en-US"/>
                            <a:t>9</a:t>
                          </a:r>
                        </a:p>
                      </a:txBody>
                      <a:tcPr/>
                    </a:tc>
                    <a:tc>
                      <a:txBody>
                        <a:bodyPr/>
                        <a:lstStyle/>
                        <a:p>
                          <a:r>
                            <a:rPr lang="en-US"/>
                            <a:t>8</a:t>
                          </a:r>
                        </a:p>
                      </a:txBody>
                      <a:tcPr/>
                    </a:tc>
                    <a:tc>
                      <a:txBody>
                        <a:bodyPr/>
                        <a:lstStyle/>
                        <a:p>
                          <a:r>
                            <a:rPr lang="en-US"/>
                            <a:t>2</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oMath>
                            </m:oMathPara>
                          </a14:m>
                          <a:endParaRPr lang="en-US"/>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5</a:t>
                          </a:r>
                        </a:p>
                      </a:txBody>
                      <a:tcPr/>
                    </a:tc>
                    <a:tc>
                      <a:txBody>
                        <a:bodyPr/>
                        <a:lstStyle/>
                        <a:p>
                          <a:r>
                            <a:rPr lang="en-US"/>
                            <a:t>-5</a:t>
                          </a:r>
                        </a:p>
                      </a:txBody>
                      <a:tcPr/>
                    </a:tc>
                    <a:tc>
                      <a:txBody>
                        <a:bodyPr/>
                        <a:lstStyle/>
                        <a:p>
                          <a:r>
                            <a:rPr lang="en-US"/>
                            <a:t>-1</a:t>
                          </a:r>
                        </a:p>
                      </a:txBody>
                      <a:tcPr/>
                    </a:tc>
                    <a:tc>
                      <a:txBody>
                        <a:bodyPr/>
                        <a:lstStyle/>
                        <a:p>
                          <a:r>
                            <a:rPr lang="en-US"/>
                            <a:t>1</a:t>
                          </a:r>
                        </a:p>
                      </a:txBody>
                      <a:tcPr/>
                    </a:tc>
                    <a:tc>
                      <a:txBody>
                        <a:bodyPr/>
                        <a:lstStyle/>
                        <a:p>
                          <a:r>
                            <a:rPr lang="en-US"/>
                            <a:t>0</a:t>
                          </a:r>
                        </a:p>
                      </a:txBody>
                      <a:tcPr/>
                    </a:tc>
                    <a:tc>
                      <a:txBody>
                        <a:bodyPr/>
                        <a:lstStyle/>
                        <a:p>
                          <a:r>
                            <a:rPr lang="en-US"/>
                            <a:t>4</a:t>
                          </a:r>
                        </a:p>
                      </a:txBody>
                      <a:tcPr/>
                    </a:tc>
                    <a:tc>
                      <a:txBody>
                        <a:bodyPr/>
                        <a:lstStyle/>
                        <a:p>
                          <a:r>
                            <a:rPr lang="en-US"/>
                            <a:t>0</a:t>
                          </a:r>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𝐷</m:t>
                                    </m:r>
                                  </m:e>
                                  <m:sup>
                                    <m:r>
                                      <a:rPr lang="en-US" b="0" i="1" smtClean="0">
                                        <a:latin typeface="Cambria Math"/>
                                      </a:rPr>
                                      <m:t>2</m:t>
                                    </m:r>
                                  </m:sup>
                                </m:sSup>
                              </m:oMath>
                            </m:oMathPara>
                          </a14:m>
                          <a:endParaRPr lang="en-US"/>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25</a:t>
                          </a:r>
                        </a:p>
                      </a:txBody>
                      <a:tcPr/>
                    </a:tc>
                    <a:tc>
                      <a:txBody>
                        <a:bodyPr/>
                        <a:lstStyle/>
                        <a:p>
                          <a:r>
                            <a:rPr lang="en-US"/>
                            <a:t>25</a:t>
                          </a:r>
                        </a:p>
                      </a:txBody>
                      <a:tcPr/>
                    </a:tc>
                    <a:tc>
                      <a:txBody>
                        <a:bodyPr/>
                        <a:lstStyle/>
                        <a:p>
                          <a:r>
                            <a:rPr lang="en-US"/>
                            <a:t>1</a:t>
                          </a:r>
                        </a:p>
                      </a:txBody>
                      <a:tcPr/>
                    </a:tc>
                    <a:tc>
                      <a:txBody>
                        <a:bodyPr/>
                        <a:lstStyle/>
                        <a:p>
                          <a:r>
                            <a:rPr lang="en-US"/>
                            <a:t>1</a:t>
                          </a:r>
                        </a:p>
                      </a:txBody>
                      <a:tcPr/>
                    </a:tc>
                    <a:tc>
                      <a:txBody>
                        <a:bodyPr/>
                        <a:lstStyle/>
                        <a:p>
                          <a:r>
                            <a:rPr lang="en-US"/>
                            <a:t>0</a:t>
                          </a:r>
                        </a:p>
                      </a:txBody>
                      <a:tcPr/>
                    </a:tc>
                    <a:tc>
                      <a:txBody>
                        <a:bodyPr/>
                        <a:lstStyle/>
                        <a:p>
                          <a:r>
                            <a:rPr lang="en-US"/>
                            <a:t>16</a:t>
                          </a:r>
                        </a:p>
                      </a:txBody>
                      <a:tcPr/>
                    </a:tc>
                    <a:tc>
                      <a:txBody>
                        <a:bodyPr/>
                        <a:lstStyle/>
                        <a:p>
                          <a:r>
                            <a:rPr lang="en-US"/>
                            <a:t>72</a:t>
                          </a:r>
                        </a:p>
                      </a:txBody>
                      <a:tcPr/>
                    </a:tc>
                    <a:extLst>
                      <a:ext uri="{0D108BD9-81ED-4DB2-BD59-A6C34878D82A}">
                        <a16:rowId xmlns:a16="http://schemas.microsoft.com/office/drawing/2014/main" val="10005"/>
                      </a:ext>
                    </a:extLst>
                  </a:tr>
                </a:tbl>
              </a:graphicData>
            </a:graphic>
          </p:graphicFrame>
        </mc:Choice>
        <mc:Fallback>
          <p:graphicFrame>
            <p:nvGraphicFramePr>
              <p:cNvPr id="2" name="Table 1"/>
              <p:cNvGraphicFramePr>
                <a:graphicFrameLocks noGrp="1"/>
              </p:cNvGraphicFramePr>
              <p:nvPr/>
            </p:nvGraphicFramePr>
            <p:xfrm>
              <a:off x="609600" y="1143000"/>
              <a:ext cx="7696200" cy="3037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70840">
                    <a:tc>
                      <a:txBody>
                        <a:bodyPr/>
                        <a:lstStyle/>
                        <a:p>
                          <a:endParaRPr lang="en-US"/>
                        </a:p>
                      </a:txBody>
                      <a:tcPr>
                        <a:blipFill>
                          <a:blip r:embed="rId3"/>
                          <a:stretch>
                            <a:fillRect l="-1000" t="-8197" r="-533500" b="-742623"/>
                          </a:stretch>
                        </a:blipFill>
                      </a:tcPr>
                    </a:tc>
                    <a:tc>
                      <a:txBody>
                        <a:bodyPr/>
                        <a:lstStyle/>
                        <a:p>
                          <a:r>
                            <a:rPr lang="en-US"/>
                            <a:t>68</a:t>
                          </a:r>
                        </a:p>
                      </a:txBody>
                      <a:tcPr/>
                    </a:tc>
                    <a:tc>
                      <a:txBody>
                        <a:bodyPr/>
                        <a:lstStyle/>
                        <a:p>
                          <a:r>
                            <a:rPr lang="en-US"/>
                            <a:t>64</a:t>
                          </a:r>
                        </a:p>
                      </a:txBody>
                      <a:tcPr/>
                    </a:tc>
                    <a:tc>
                      <a:txBody>
                        <a:bodyPr/>
                        <a:lstStyle/>
                        <a:p>
                          <a:r>
                            <a:rPr lang="en-US"/>
                            <a:t>75</a:t>
                          </a:r>
                        </a:p>
                      </a:txBody>
                      <a:tcPr/>
                    </a:tc>
                    <a:tc>
                      <a:txBody>
                        <a:bodyPr/>
                        <a:lstStyle/>
                        <a:p>
                          <a:r>
                            <a:rPr lang="en-US"/>
                            <a:t>50</a:t>
                          </a:r>
                        </a:p>
                      </a:txBody>
                      <a:tcPr/>
                    </a:tc>
                    <a:tc>
                      <a:txBody>
                        <a:bodyPr/>
                        <a:lstStyle/>
                        <a:p>
                          <a:r>
                            <a:rPr lang="en-US"/>
                            <a:t>64</a:t>
                          </a:r>
                        </a:p>
                      </a:txBody>
                      <a:tcPr/>
                    </a:tc>
                    <a:tc>
                      <a:txBody>
                        <a:bodyPr/>
                        <a:lstStyle/>
                        <a:p>
                          <a:r>
                            <a:rPr lang="en-US"/>
                            <a:t>80</a:t>
                          </a:r>
                        </a:p>
                      </a:txBody>
                      <a:tcPr/>
                    </a:tc>
                    <a:tc>
                      <a:txBody>
                        <a:bodyPr/>
                        <a:lstStyle/>
                        <a:p>
                          <a:r>
                            <a:rPr lang="en-US"/>
                            <a:t>75</a:t>
                          </a:r>
                        </a:p>
                      </a:txBody>
                      <a:tcPr/>
                    </a:tc>
                    <a:tc>
                      <a:txBody>
                        <a:bodyPr/>
                        <a:lstStyle/>
                        <a:p>
                          <a:r>
                            <a:rPr lang="en-US"/>
                            <a:t>40</a:t>
                          </a:r>
                        </a:p>
                      </a:txBody>
                      <a:tcPr/>
                    </a:tc>
                    <a:tc>
                      <a:txBody>
                        <a:bodyPr/>
                        <a:lstStyle/>
                        <a:p>
                          <a:r>
                            <a:rPr lang="en-US"/>
                            <a:t>55</a:t>
                          </a:r>
                        </a:p>
                      </a:txBody>
                      <a:tcPr/>
                    </a:tc>
                    <a:tc>
                      <a:txBody>
                        <a:bodyPr/>
                        <a:lstStyle/>
                        <a:p>
                          <a:r>
                            <a:rPr lang="en-US"/>
                            <a:t>64</a:t>
                          </a:r>
                        </a:p>
                      </a:txBody>
                      <a:tcPr/>
                    </a:tc>
                    <a:tc>
                      <a:txBody>
                        <a:bodyPr/>
                        <a:lstStyle/>
                        <a:p>
                          <a:r>
                            <a:rPr lang="en-US"/>
                            <a:t>Total</a:t>
                          </a: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1000" t="-108197" r="-533500" b="-642623"/>
                          </a:stretch>
                        </a:blipFill>
                      </a:tcPr>
                    </a:tc>
                    <a:tc>
                      <a:txBody>
                        <a:bodyPr/>
                        <a:lstStyle/>
                        <a:p>
                          <a:r>
                            <a:rPr lang="en-US"/>
                            <a:t>62</a:t>
                          </a:r>
                        </a:p>
                      </a:txBody>
                      <a:tcPr/>
                    </a:tc>
                    <a:tc>
                      <a:txBody>
                        <a:bodyPr/>
                        <a:lstStyle/>
                        <a:p>
                          <a:r>
                            <a:rPr lang="en-US"/>
                            <a:t>58</a:t>
                          </a:r>
                        </a:p>
                      </a:txBody>
                      <a:tcPr/>
                    </a:tc>
                    <a:tc>
                      <a:txBody>
                        <a:bodyPr/>
                        <a:lstStyle/>
                        <a:p>
                          <a:r>
                            <a:rPr lang="en-US"/>
                            <a:t>68</a:t>
                          </a:r>
                        </a:p>
                      </a:txBody>
                      <a:tcPr/>
                    </a:tc>
                    <a:tc>
                      <a:txBody>
                        <a:bodyPr/>
                        <a:lstStyle/>
                        <a:p>
                          <a:r>
                            <a:rPr lang="en-US"/>
                            <a:t>45</a:t>
                          </a:r>
                        </a:p>
                      </a:txBody>
                      <a:tcPr/>
                    </a:tc>
                    <a:tc>
                      <a:txBody>
                        <a:bodyPr/>
                        <a:lstStyle/>
                        <a:p>
                          <a:r>
                            <a:rPr lang="en-US"/>
                            <a:t>81</a:t>
                          </a:r>
                        </a:p>
                      </a:txBody>
                      <a:tcPr/>
                    </a:tc>
                    <a:tc>
                      <a:txBody>
                        <a:bodyPr/>
                        <a:lstStyle/>
                        <a:p>
                          <a:r>
                            <a:rPr lang="en-US"/>
                            <a:t>60</a:t>
                          </a:r>
                        </a:p>
                      </a:txBody>
                      <a:tcPr/>
                    </a:tc>
                    <a:tc>
                      <a:txBody>
                        <a:bodyPr/>
                        <a:lstStyle/>
                        <a:p>
                          <a:r>
                            <a:rPr lang="en-US"/>
                            <a:t>68</a:t>
                          </a:r>
                        </a:p>
                      </a:txBody>
                      <a:tcPr/>
                    </a:tc>
                    <a:tc>
                      <a:txBody>
                        <a:bodyPr/>
                        <a:lstStyle/>
                        <a:p>
                          <a:r>
                            <a:rPr lang="en-US"/>
                            <a:t>48</a:t>
                          </a:r>
                        </a:p>
                      </a:txBody>
                      <a:tcPr/>
                    </a:tc>
                    <a:tc>
                      <a:txBody>
                        <a:bodyPr/>
                        <a:lstStyle/>
                        <a:p>
                          <a:r>
                            <a:rPr lang="en-US"/>
                            <a:t>50</a:t>
                          </a:r>
                        </a:p>
                      </a:txBody>
                      <a:tcPr/>
                    </a:tc>
                    <a:tc>
                      <a:txBody>
                        <a:bodyPr/>
                        <a:lstStyle/>
                        <a:p>
                          <a:r>
                            <a:rPr lang="en-US"/>
                            <a:t>70</a:t>
                          </a:r>
                        </a:p>
                      </a:txBody>
                      <a:tcPr/>
                    </a:tc>
                    <a:tc>
                      <a:txBody>
                        <a:bodyPr/>
                        <a:lstStyle/>
                        <a:p>
                          <a:endParaRPr lang="en-US"/>
                        </a:p>
                      </a:txBody>
                      <a:tcPr/>
                    </a:tc>
                    <a:extLst>
                      <a:ext uri="{0D108BD9-81ED-4DB2-BD59-A6C34878D82A}">
                        <a16:rowId xmlns:a16="http://schemas.microsoft.com/office/drawing/2014/main" val="10001"/>
                      </a:ext>
                    </a:extLst>
                  </a:tr>
                  <a:tr h="640080">
                    <a:tc>
                      <a:txBody>
                        <a:bodyPr/>
                        <a:lstStyle/>
                        <a:p>
                          <a:endParaRPr lang="en-US"/>
                        </a:p>
                      </a:txBody>
                      <a:tcPr>
                        <a:blipFill>
                          <a:blip r:embed="rId3"/>
                          <a:stretch>
                            <a:fillRect l="-1000" t="-120952" r="-533500" b="-273333"/>
                          </a:stretch>
                        </a:blipFill>
                      </a:tcPr>
                    </a:tc>
                    <a:tc>
                      <a:txBody>
                        <a:bodyPr/>
                        <a:lstStyle/>
                        <a:p>
                          <a:r>
                            <a:rPr lang="en-US"/>
                            <a:t>4</a:t>
                          </a:r>
                        </a:p>
                      </a:txBody>
                      <a:tcPr/>
                    </a:tc>
                    <a:tc>
                      <a:txBody>
                        <a:bodyPr/>
                        <a:lstStyle/>
                        <a:p>
                          <a:r>
                            <a:rPr lang="en-US"/>
                            <a:t>6</a:t>
                          </a:r>
                        </a:p>
                      </a:txBody>
                      <a:tcPr/>
                    </a:tc>
                    <a:tc>
                      <a:txBody>
                        <a:bodyPr/>
                        <a:lstStyle/>
                        <a:p>
                          <a:r>
                            <a:rPr lang="en-US"/>
                            <a:t>2.5</a:t>
                          </a:r>
                        </a:p>
                      </a:txBody>
                      <a:tcPr/>
                    </a:tc>
                    <a:tc>
                      <a:txBody>
                        <a:bodyPr/>
                        <a:lstStyle/>
                        <a:p>
                          <a:r>
                            <a:rPr lang="en-US"/>
                            <a:t>9</a:t>
                          </a:r>
                        </a:p>
                      </a:txBody>
                      <a:tcPr/>
                    </a:tc>
                    <a:tc>
                      <a:txBody>
                        <a:bodyPr/>
                        <a:lstStyle/>
                        <a:p>
                          <a:r>
                            <a:rPr lang="en-US"/>
                            <a:t>6</a:t>
                          </a:r>
                        </a:p>
                      </a:txBody>
                      <a:tcPr/>
                    </a:tc>
                    <a:tc>
                      <a:txBody>
                        <a:bodyPr/>
                        <a:lstStyle/>
                        <a:p>
                          <a:r>
                            <a:rPr lang="en-US"/>
                            <a:t>1</a:t>
                          </a:r>
                        </a:p>
                      </a:txBody>
                      <a:tcPr/>
                    </a:tc>
                    <a:tc>
                      <a:txBody>
                        <a:bodyPr/>
                        <a:lstStyle/>
                        <a:p>
                          <a:r>
                            <a:rPr lang="en-US"/>
                            <a:t>2.5</a:t>
                          </a:r>
                        </a:p>
                      </a:txBody>
                      <a:tcPr/>
                    </a:tc>
                    <a:tc>
                      <a:txBody>
                        <a:bodyPr/>
                        <a:lstStyle/>
                        <a:p>
                          <a:r>
                            <a:rPr lang="en-US"/>
                            <a:t>10</a:t>
                          </a:r>
                        </a:p>
                      </a:txBody>
                      <a:tcPr/>
                    </a:tc>
                    <a:tc>
                      <a:txBody>
                        <a:bodyPr/>
                        <a:lstStyle/>
                        <a:p>
                          <a:r>
                            <a:rPr lang="en-US"/>
                            <a:t>8</a:t>
                          </a:r>
                        </a:p>
                      </a:txBody>
                      <a:tcPr/>
                    </a:tc>
                    <a:tc>
                      <a:txBody>
                        <a:bodyPr/>
                        <a:lstStyle/>
                        <a:p>
                          <a:r>
                            <a:rPr lang="en-US"/>
                            <a:t>6</a:t>
                          </a:r>
                        </a:p>
                      </a:txBody>
                      <a:tcPr/>
                    </a:tc>
                    <a:tc>
                      <a:txBody>
                        <a:bodyPr/>
                        <a:lstStyle/>
                        <a:p>
                          <a:endParaRPr lang="en-US"/>
                        </a:p>
                      </a:txBody>
                      <a:tcPr/>
                    </a:tc>
                    <a:extLst>
                      <a:ext uri="{0D108BD9-81ED-4DB2-BD59-A6C34878D82A}">
                        <a16:rowId xmlns:a16="http://schemas.microsoft.com/office/drawing/2014/main" val="10002"/>
                      </a:ext>
                    </a:extLst>
                  </a:tr>
                  <a:tr h="914400">
                    <a:tc>
                      <a:txBody>
                        <a:bodyPr/>
                        <a:lstStyle/>
                        <a:p>
                          <a:endParaRPr lang="en-US"/>
                        </a:p>
                      </a:txBody>
                      <a:tcPr>
                        <a:blipFill>
                          <a:blip r:embed="rId3"/>
                          <a:stretch>
                            <a:fillRect l="-1000" t="-154667" r="-533500" b="-91333"/>
                          </a:stretch>
                        </a:blipFill>
                      </a:tcPr>
                    </a:tc>
                    <a:tc>
                      <a:txBody>
                        <a:bodyPr/>
                        <a:lstStyle/>
                        <a:p>
                          <a:r>
                            <a:rPr lang="en-US"/>
                            <a:t>5</a:t>
                          </a:r>
                        </a:p>
                      </a:txBody>
                      <a:tcPr/>
                    </a:tc>
                    <a:tc>
                      <a:txBody>
                        <a:bodyPr/>
                        <a:lstStyle/>
                        <a:p>
                          <a:r>
                            <a:rPr lang="en-US"/>
                            <a:t>7</a:t>
                          </a:r>
                        </a:p>
                      </a:txBody>
                      <a:tcPr/>
                    </a:tc>
                    <a:tc>
                      <a:txBody>
                        <a:bodyPr/>
                        <a:lstStyle/>
                        <a:p>
                          <a:r>
                            <a:rPr lang="en-US"/>
                            <a:t>3.5</a:t>
                          </a:r>
                        </a:p>
                      </a:txBody>
                      <a:tcPr/>
                    </a:tc>
                    <a:tc>
                      <a:txBody>
                        <a:bodyPr/>
                        <a:lstStyle/>
                        <a:p>
                          <a:r>
                            <a:rPr lang="en-US"/>
                            <a:t>10</a:t>
                          </a:r>
                        </a:p>
                      </a:txBody>
                      <a:tcPr/>
                    </a:tc>
                    <a:tc>
                      <a:txBody>
                        <a:bodyPr/>
                        <a:lstStyle/>
                        <a:p>
                          <a:r>
                            <a:rPr lang="en-US"/>
                            <a:t>1</a:t>
                          </a:r>
                        </a:p>
                      </a:txBody>
                      <a:tcPr/>
                    </a:tc>
                    <a:tc>
                      <a:txBody>
                        <a:bodyPr/>
                        <a:lstStyle/>
                        <a:p>
                          <a:r>
                            <a:rPr lang="en-US"/>
                            <a:t>6</a:t>
                          </a:r>
                        </a:p>
                      </a:txBody>
                      <a:tcPr/>
                    </a:tc>
                    <a:tc>
                      <a:txBody>
                        <a:bodyPr/>
                        <a:lstStyle/>
                        <a:p>
                          <a:r>
                            <a:rPr lang="en-US"/>
                            <a:t>3.5</a:t>
                          </a:r>
                        </a:p>
                      </a:txBody>
                      <a:tcPr/>
                    </a:tc>
                    <a:tc>
                      <a:txBody>
                        <a:bodyPr/>
                        <a:lstStyle/>
                        <a:p>
                          <a:r>
                            <a:rPr lang="en-US"/>
                            <a:t>9</a:t>
                          </a:r>
                        </a:p>
                      </a:txBody>
                      <a:tcPr/>
                    </a:tc>
                    <a:tc>
                      <a:txBody>
                        <a:bodyPr/>
                        <a:lstStyle/>
                        <a:p>
                          <a:r>
                            <a:rPr lang="en-US"/>
                            <a:t>8</a:t>
                          </a:r>
                        </a:p>
                      </a:txBody>
                      <a:tcPr/>
                    </a:tc>
                    <a:tc>
                      <a:txBody>
                        <a:bodyPr/>
                        <a:lstStyle/>
                        <a:p>
                          <a:r>
                            <a:rPr lang="en-US"/>
                            <a:t>2</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blipFill>
                          <a:blip r:embed="rId3"/>
                          <a:stretch>
                            <a:fillRect l="-1000" t="-626230" r="-533500" b="-124590"/>
                          </a:stretch>
                        </a:blipFill>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5</a:t>
                          </a:r>
                        </a:p>
                      </a:txBody>
                      <a:tcPr/>
                    </a:tc>
                    <a:tc>
                      <a:txBody>
                        <a:bodyPr/>
                        <a:lstStyle/>
                        <a:p>
                          <a:r>
                            <a:rPr lang="en-US"/>
                            <a:t>-5</a:t>
                          </a:r>
                        </a:p>
                      </a:txBody>
                      <a:tcPr/>
                    </a:tc>
                    <a:tc>
                      <a:txBody>
                        <a:bodyPr/>
                        <a:lstStyle/>
                        <a:p>
                          <a:r>
                            <a:rPr lang="en-US"/>
                            <a:t>-1</a:t>
                          </a:r>
                        </a:p>
                      </a:txBody>
                      <a:tcPr/>
                    </a:tc>
                    <a:tc>
                      <a:txBody>
                        <a:bodyPr/>
                        <a:lstStyle/>
                        <a:p>
                          <a:r>
                            <a:rPr lang="en-US"/>
                            <a:t>1</a:t>
                          </a:r>
                        </a:p>
                      </a:txBody>
                      <a:tcPr/>
                    </a:tc>
                    <a:tc>
                      <a:txBody>
                        <a:bodyPr/>
                        <a:lstStyle/>
                        <a:p>
                          <a:r>
                            <a:rPr lang="en-US"/>
                            <a:t>0</a:t>
                          </a:r>
                        </a:p>
                      </a:txBody>
                      <a:tcPr/>
                    </a:tc>
                    <a:tc>
                      <a:txBody>
                        <a:bodyPr/>
                        <a:lstStyle/>
                        <a:p>
                          <a:r>
                            <a:rPr lang="en-US"/>
                            <a:t>4</a:t>
                          </a:r>
                        </a:p>
                      </a:txBody>
                      <a:tcPr/>
                    </a:tc>
                    <a:tc>
                      <a:txBody>
                        <a:bodyPr/>
                        <a:lstStyle/>
                        <a:p>
                          <a:r>
                            <a:rPr lang="en-US"/>
                            <a:t>0</a:t>
                          </a:r>
                        </a:p>
                      </a:txBody>
                      <a:tcPr/>
                    </a:tc>
                    <a:extLst>
                      <a:ext uri="{0D108BD9-81ED-4DB2-BD59-A6C34878D82A}">
                        <a16:rowId xmlns:a16="http://schemas.microsoft.com/office/drawing/2014/main" val="10004"/>
                      </a:ext>
                    </a:extLst>
                  </a:tr>
                  <a:tr h="370840">
                    <a:tc>
                      <a:txBody>
                        <a:bodyPr/>
                        <a:lstStyle/>
                        <a:p>
                          <a:endParaRPr lang="en-US"/>
                        </a:p>
                      </a:txBody>
                      <a:tcPr>
                        <a:blipFill>
                          <a:blip r:embed="rId3"/>
                          <a:stretch>
                            <a:fillRect l="-1000" t="-726230" r="-533500" b="-24590"/>
                          </a:stretch>
                        </a:blipFill>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25</a:t>
                          </a:r>
                        </a:p>
                      </a:txBody>
                      <a:tcPr/>
                    </a:tc>
                    <a:tc>
                      <a:txBody>
                        <a:bodyPr/>
                        <a:lstStyle/>
                        <a:p>
                          <a:r>
                            <a:rPr lang="en-US"/>
                            <a:t>25</a:t>
                          </a:r>
                        </a:p>
                      </a:txBody>
                      <a:tcPr/>
                    </a:tc>
                    <a:tc>
                      <a:txBody>
                        <a:bodyPr/>
                        <a:lstStyle/>
                        <a:p>
                          <a:r>
                            <a:rPr lang="en-US"/>
                            <a:t>1</a:t>
                          </a:r>
                        </a:p>
                      </a:txBody>
                      <a:tcPr/>
                    </a:tc>
                    <a:tc>
                      <a:txBody>
                        <a:bodyPr/>
                        <a:lstStyle/>
                        <a:p>
                          <a:r>
                            <a:rPr lang="en-US"/>
                            <a:t>1</a:t>
                          </a:r>
                        </a:p>
                      </a:txBody>
                      <a:tcPr/>
                    </a:tc>
                    <a:tc>
                      <a:txBody>
                        <a:bodyPr/>
                        <a:lstStyle/>
                        <a:p>
                          <a:r>
                            <a:rPr lang="en-US"/>
                            <a:t>0</a:t>
                          </a:r>
                        </a:p>
                      </a:txBody>
                      <a:tcPr/>
                    </a:tc>
                    <a:tc>
                      <a:txBody>
                        <a:bodyPr/>
                        <a:lstStyle/>
                        <a:p>
                          <a:r>
                            <a:rPr lang="en-US"/>
                            <a:t>16</a:t>
                          </a:r>
                        </a:p>
                      </a:txBody>
                      <a:tcPr/>
                    </a:tc>
                    <a:tc>
                      <a:txBody>
                        <a:bodyPr/>
                        <a:lstStyle/>
                        <a:p>
                          <a:r>
                            <a:rPr lang="en-US"/>
                            <a:t>72</a:t>
                          </a:r>
                        </a:p>
                      </a:txBody>
                      <a:tcPr/>
                    </a:tc>
                    <a:extLst>
                      <a:ext uri="{0D108BD9-81ED-4DB2-BD59-A6C34878D82A}">
                        <a16:rowId xmlns:a16="http://schemas.microsoft.com/office/drawing/2014/main" val="10005"/>
                      </a:ext>
                    </a:extLst>
                  </a:tr>
                </a:tbl>
              </a:graphicData>
            </a:graphic>
          </p:graphicFrame>
        </mc:Fallback>
      </mc:AlternateContent>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 Tied Correlation(CO1)</a:t>
            </a:r>
            <a:endParaRPr kumimoji="0" lang="en-US" sz="3000" b="1" i="0" u="none" strike="noStrike" kern="1200" cap="none" spc="0" normalizeH="0" baseline="0" noProof="0">
              <a:ln>
                <a:noFill/>
              </a:ln>
              <a:solidFill>
                <a:schemeClr val="dk1"/>
              </a:solidFill>
              <a:effectLst/>
              <a:uLnTx/>
              <a:uFillTx/>
            </a:endParaRPr>
          </a:p>
        </p:txBody>
      </p:sp>
      <p:pic>
        <p:nvPicPr>
          <p:cNvPr id="7" name="Picture 6" descr="A screenshot of a computer&#10;&#10;Description automatically generated">
            <a:extLst>
              <a:ext uri="{FF2B5EF4-FFF2-40B4-BE49-F238E27FC236}">
                <a16:creationId xmlns:a16="http://schemas.microsoft.com/office/drawing/2014/main" id="{4F052111-5292-8C9B-7F6B-E46CAAB95E6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566408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143000"/>
                <a:ext cx="8686800" cy="4525963"/>
              </a:xfrm>
            </p:spPr>
            <p:txBody>
              <a:bodyPr/>
              <a:lstStyle/>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𝑟</m:t>
                      </m:r>
                      <m:r>
                        <a:rPr lang="en-US" sz="2000" b="0" i="1" smtClean="0">
                          <a:latin typeface="Cambria Math"/>
                        </a:rPr>
                        <m:t>=1−</m:t>
                      </m:r>
                      <m:f>
                        <m:fPr>
                          <m:ctrlPr>
                            <a:rPr lang="en-US" sz="2000" i="1">
                              <a:latin typeface="Cambria Math" panose="02040503050406030204" pitchFamily="18" charset="0"/>
                            </a:rPr>
                          </m:ctrlPr>
                        </m:fPr>
                        <m:num>
                          <m:r>
                            <a:rPr lang="en-US" sz="2000" b="0" i="1">
                              <a:latin typeface="Cambria Math"/>
                            </a:rPr>
                            <m:t>6</m:t>
                          </m:r>
                          <m:d>
                            <m:dPr>
                              <m:begChr m:val="{"/>
                              <m:endChr m:val="}"/>
                              <m:ctrlPr>
                                <a:rPr lang="en-US" sz="2000" i="1">
                                  <a:latin typeface="Cambria Math" panose="02040503050406030204" pitchFamily="18" charset="0"/>
                                </a:rPr>
                              </m:ctrlPr>
                            </m:dPr>
                            <m:e>
                              <m:nary>
                                <m:naryPr>
                                  <m:chr m:val="∑"/>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b="0" i="1">
                                          <a:latin typeface="Cambria Math"/>
                                        </a:rPr>
                                        <m:t>𝐷</m:t>
                                      </m:r>
                                    </m:e>
                                    <m:sup>
                                      <m:r>
                                        <a:rPr lang="en-US" sz="2000" b="0" i="1">
                                          <a:latin typeface="Cambria Math"/>
                                        </a:rPr>
                                        <m:t>2</m:t>
                                      </m:r>
                                    </m:sup>
                                  </m:sSup>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sSub>
                                    <m:sSubPr>
                                      <m:ctrlPr>
                                        <a:rPr lang="en-US" sz="2000" i="1">
                                          <a:latin typeface="Cambria Math" panose="02040503050406030204" pitchFamily="18" charset="0"/>
                                        </a:rPr>
                                      </m:ctrlPr>
                                    </m:sSubPr>
                                    <m:e>
                                      <m:r>
                                        <a:rPr lang="en-US" sz="2000" b="0" i="1">
                                          <a:latin typeface="Cambria Math"/>
                                        </a:rPr>
                                        <m:t>𝑚</m:t>
                                      </m:r>
                                    </m:e>
                                    <m:sub>
                                      <m:r>
                                        <a:rPr lang="en-US" sz="2000" b="0" i="1">
                                          <a:latin typeface="Cambria Math"/>
                                        </a:rPr>
                                        <m:t>1</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a:latin typeface="Cambria Math"/>
                                                </a:rPr>
                                                <m:t>𝑚</m:t>
                                              </m:r>
                                            </m:e>
                                            <m:sub>
                                              <m:r>
                                                <a:rPr lang="en-US" sz="2000" b="0" i="1" smtClean="0">
                                                  <a:latin typeface="Cambria Math"/>
                                                </a:rPr>
                                                <m:t>1</m:t>
                                              </m:r>
                                            </m:sub>
                                          </m:sSub>
                                        </m:e>
                                        <m:sup>
                                          <m:r>
                                            <a:rPr lang="en-US" sz="2000" b="0" i="1">
                                              <a:latin typeface="Cambria Math"/>
                                            </a:rPr>
                                            <m:t>2</m:t>
                                          </m:r>
                                        </m:sup>
                                      </m:sSup>
                                      <m:r>
                                        <a:rPr lang="en-US" sz="2000" b="0" i="1">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sSub>
                                    <m:sSubPr>
                                      <m:ctrlPr>
                                        <a:rPr lang="en-US" sz="2000" i="1">
                                          <a:latin typeface="Cambria Math" panose="02040503050406030204" pitchFamily="18" charset="0"/>
                                        </a:rPr>
                                      </m:ctrlPr>
                                    </m:sSubPr>
                                    <m:e>
                                      <m:r>
                                        <a:rPr lang="en-US" sz="2000" b="0" i="1">
                                          <a:latin typeface="Cambria Math"/>
                                        </a:rPr>
                                        <m:t>𝑚</m:t>
                                      </m:r>
                                    </m:e>
                                    <m:sub>
                                      <m:r>
                                        <a:rPr lang="en-US" sz="2000" b="0" i="1">
                                          <a:latin typeface="Cambria Math"/>
                                        </a:rPr>
                                        <m:t>2</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a:latin typeface="Cambria Math"/>
                                                </a:rPr>
                                                <m:t>𝑚</m:t>
                                              </m:r>
                                            </m:e>
                                            <m:sub>
                                              <m:r>
                                                <a:rPr lang="en-US" sz="2000" b="0" i="1">
                                                  <a:latin typeface="Cambria Math"/>
                                                </a:rPr>
                                                <m:t>2</m:t>
                                              </m:r>
                                            </m:sub>
                                          </m:sSub>
                                        </m:e>
                                        <m:sup>
                                          <m:r>
                                            <a:rPr lang="en-US" sz="2000" b="0" i="1">
                                              <a:latin typeface="Cambria Math"/>
                                            </a:rPr>
                                            <m:t>2</m:t>
                                          </m:r>
                                        </m:sup>
                                      </m:sSup>
                                      <m:r>
                                        <a:rPr lang="en-US" sz="2000" b="0" i="1">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sSub>
                                    <m:sSubPr>
                                      <m:ctrlPr>
                                        <a:rPr lang="en-US" sz="2000" i="1">
                                          <a:latin typeface="Cambria Math" panose="02040503050406030204" pitchFamily="18" charset="0"/>
                                        </a:rPr>
                                      </m:ctrlPr>
                                    </m:sSubPr>
                                    <m:e>
                                      <m:r>
                                        <a:rPr lang="en-US" sz="2000" b="0" i="1">
                                          <a:latin typeface="Cambria Math"/>
                                        </a:rPr>
                                        <m:t>𝑚</m:t>
                                      </m:r>
                                    </m:e>
                                    <m:sub>
                                      <m:r>
                                        <a:rPr lang="en-US" sz="2000" b="0" i="1" smtClean="0">
                                          <a:latin typeface="Cambria Math"/>
                                        </a:rPr>
                                        <m:t>3</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a:latin typeface="Cambria Math"/>
                                                </a:rPr>
                                                <m:t>𝑚</m:t>
                                              </m:r>
                                            </m:e>
                                            <m:sub>
                                              <m:r>
                                                <a:rPr lang="en-US" sz="2000" b="0" i="1" smtClean="0">
                                                  <a:latin typeface="Cambria Math"/>
                                                </a:rPr>
                                                <m:t>3</m:t>
                                              </m:r>
                                            </m:sub>
                                          </m:sSub>
                                        </m:e>
                                        <m:sup>
                                          <m:r>
                                            <a:rPr lang="en-US" sz="2000" b="0" i="1">
                                              <a:latin typeface="Cambria Math"/>
                                            </a:rPr>
                                            <m:t>2</m:t>
                                          </m:r>
                                        </m:sup>
                                      </m:sSup>
                                      <m:r>
                                        <a:rPr lang="en-US" sz="2000" b="0" i="1">
                                          <a:latin typeface="Cambria Math"/>
                                        </a:rPr>
                                        <m:t>−1</m:t>
                                      </m:r>
                                    </m:e>
                                  </m:d>
                                </m:e>
                              </m:nary>
                            </m:e>
                          </m:d>
                        </m:num>
                        <m:den>
                          <m:r>
                            <a:rPr lang="en-US" sz="2000" b="0" i="1">
                              <a:latin typeface="Cambria Math"/>
                            </a:rPr>
                            <m:t>𝑛</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a:latin typeface="Cambria Math"/>
                                    </a:rPr>
                                    <m:t>𝑛</m:t>
                                  </m:r>
                                </m:e>
                                <m:sup>
                                  <m:r>
                                    <a:rPr lang="en-US" sz="2000" b="0" i="1">
                                      <a:latin typeface="Cambria Math"/>
                                    </a:rPr>
                                    <m:t>2</m:t>
                                  </m:r>
                                </m:sup>
                              </m:sSup>
                              <m:r>
                                <a:rPr lang="en-US" sz="2000" b="0" i="1">
                                  <a:latin typeface="Cambria Math"/>
                                </a:rPr>
                                <m:t>−1</m:t>
                              </m:r>
                            </m:e>
                          </m:d>
                        </m:den>
                      </m:f>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r>
                        <a:rPr lang="en-US" sz="2000" b="0" i="1">
                          <a:latin typeface="Cambria Math"/>
                        </a:rPr>
                        <m:t>1−</m:t>
                      </m:r>
                      <m:f>
                        <m:fPr>
                          <m:ctrlPr>
                            <a:rPr lang="en-US" sz="2000" i="1">
                              <a:latin typeface="Cambria Math" panose="02040503050406030204" pitchFamily="18" charset="0"/>
                            </a:rPr>
                          </m:ctrlPr>
                        </m:fPr>
                        <m:num>
                          <m:r>
                            <a:rPr lang="en-US" sz="2000" b="0" i="1">
                              <a:latin typeface="Cambria Math"/>
                            </a:rPr>
                            <m:t>6</m:t>
                          </m:r>
                          <m:d>
                            <m:dPr>
                              <m:begChr m:val="{"/>
                              <m:endChr m:val="}"/>
                              <m:ctrlPr>
                                <a:rPr lang="en-US" sz="2000" i="1" smtClean="0">
                                  <a:latin typeface="Cambria Math" panose="02040503050406030204" pitchFamily="18" charset="0"/>
                                </a:rPr>
                              </m:ctrlPr>
                            </m:dPr>
                            <m:e>
                              <m:r>
                                <a:rPr lang="en-US" sz="2000" b="0" i="1" smtClean="0">
                                  <a:latin typeface="Cambria Math"/>
                                </a:rPr>
                                <m:t>72+</m:t>
                              </m:r>
                              <m:f>
                                <m:fPr>
                                  <m:ctrlPr>
                                    <a:rPr lang="en-US" sz="2000" i="1" smtClean="0">
                                      <a:latin typeface="Cambria Math" panose="02040503050406030204" pitchFamily="18" charset="0"/>
                                    </a:rPr>
                                  </m:ctrlPr>
                                </m:fPr>
                                <m:num>
                                  <m:r>
                                    <a:rPr lang="en-US" sz="2000" b="0" i="1" smtClean="0">
                                      <a:latin typeface="Cambria Math"/>
                                    </a:rPr>
                                    <m:t>1</m:t>
                                  </m:r>
                                </m:num>
                                <m:den>
                                  <m:r>
                                    <a:rPr lang="en-US" sz="2000" b="0" i="1" smtClean="0">
                                      <a:latin typeface="Cambria Math"/>
                                    </a:rPr>
                                    <m:t>12</m:t>
                                  </m:r>
                                </m:den>
                              </m:f>
                              <m:r>
                                <a:rPr lang="en-US" sz="2000" b="0" i="1" smtClean="0">
                                  <a:latin typeface="Cambria Math"/>
                                </a:rPr>
                                <m:t>.2</m:t>
                              </m:r>
                              <m:d>
                                <m:dPr>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a:rPr>
                                        <m:t>2</m:t>
                                      </m:r>
                                    </m:e>
                                    <m:sup>
                                      <m:r>
                                        <a:rPr lang="en-US" sz="2000" b="0" i="1" smtClean="0">
                                          <a:latin typeface="Cambria Math"/>
                                        </a:rPr>
                                        <m:t>2</m:t>
                                      </m:r>
                                    </m:sup>
                                  </m:sSup>
                                  <m:r>
                                    <a:rPr lang="en-US" sz="2000" b="0" i="1" smtClean="0">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r>
                                <a:rPr lang="en-US" sz="2000" b="0" i="1">
                                  <a:latin typeface="Cambria Math"/>
                                </a:rPr>
                                <m:t>.</m:t>
                              </m:r>
                              <m:r>
                                <a:rPr lang="en-US" sz="2000" b="0" i="1" smtClean="0">
                                  <a:latin typeface="Cambria Math"/>
                                </a:rPr>
                                <m:t>3</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smtClean="0">
                                          <a:latin typeface="Cambria Math"/>
                                        </a:rPr>
                                        <m:t>3</m:t>
                                      </m:r>
                                    </m:e>
                                    <m:sup>
                                      <m:r>
                                        <a:rPr lang="en-US" sz="2000" b="0" i="1">
                                          <a:latin typeface="Cambria Math"/>
                                        </a:rPr>
                                        <m:t>2</m:t>
                                      </m:r>
                                    </m:sup>
                                  </m:sSup>
                                  <m:r>
                                    <a:rPr lang="en-US" sz="2000" b="0" i="1">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r>
                                <a:rPr lang="en-US" sz="2000" b="0" i="1">
                                  <a:latin typeface="Cambria Math"/>
                                </a:rPr>
                                <m:t>.2</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a:latin typeface="Cambria Math"/>
                                        </a:rPr>
                                        <m:t>2</m:t>
                                      </m:r>
                                    </m:e>
                                    <m:sup>
                                      <m:r>
                                        <a:rPr lang="en-US" sz="2000" b="0" i="1">
                                          <a:latin typeface="Cambria Math"/>
                                        </a:rPr>
                                        <m:t>2</m:t>
                                      </m:r>
                                    </m:sup>
                                  </m:sSup>
                                  <m:r>
                                    <a:rPr lang="en-US" sz="2000" b="0" i="1">
                                      <a:latin typeface="Cambria Math"/>
                                    </a:rPr>
                                    <m:t>−1</m:t>
                                  </m:r>
                                </m:e>
                              </m:d>
                            </m:e>
                          </m:d>
                        </m:num>
                        <m:den>
                          <m:r>
                            <a:rPr lang="en-US" sz="2000" b="0" i="1" smtClean="0">
                              <a:latin typeface="Cambria Math"/>
                            </a:rPr>
                            <m:t>10</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smtClean="0">
                                      <a:latin typeface="Cambria Math"/>
                                    </a:rPr>
                                    <m:t>10</m:t>
                                  </m:r>
                                </m:e>
                                <m:sup>
                                  <m:r>
                                    <a:rPr lang="en-US" sz="2000" b="0" i="1">
                                      <a:latin typeface="Cambria Math"/>
                                    </a:rPr>
                                    <m:t>2</m:t>
                                  </m:r>
                                </m:sup>
                              </m:sSup>
                              <m:r>
                                <a:rPr lang="en-US" sz="2000" b="0" i="1">
                                  <a:latin typeface="Cambria Math"/>
                                </a:rPr>
                                <m:t>−1</m:t>
                              </m:r>
                            </m:e>
                          </m:d>
                        </m:den>
                      </m:f>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=1−</m:t>
                      </m:r>
                      <m:d>
                        <m:dPr>
                          <m:begChr m:val="{"/>
                          <m:endChr m:val="}"/>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a:rPr>
                                <m:t>6</m:t>
                              </m:r>
                              <m:r>
                                <a:rPr lang="en-US" sz="2000" b="0" i="1" smtClean="0">
                                  <a:latin typeface="Cambria Math"/>
                                  <a:ea typeface="Cambria Math"/>
                                </a:rPr>
                                <m:t>×75</m:t>
                              </m:r>
                            </m:num>
                            <m:den>
                              <m:r>
                                <a:rPr lang="en-US" sz="2000" b="0" i="1" smtClean="0">
                                  <a:latin typeface="Cambria Math"/>
                                </a:rPr>
                                <m:t>990</m:t>
                              </m:r>
                            </m:den>
                          </m:f>
                        </m:e>
                      </m:d>
                      <m:r>
                        <a:rPr lang="en-US" sz="2000" b="0" i="1" smtClean="0">
                          <a:latin typeface="Cambria Math"/>
                        </a:rPr>
                        <m:t>=</m:t>
                      </m:r>
                      <m:f>
                        <m:fPr>
                          <m:ctrlPr>
                            <a:rPr lang="en-US" sz="2000" i="1" smtClean="0">
                              <a:latin typeface="Cambria Math" panose="02040503050406030204" pitchFamily="18" charset="0"/>
                            </a:rPr>
                          </m:ctrlPr>
                        </m:fPr>
                        <m:num>
                          <m:r>
                            <a:rPr lang="en-US" sz="2000" b="0" i="1" smtClean="0">
                              <a:latin typeface="Cambria Math"/>
                            </a:rPr>
                            <m:t>6</m:t>
                          </m:r>
                        </m:num>
                        <m:den>
                          <m:r>
                            <a:rPr lang="en-US" sz="2000" b="0" i="1" smtClean="0">
                              <a:latin typeface="Cambria Math"/>
                            </a:rPr>
                            <m:t>11</m:t>
                          </m:r>
                        </m:den>
                      </m:f>
                      <m:r>
                        <a:rPr lang="en-US" sz="2000" b="0" i="1" smtClean="0">
                          <a:latin typeface="Cambria Math"/>
                        </a:rPr>
                        <m:t>=0.545</m:t>
                      </m:r>
                    </m:oMath>
                  </m:oMathPara>
                </a14:m>
                <a:endParaRPr lang="en-US" sz="200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143000"/>
                <a:ext cx="8686800" cy="4525963"/>
              </a:xfrm>
              <a:blipFill>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D80BCCB-AAC3-45D7-82F7-12052041AB0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a:t> Tied Correlation(CO1)</a:t>
            </a:r>
            <a:endParaRPr kumimoji="0" lang="en-US" sz="3000" b="1" i="0" u="none" strike="noStrike" kern="1200" cap="none" spc="0" normalizeH="0" baseline="0" noProof="0">
              <a:ln>
                <a:noFill/>
              </a:ln>
              <a:solidFill>
                <a:schemeClr val="dk1"/>
              </a:solidFill>
              <a:effectLst/>
              <a:uLnTx/>
              <a:uFillTx/>
            </a:endParaRPr>
          </a:p>
        </p:txBody>
      </p:sp>
      <p:pic>
        <p:nvPicPr>
          <p:cNvPr id="2" name="Picture 1" descr="A screenshot of a computer&#10;&#10;Description automatically generated">
            <a:extLst>
              <a:ext uri="{FF2B5EF4-FFF2-40B4-BE49-F238E27FC236}">
                <a16:creationId xmlns:a16="http://schemas.microsoft.com/office/drawing/2014/main" id="{4EC28898-50C8-578E-A61B-D24DEF13244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58504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93C2E29E-1EA7-96E3-F68C-A0776920279B}"/>
              </a:ext>
            </a:extLst>
          </p:cNvPr>
          <p:cNvSpPr>
            <a:spLocks noGrp="1" noChangeArrowheads="1"/>
          </p:cNvSpPr>
          <p:nvPr>
            <p:ph type="title"/>
          </p:nvPr>
        </p:nvSpPr>
        <p:spPr bwMode="auto">
          <a:xfrm>
            <a:off x="493292" y="643333"/>
            <a:ext cx="919349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defTabSz="685800" eaLnBrk="0" fontAlgn="base" hangingPunct="0">
              <a:spcAft>
                <a:spcPct val="0"/>
              </a:spcAft>
            </a:pPr>
            <a:r>
              <a:rPr lang="en-US" sz="2800" b="1"/>
              <a:t>Job Roles Defined Semester Wise – CSE (DS)</a:t>
            </a:r>
            <a:endParaRPr lang="en-US" altLang="en-US" sz="2800" b="1"/>
          </a:p>
        </p:txBody>
      </p:sp>
      <p:graphicFrame>
        <p:nvGraphicFramePr>
          <p:cNvPr id="6" name="Content Placeholder 5">
            <a:extLst>
              <a:ext uri="{FF2B5EF4-FFF2-40B4-BE49-F238E27FC236}">
                <a16:creationId xmlns:a16="http://schemas.microsoft.com/office/drawing/2014/main" id="{518EB609-592D-F552-4F00-095DA6464AC4}"/>
              </a:ext>
            </a:extLst>
          </p:cNvPr>
          <p:cNvGraphicFramePr>
            <a:graphicFrameLocks noGrp="1"/>
          </p:cNvGraphicFramePr>
          <p:nvPr>
            <p:ph idx="1"/>
            <p:extLst>
              <p:ext uri="{D42A27DB-BD31-4B8C-83A1-F6EECF244321}">
                <p14:modId xmlns:p14="http://schemas.microsoft.com/office/powerpoint/2010/main" val="1584669700"/>
              </p:ext>
            </p:extLst>
          </p:nvPr>
        </p:nvGraphicFramePr>
        <p:xfrm>
          <a:off x="156410" y="1143470"/>
          <a:ext cx="8900879" cy="5680537"/>
        </p:xfrm>
        <a:graphic>
          <a:graphicData uri="http://schemas.openxmlformats.org/drawingml/2006/table">
            <a:tbl>
              <a:tblPr/>
              <a:tblGrid>
                <a:gridCol w="1096949">
                  <a:extLst>
                    <a:ext uri="{9D8B030D-6E8A-4147-A177-3AD203B41FA5}">
                      <a16:colId xmlns:a16="http://schemas.microsoft.com/office/drawing/2014/main" val="83023259"/>
                    </a:ext>
                  </a:extLst>
                </a:gridCol>
                <a:gridCol w="2255329">
                  <a:extLst>
                    <a:ext uri="{9D8B030D-6E8A-4147-A177-3AD203B41FA5}">
                      <a16:colId xmlns:a16="http://schemas.microsoft.com/office/drawing/2014/main" val="1211100111"/>
                    </a:ext>
                  </a:extLst>
                </a:gridCol>
                <a:gridCol w="3525674">
                  <a:extLst>
                    <a:ext uri="{9D8B030D-6E8A-4147-A177-3AD203B41FA5}">
                      <a16:colId xmlns:a16="http://schemas.microsoft.com/office/drawing/2014/main" val="248632585"/>
                    </a:ext>
                  </a:extLst>
                </a:gridCol>
                <a:gridCol w="2022927">
                  <a:extLst>
                    <a:ext uri="{9D8B030D-6E8A-4147-A177-3AD203B41FA5}">
                      <a16:colId xmlns:a16="http://schemas.microsoft.com/office/drawing/2014/main" val="17595558"/>
                    </a:ext>
                  </a:extLst>
                </a:gridCol>
              </a:tblGrid>
              <a:tr h="273354">
                <a:tc>
                  <a:txBody>
                    <a:bodyPr/>
                    <a:lstStyle/>
                    <a:p>
                      <a:pPr algn="l" fontAlgn="ctr"/>
                      <a:r>
                        <a:rPr lang="en-IN" sz="1100" b="1" i="0" u="none" strike="noStrike">
                          <a:solidFill>
                            <a:srgbClr val="000000"/>
                          </a:solidFill>
                          <a:effectLst/>
                          <a:latin typeface="Times New Roman" panose="02020603050405020304" pitchFamily="18" charset="0"/>
                        </a:rPr>
                        <a:t> </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1" i="0" u="none" strike="noStrike">
                          <a:solidFill>
                            <a:schemeClr val="tx1"/>
                          </a:solidFill>
                          <a:effectLst/>
                          <a:latin typeface="Times New Roman" panose="02020603050405020304" pitchFamily="18" charset="0"/>
                        </a:rPr>
                        <a:t>Job Roles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500" b="1" i="0" u="none" strike="noStrike">
                          <a:solidFill>
                            <a:schemeClr val="tx1"/>
                          </a:solidFill>
                          <a:effectLst/>
                          <a:latin typeface="Times New Roman" panose="02020603050405020304" pitchFamily="18" charset="0"/>
                        </a:rPr>
                        <a:t>Skill Set</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500" b="1" i="0" u="none" strike="noStrike">
                          <a:solidFill>
                            <a:schemeClr val="tx1"/>
                          </a:solidFill>
                          <a:effectLst/>
                          <a:latin typeface="Times New Roman" panose="02020603050405020304" pitchFamily="18" charset="0"/>
                        </a:rPr>
                        <a:t>Average Pay in India</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4181788"/>
                  </a:ext>
                </a:extLst>
              </a:tr>
              <a:tr h="255364">
                <a:tc>
                  <a:txBody>
                    <a:bodyPr/>
                    <a:lstStyle/>
                    <a:p>
                      <a:pPr algn="ctr" fontAlgn="ctr"/>
                      <a:r>
                        <a:rPr lang="en-IN" sz="1400" b="1" i="0" u="none" strike="noStrike">
                          <a:solidFill>
                            <a:srgbClr val="000000"/>
                          </a:solidFill>
                          <a:effectLst/>
                          <a:latin typeface="Times New Roman" panose="02020603050405020304" pitchFamily="18" charset="0"/>
                        </a:rPr>
                        <a:t>Semester 01</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1" i="0" u="none" strike="noStrike">
                          <a:solidFill>
                            <a:srgbClr val="FF0000"/>
                          </a:solidFill>
                          <a:effectLst/>
                          <a:latin typeface="Times New Roman" panose="02020603050405020304" pitchFamily="18" charset="0"/>
                        </a:rPr>
                        <a:t>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1" i="0" u="none" strike="noStrike">
                          <a:solidFill>
                            <a:srgbClr val="FF0000"/>
                          </a:solidFill>
                          <a:effectLst/>
                          <a:latin typeface="Times New Roman" panose="02020603050405020304" pitchFamily="18" charset="0"/>
                        </a:rPr>
                        <a:t>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1" i="0" u="none" strike="noStrike">
                          <a:solidFill>
                            <a:srgbClr val="FF0000"/>
                          </a:solidFill>
                          <a:effectLst/>
                          <a:latin typeface="Times New Roman" panose="02020603050405020304" pitchFamily="18" charset="0"/>
                        </a:rPr>
                        <a:t>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902807719"/>
                  </a:ext>
                </a:extLst>
              </a:tr>
              <a:tr h="597164">
                <a:tc>
                  <a:txBody>
                    <a:bodyPr/>
                    <a:lstStyle/>
                    <a:p>
                      <a:pPr algn="ctr" fontAlgn="ctr"/>
                      <a:r>
                        <a:rPr lang="en-IN" sz="1400" b="1" i="0" u="none" strike="noStrike">
                          <a:solidFill>
                            <a:srgbClr val="000000"/>
                          </a:solidFill>
                          <a:effectLst/>
                          <a:latin typeface="Times New Roman" panose="02020603050405020304" pitchFamily="18" charset="0"/>
                        </a:rPr>
                        <a:t>Semester 02</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a:solidFill>
                            <a:srgbClr val="000000"/>
                          </a:solidFill>
                          <a:effectLst/>
                          <a:latin typeface="Times New Roman" panose="02020603050405020304" pitchFamily="18" charset="0"/>
                        </a:rPr>
                        <a:t>C Developer, CNC Programmer, Business Analyst</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Times New Roman" panose="02020603050405020304" pitchFamily="18" charset="0"/>
                        </a:rPr>
                        <a:t>C , Python, SQL, MS Office, Storytelling, conscious listening, Power BI  </a:t>
                      </a:r>
                      <a:br>
                        <a:rPr lang="en-US" sz="1100" b="1" i="0" u="none" strike="noStrike">
                          <a:solidFill>
                            <a:srgbClr val="000000"/>
                          </a:solidFill>
                          <a:effectLst/>
                          <a:latin typeface="Times New Roman" panose="02020603050405020304" pitchFamily="18" charset="0"/>
                        </a:rPr>
                      </a:br>
                      <a:endParaRPr lang="en-US" sz="1100" b="1" i="0" u="none" strike="noStrike">
                        <a:solidFill>
                          <a:srgbClr val="000000"/>
                        </a:solidFill>
                        <a:effectLst/>
                        <a:latin typeface="Times New Roman" panose="02020603050405020304" pitchFamily="18" charset="0"/>
                      </a:endParaRP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000000"/>
                          </a:solidFill>
                          <a:effectLst/>
                          <a:latin typeface="Times New Roman" panose="02020603050405020304" pitchFamily="18" charset="0"/>
                        </a:rPr>
                        <a:t>INR 642,380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60129"/>
                  </a:ext>
                </a:extLst>
              </a:tr>
              <a:tr h="255364">
                <a:tc>
                  <a:txBody>
                    <a:bodyPr/>
                    <a:lstStyle/>
                    <a:p>
                      <a:pPr algn="ctr" fontAlgn="ctr"/>
                      <a:r>
                        <a:rPr lang="en-IN" sz="1400" b="1" i="0" u="none" strike="noStrike">
                          <a:solidFill>
                            <a:srgbClr val="000000"/>
                          </a:solidFill>
                          <a:effectLst/>
                          <a:latin typeface="Times New Roman" panose="02020603050405020304" pitchFamily="18" charset="0"/>
                        </a:rPr>
                        <a:t>Semester 03</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1" i="0" u="none" strike="noStrike">
                          <a:solidFill>
                            <a:srgbClr val="000000"/>
                          </a:solidFill>
                          <a:effectLst/>
                          <a:latin typeface="Times New Roman" panose="02020603050405020304" pitchFamily="18" charset="0"/>
                        </a:rPr>
                        <a:t>Java Developer, Data Analyst</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Times New Roman" panose="02020603050405020304" pitchFamily="18" charset="0"/>
                        </a:rPr>
                        <a:t>Core Java, Python, R, Advanced Excel</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000000"/>
                          </a:solidFill>
                          <a:effectLst/>
                          <a:latin typeface="Times New Roman" panose="02020603050405020304" pitchFamily="18" charset="0"/>
                        </a:rPr>
                        <a:t>INR 442,380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219998"/>
                  </a:ext>
                </a:extLst>
              </a:tr>
              <a:tr h="1055740">
                <a:tc>
                  <a:txBody>
                    <a:bodyPr/>
                    <a:lstStyle/>
                    <a:p>
                      <a:pPr algn="ctr" fontAlgn="ctr"/>
                      <a:r>
                        <a:rPr lang="en-IN" sz="1400" b="1" i="0" u="none" strike="noStrike">
                          <a:solidFill>
                            <a:srgbClr val="000000"/>
                          </a:solidFill>
                          <a:effectLst/>
                          <a:latin typeface="Times New Roman" panose="02020603050405020304" pitchFamily="18" charset="0"/>
                        </a:rPr>
                        <a:t>Semester 04</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it-IT" sz="1100" b="1" i="0" u="none" strike="noStrike">
                          <a:solidFill>
                            <a:srgbClr val="000000"/>
                          </a:solidFill>
                          <a:effectLst/>
                          <a:latin typeface="Times New Roman" panose="02020603050405020304" pitchFamily="18" charset="0"/>
                        </a:rPr>
                        <a:t>Data Base Engineer, ML Engineer, Data Analyst, Data Statistician, Data Base Administrator (NOSQL-Cassandra, MongoDB)</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Times New Roman" panose="02020603050405020304" pitchFamily="18" charset="0"/>
                        </a:rPr>
                        <a:t>SQL, PL/SQL, Oracle, Python, R, MongoDB, Cassandra, Sqlite3</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000000"/>
                          </a:solidFill>
                          <a:effectLst/>
                          <a:latin typeface="Times New Roman" panose="02020603050405020304" pitchFamily="18" charset="0"/>
                        </a:rPr>
                        <a:t>INR 518,935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8447699"/>
                  </a:ext>
                </a:extLst>
              </a:tr>
              <a:tr h="795048">
                <a:tc>
                  <a:txBody>
                    <a:bodyPr/>
                    <a:lstStyle/>
                    <a:p>
                      <a:pPr algn="ctr" fontAlgn="ctr"/>
                      <a:r>
                        <a:rPr lang="en-IN" sz="1400" b="1" i="0" u="none" strike="noStrike">
                          <a:solidFill>
                            <a:srgbClr val="000000"/>
                          </a:solidFill>
                          <a:effectLst/>
                          <a:latin typeface="Times New Roman" panose="02020603050405020304" pitchFamily="18" charset="0"/>
                        </a:rPr>
                        <a:t>Semester 05</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a:solidFill>
                            <a:srgbClr val="000000"/>
                          </a:solidFill>
                          <a:effectLst/>
                          <a:latin typeface="Times New Roman" panose="02020603050405020304" pitchFamily="18" charset="0"/>
                        </a:rPr>
                        <a:t>Networks Engineer, Web Developer, Android Developer, Software Engineer, Any Analyst, Java Developer</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Times New Roman" panose="02020603050405020304" pitchFamily="18" charset="0"/>
                        </a:rPr>
                        <a:t>CCNA, MEAR, MEAN Stack, Django, Predictive Analytics</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191919"/>
                          </a:solidFill>
                          <a:effectLst/>
                          <a:latin typeface="Times New Roman" panose="02020603050405020304" pitchFamily="18" charset="0"/>
                        </a:rPr>
                        <a:t>INR 682,476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7503724"/>
                  </a:ext>
                </a:extLst>
              </a:tr>
              <a:tr h="844717">
                <a:tc>
                  <a:txBody>
                    <a:bodyPr/>
                    <a:lstStyle/>
                    <a:p>
                      <a:pPr algn="ctr" fontAlgn="ctr"/>
                      <a:r>
                        <a:rPr lang="en-IN" sz="1400" b="1" i="0" u="none" strike="noStrike">
                          <a:solidFill>
                            <a:srgbClr val="000000"/>
                          </a:solidFill>
                          <a:effectLst/>
                          <a:latin typeface="Times New Roman" panose="02020603050405020304" pitchFamily="18" charset="0"/>
                        </a:rPr>
                        <a:t>Semester 06</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1" i="0" u="none" strike="noStrike">
                          <a:solidFill>
                            <a:srgbClr val="000000"/>
                          </a:solidFill>
                          <a:effectLst/>
                          <a:latin typeface="Times New Roman" panose="02020603050405020304" pitchFamily="18" charset="0"/>
                        </a:rPr>
                        <a:t>Big Data Engineer,</a:t>
                      </a:r>
                      <a:br>
                        <a:rPr lang="en-IN" sz="1100" b="1" i="0" u="none" strike="noStrike">
                          <a:solidFill>
                            <a:srgbClr val="000000"/>
                          </a:solidFill>
                          <a:effectLst/>
                          <a:latin typeface="Times New Roman" panose="02020603050405020304" pitchFamily="18" charset="0"/>
                        </a:rPr>
                      </a:br>
                      <a:r>
                        <a:rPr lang="en-IN" sz="1100" b="1" i="0" u="none" strike="noStrike">
                          <a:solidFill>
                            <a:srgbClr val="000000"/>
                          </a:solidFill>
                          <a:effectLst/>
                          <a:latin typeface="Times New Roman" panose="02020603050405020304" pitchFamily="18" charset="0"/>
                        </a:rPr>
                        <a:t>Data Engineer, Data Scientist, Data Specialist, Marketing Specialist, BI analyst</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Times New Roman" panose="02020603050405020304" pitchFamily="18" charset="0"/>
                        </a:rPr>
                        <a:t>Big Data Processing Architecture, </a:t>
                      </a:r>
                      <a:br>
                        <a:rPr lang="en-US" sz="1100" b="1" i="0" u="none" strike="noStrike">
                          <a:solidFill>
                            <a:srgbClr val="000000"/>
                          </a:solidFill>
                          <a:effectLst/>
                          <a:latin typeface="Times New Roman" panose="02020603050405020304" pitchFamily="18" charset="0"/>
                        </a:rPr>
                      </a:br>
                      <a:r>
                        <a:rPr lang="en-US" sz="1100" b="1" i="0" u="none" strike="noStrike">
                          <a:solidFill>
                            <a:srgbClr val="000000"/>
                          </a:solidFill>
                          <a:effectLst/>
                          <a:latin typeface="Times New Roman" panose="02020603050405020304" pitchFamily="18" charset="0"/>
                        </a:rPr>
                        <a:t>Python, R, SQL, SCALA and </a:t>
                      </a:r>
                      <a:r>
                        <a:rPr lang="en-US" sz="1100" b="1" i="0" u="none" strike="noStrike" err="1">
                          <a:solidFill>
                            <a:srgbClr val="000000"/>
                          </a:solidFill>
                          <a:effectLst/>
                          <a:latin typeface="Times New Roman" panose="02020603050405020304" pitchFamily="18" charset="0"/>
                        </a:rPr>
                        <a:t>Pyspark</a:t>
                      </a:r>
                      <a:endParaRPr lang="en-US" sz="1100" b="1" i="0" u="none" strike="noStrike">
                        <a:solidFill>
                          <a:srgbClr val="000000"/>
                        </a:solidFill>
                        <a:effectLst/>
                        <a:latin typeface="Times New Roman" panose="02020603050405020304" pitchFamily="18" charset="0"/>
                      </a:endParaRP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191919"/>
                          </a:solidFill>
                          <a:effectLst/>
                          <a:latin typeface="Times New Roman" panose="02020603050405020304" pitchFamily="18" charset="0"/>
                        </a:rPr>
                        <a:t>INR 830,088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576478"/>
                  </a:ext>
                </a:extLst>
              </a:tr>
              <a:tr h="1348422">
                <a:tc>
                  <a:txBody>
                    <a:bodyPr/>
                    <a:lstStyle/>
                    <a:p>
                      <a:pPr algn="ctr" fontAlgn="ctr"/>
                      <a:r>
                        <a:rPr lang="en-IN" sz="1400" b="1" i="0" u="none" strike="noStrike">
                          <a:solidFill>
                            <a:srgbClr val="000000"/>
                          </a:solidFill>
                          <a:effectLst/>
                          <a:latin typeface="Times New Roman" panose="02020603050405020304" pitchFamily="18" charset="0"/>
                        </a:rPr>
                        <a:t>Semester 07</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1" i="0" u="none" strike="noStrike">
                          <a:solidFill>
                            <a:srgbClr val="000000"/>
                          </a:solidFill>
                          <a:effectLst/>
                          <a:latin typeface="Times New Roman" panose="02020603050405020304" pitchFamily="18" charset="0"/>
                        </a:rPr>
                        <a:t>Data Scientist, Data Architect</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191919"/>
                          </a:solidFill>
                          <a:effectLst/>
                          <a:latin typeface="Times New Roman" panose="02020603050405020304" pitchFamily="18" charset="0"/>
                        </a:rPr>
                        <a:t>Programming skills (SAS, R, Python), Statistical and Mathematical Skills, Storytelling And Data Visualization, Hadoop, SQL, machine learning, Predictive </a:t>
                      </a:r>
                      <a:r>
                        <a:rPr lang="en-IN" sz="1100" b="1" i="0" u="none" strike="noStrike" err="1">
                          <a:solidFill>
                            <a:srgbClr val="191919"/>
                          </a:solidFill>
                          <a:effectLst/>
                          <a:latin typeface="Times New Roman" panose="02020603050405020304" pitchFamily="18" charset="0"/>
                        </a:rPr>
                        <a:t>Modeling</a:t>
                      </a:r>
                      <a:r>
                        <a:rPr lang="en-IN" sz="1100" b="1" i="0" u="none" strike="noStrike">
                          <a:solidFill>
                            <a:srgbClr val="191919"/>
                          </a:solidFill>
                          <a:effectLst/>
                          <a:latin typeface="Times New Roman" panose="02020603050405020304" pitchFamily="18" charset="0"/>
                        </a:rPr>
                        <a:t>, (Python, Java, C++), Hadoop technologies, like MapReduce, Hive, and Pig, ETL (extract, transform, load), Data </a:t>
                      </a:r>
                      <a:r>
                        <a:rPr lang="en-IN" sz="1100" b="1" i="0" u="none" strike="noStrike" err="1">
                          <a:solidFill>
                            <a:srgbClr val="191919"/>
                          </a:solidFill>
                          <a:effectLst/>
                          <a:latin typeface="Times New Roman" panose="02020603050405020304" pitchFamily="18" charset="0"/>
                        </a:rPr>
                        <a:t>modeling</a:t>
                      </a:r>
                      <a:r>
                        <a:rPr lang="en-IN" sz="1100" b="1" i="0" u="none" strike="noStrike">
                          <a:solidFill>
                            <a:srgbClr val="191919"/>
                          </a:solidFill>
                          <a:effectLst/>
                          <a:latin typeface="Times New Roman" panose="02020603050405020304" pitchFamily="18" charset="0"/>
                        </a:rPr>
                        <a:t> (Impala, Oozie, Mahout, Flume)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191919"/>
                          </a:solidFill>
                          <a:effectLst/>
                          <a:latin typeface="Times New Roman" panose="02020603050405020304" pitchFamily="18" charset="0"/>
                        </a:rPr>
                        <a:t>INR 1,983,996 </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98F"/>
                    </a:solidFill>
                  </a:tcPr>
                </a:tc>
                <a:extLst>
                  <a:ext uri="{0D108BD9-81ED-4DB2-BD59-A6C34878D82A}">
                    <a16:rowId xmlns:a16="http://schemas.microsoft.com/office/drawing/2014/main" val="1323653794"/>
                  </a:ext>
                </a:extLst>
              </a:tr>
              <a:tr h="255364">
                <a:tc>
                  <a:txBody>
                    <a:bodyPr/>
                    <a:lstStyle/>
                    <a:p>
                      <a:pPr algn="ctr" fontAlgn="ctr"/>
                      <a:r>
                        <a:rPr lang="en-IN" sz="1400" b="1" i="0" u="none" strike="noStrike">
                          <a:solidFill>
                            <a:srgbClr val="000000"/>
                          </a:solidFill>
                          <a:effectLst/>
                          <a:latin typeface="Times New Roman" panose="02020603050405020304" pitchFamily="18" charset="0"/>
                        </a:rPr>
                        <a:t>Semester 08</a:t>
                      </a:r>
                    </a:p>
                  </a:txBody>
                  <a:tcPr marL="2975" marR="2975" marT="297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1" i="0" u="none" strike="noStrike">
                          <a:solidFill>
                            <a:srgbClr val="000000"/>
                          </a:solidFill>
                          <a:effectLst/>
                          <a:latin typeface="Times New Roman" panose="02020603050405020304" pitchFamily="18" charset="0"/>
                        </a:rPr>
                        <a:t>NLP Developer</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100" b="1" i="0" u="none" strike="noStrike">
                          <a:solidFill>
                            <a:srgbClr val="000000"/>
                          </a:solidFill>
                          <a:effectLst/>
                          <a:latin typeface="Times New Roman" panose="02020603050405020304" pitchFamily="18" charset="0"/>
                        </a:rPr>
                        <a:t>NLP techniques, Python, Java and R</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000000"/>
                          </a:solidFill>
                          <a:effectLst/>
                          <a:latin typeface="Times New Roman" panose="02020603050405020304" pitchFamily="18" charset="0"/>
                        </a:rPr>
                        <a:t>INR 8,00,000</a:t>
                      </a:r>
                    </a:p>
                  </a:txBody>
                  <a:tcPr marL="2975" marR="2975" marT="29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7751552"/>
                  </a:ext>
                </a:extLst>
              </a:tr>
            </a:tbl>
          </a:graphicData>
        </a:graphic>
      </p:graphicFrame>
      <p:sp>
        <p:nvSpPr>
          <p:cNvPr id="2" name="Title 1">
            <a:extLst>
              <a:ext uri="{FF2B5EF4-FFF2-40B4-BE49-F238E27FC236}">
                <a16:creationId xmlns:a16="http://schemas.microsoft.com/office/drawing/2014/main" id="{C381DCAE-0B8E-EB25-B826-14A9787D43DE}"/>
              </a:ext>
            </a:extLst>
          </p:cNvPr>
          <p:cNvSpPr txBox="1">
            <a:spLocks/>
          </p:cNvSpPr>
          <p:nvPr/>
        </p:nvSpPr>
        <p:spPr>
          <a:xfrm>
            <a:off x="1642210" y="0"/>
            <a:ext cx="7501789" cy="69269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IN"/>
              <a:t>Concept Learning Task</a:t>
            </a:r>
          </a:p>
        </p:txBody>
      </p:sp>
      <p:pic>
        <p:nvPicPr>
          <p:cNvPr id="3" name="Picture 2" descr="A screenshot of a computer&#10;&#10;Description automatically generated">
            <a:extLst>
              <a:ext uri="{FF2B5EF4-FFF2-40B4-BE49-F238E27FC236}">
                <a16:creationId xmlns:a16="http://schemas.microsoft.com/office/drawing/2014/main" id="{4268DA0F-8DB1-05A1-0A24-568E0F809EFC}"/>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9464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lstStyle/>
          <a:p>
            <a:pPr marL="0" lvl="0" indent="0">
              <a:buNone/>
            </a:pPr>
            <a:r>
              <a:rPr lang="en-US" sz="2200"/>
              <a:t>Q1.</a:t>
            </a:r>
            <a:r>
              <a:rPr lang="en-US" sz="2400"/>
              <a:t> </a:t>
            </a:r>
            <a:r>
              <a:rPr lang="en-US" sz="2200"/>
              <a:t>Find the rank correlation coefficient for the following data:</a:t>
            </a:r>
          </a:p>
          <a:p>
            <a:pPr marL="0" indent="0">
              <a:buNone/>
            </a:pPr>
            <a:endParaRPr lang="en-US" sz="2200"/>
          </a:p>
        </p:txBody>
      </p:sp>
      <p:sp>
        <p:nvSpPr>
          <p:cNvPr id="4" name="Date Placeholder 3"/>
          <p:cNvSpPr>
            <a:spLocks noGrp="1"/>
          </p:cNvSpPr>
          <p:nvPr>
            <p:ph type="dt" sz="half" idx="10"/>
          </p:nvPr>
        </p:nvSpPr>
        <p:spPr/>
        <p:txBody>
          <a:bodyPr/>
          <a:lstStyle/>
          <a:p>
            <a:fld id="{706AB744-3BF7-4465-B8FD-90076DD5F20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a:t>Daily Quiz(CO1)</a:t>
            </a:r>
            <a:endParaRPr kumimoji="0" lang="en-US" sz="3000" b="1" i="0" u="none" strike="noStrike" kern="1200" cap="none" spc="0" normalizeH="0" baseline="0" noProof="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Requires="a14">
          <p:graphicFrame>
            <p:nvGraphicFramePr>
              <p:cNvPr id="10" name="Table 9"/>
              <p:cNvGraphicFramePr>
                <a:graphicFrameLocks noGrp="1"/>
              </p:cNvGraphicFramePr>
              <p:nvPr/>
            </p:nvGraphicFramePr>
            <p:xfrm>
              <a:off x="723900" y="1752600"/>
              <a:ext cx="7124698" cy="1143000"/>
            </p:xfrm>
            <a:graphic>
              <a:graphicData uri="http://schemas.openxmlformats.org/drawingml/2006/table">
                <a:tbl>
                  <a:tblPr firstRow="1" firstCol="1" bandRow="1">
                    <a:tableStyleId>{5C22544A-7EE6-4342-B048-85BDC9FD1C3A}</a:tableStyleId>
                  </a:tblPr>
                  <a:tblGrid>
                    <a:gridCol w="766407">
                      <a:extLst>
                        <a:ext uri="{9D8B030D-6E8A-4147-A177-3AD203B41FA5}">
                          <a16:colId xmlns:a16="http://schemas.microsoft.com/office/drawing/2014/main" val="20000"/>
                        </a:ext>
                      </a:extLst>
                    </a:gridCol>
                    <a:gridCol w="624658">
                      <a:extLst>
                        <a:ext uri="{9D8B030D-6E8A-4147-A177-3AD203B41FA5}">
                          <a16:colId xmlns:a16="http://schemas.microsoft.com/office/drawing/2014/main" val="20001"/>
                        </a:ext>
                      </a:extLst>
                    </a:gridCol>
                    <a:gridCol w="672708">
                      <a:extLst>
                        <a:ext uri="{9D8B030D-6E8A-4147-A177-3AD203B41FA5}">
                          <a16:colId xmlns:a16="http://schemas.microsoft.com/office/drawing/2014/main" val="20002"/>
                        </a:ext>
                      </a:extLst>
                    </a:gridCol>
                    <a:gridCol w="560991">
                      <a:extLst>
                        <a:ext uri="{9D8B030D-6E8A-4147-A177-3AD203B41FA5}">
                          <a16:colId xmlns:a16="http://schemas.microsoft.com/office/drawing/2014/main" val="20003"/>
                        </a:ext>
                      </a:extLst>
                    </a:gridCol>
                    <a:gridCol w="672708">
                      <a:extLst>
                        <a:ext uri="{9D8B030D-6E8A-4147-A177-3AD203B41FA5}">
                          <a16:colId xmlns:a16="http://schemas.microsoft.com/office/drawing/2014/main" val="20004"/>
                        </a:ext>
                      </a:extLst>
                    </a:gridCol>
                    <a:gridCol w="637871">
                      <a:extLst>
                        <a:ext uri="{9D8B030D-6E8A-4147-A177-3AD203B41FA5}">
                          <a16:colId xmlns:a16="http://schemas.microsoft.com/office/drawing/2014/main" val="20005"/>
                        </a:ext>
                      </a:extLst>
                    </a:gridCol>
                    <a:gridCol w="637871">
                      <a:extLst>
                        <a:ext uri="{9D8B030D-6E8A-4147-A177-3AD203B41FA5}">
                          <a16:colId xmlns:a16="http://schemas.microsoft.com/office/drawing/2014/main" val="20006"/>
                        </a:ext>
                      </a:extLst>
                    </a:gridCol>
                    <a:gridCol w="637871">
                      <a:extLst>
                        <a:ext uri="{9D8B030D-6E8A-4147-A177-3AD203B41FA5}">
                          <a16:colId xmlns:a16="http://schemas.microsoft.com/office/drawing/2014/main" val="20007"/>
                        </a:ext>
                      </a:extLst>
                    </a:gridCol>
                    <a:gridCol w="637871">
                      <a:extLst>
                        <a:ext uri="{9D8B030D-6E8A-4147-A177-3AD203B41FA5}">
                          <a16:colId xmlns:a16="http://schemas.microsoft.com/office/drawing/2014/main" val="20008"/>
                        </a:ext>
                      </a:extLst>
                    </a:gridCol>
                    <a:gridCol w="637871">
                      <a:extLst>
                        <a:ext uri="{9D8B030D-6E8A-4147-A177-3AD203B41FA5}">
                          <a16:colId xmlns:a16="http://schemas.microsoft.com/office/drawing/2014/main" val="20009"/>
                        </a:ext>
                      </a:extLst>
                    </a:gridCol>
                    <a:gridCol w="637871">
                      <a:extLst>
                        <a:ext uri="{9D8B030D-6E8A-4147-A177-3AD203B41FA5}">
                          <a16:colId xmlns:a16="http://schemas.microsoft.com/office/drawing/2014/main" val="20010"/>
                        </a:ext>
                      </a:extLst>
                    </a:gridCol>
                  </a:tblGrid>
                  <a:tr h="53340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a:rPr>
                                  <m:t>𝑥</m:t>
                                </m:r>
                              </m:oMath>
                            </m:oMathPara>
                          </a14:m>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30</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31</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35</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36</a:t>
                          </a:r>
                          <a:endParaRPr lang="en-US" sz="2000">
                            <a:effectLst/>
                            <a:latin typeface="Calibri"/>
                            <a:ea typeface="Calibri"/>
                            <a:cs typeface="Mangal"/>
                          </a:endParaRPr>
                        </a:p>
                      </a:txBody>
                      <a:tcPr marL="68580" marR="68580" marT="0" marB="0"/>
                    </a:tc>
                    <a:extLst>
                      <a:ext uri="{0D108BD9-81ED-4DB2-BD59-A6C34878D82A}">
                        <a16:rowId xmlns:a16="http://schemas.microsoft.com/office/drawing/2014/main" val="10000"/>
                      </a:ext>
                    </a:extLst>
                  </a:tr>
                  <a:tr h="60960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a:rPr>
                                  <m:t>𝑦</m:t>
                                </m:r>
                              </m:oMath>
                            </m:oMathPara>
                          </a14:m>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18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20</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22</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21</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p:graphicFrame>
            <p:nvGraphicFramePr>
              <p:cNvPr id="10" name="Table 9"/>
              <p:cNvGraphicFramePr>
                <a:graphicFrameLocks noGrp="1"/>
              </p:cNvGraphicFramePr>
              <p:nvPr/>
            </p:nvGraphicFramePr>
            <p:xfrm>
              <a:off x="723900" y="1752600"/>
              <a:ext cx="7124698" cy="1143000"/>
            </p:xfrm>
            <a:graphic>
              <a:graphicData uri="http://schemas.openxmlformats.org/drawingml/2006/table">
                <a:tbl>
                  <a:tblPr firstRow="1" firstCol="1" bandRow="1">
                    <a:tableStyleId>{5C22544A-7EE6-4342-B048-85BDC9FD1C3A}</a:tableStyleId>
                  </a:tblPr>
                  <a:tblGrid>
                    <a:gridCol w="766407">
                      <a:extLst>
                        <a:ext uri="{9D8B030D-6E8A-4147-A177-3AD203B41FA5}">
                          <a16:colId xmlns:a16="http://schemas.microsoft.com/office/drawing/2014/main" val="20000"/>
                        </a:ext>
                      </a:extLst>
                    </a:gridCol>
                    <a:gridCol w="624658">
                      <a:extLst>
                        <a:ext uri="{9D8B030D-6E8A-4147-A177-3AD203B41FA5}">
                          <a16:colId xmlns:a16="http://schemas.microsoft.com/office/drawing/2014/main" val="20001"/>
                        </a:ext>
                      </a:extLst>
                    </a:gridCol>
                    <a:gridCol w="672708">
                      <a:extLst>
                        <a:ext uri="{9D8B030D-6E8A-4147-A177-3AD203B41FA5}">
                          <a16:colId xmlns:a16="http://schemas.microsoft.com/office/drawing/2014/main" val="20002"/>
                        </a:ext>
                      </a:extLst>
                    </a:gridCol>
                    <a:gridCol w="560991">
                      <a:extLst>
                        <a:ext uri="{9D8B030D-6E8A-4147-A177-3AD203B41FA5}">
                          <a16:colId xmlns:a16="http://schemas.microsoft.com/office/drawing/2014/main" val="20003"/>
                        </a:ext>
                      </a:extLst>
                    </a:gridCol>
                    <a:gridCol w="672708">
                      <a:extLst>
                        <a:ext uri="{9D8B030D-6E8A-4147-A177-3AD203B41FA5}">
                          <a16:colId xmlns:a16="http://schemas.microsoft.com/office/drawing/2014/main" val="20004"/>
                        </a:ext>
                      </a:extLst>
                    </a:gridCol>
                    <a:gridCol w="637871">
                      <a:extLst>
                        <a:ext uri="{9D8B030D-6E8A-4147-A177-3AD203B41FA5}">
                          <a16:colId xmlns:a16="http://schemas.microsoft.com/office/drawing/2014/main" val="20005"/>
                        </a:ext>
                      </a:extLst>
                    </a:gridCol>
                    <a:gridCol w="637871">
                      <a:extLst>
                        <a:ext uri="{9D8B030D-6E8A-4147-A177-3AD203B41FA5}">
                          <a16:colId xmlns:a16="http://schemas.microsoft.com/office/drawing/2014/main" val="20006"/>
                        </a:ext>
                      </a:extLst>
                    </a:gridCol>
                    <a:gridCol w="637871">
                      <a:extLst>
                        <a:ext uri="{9D8B030D-6E8A-4147-A177-3AD203B41FA5}">
                          <a16:colId xmlns:a16="http://schemas.microsoft.com/office/drawing/2014/main" val="20007"/>
                        </a:ext>
                      </a:extLst>
                    </a:gridCol>
                    <a:gridCol w="637871">
                      <a:extLst>
                        <a:ext uri="{9D8B030D-6E8A-4147-A177-3AD203B41FA5}">
                          <a16:colId xmlns:a16="http://schemas.microsoft.com/office/drawing/2014/main" val="20008"/>
                        </a:ext>
                      </a:extLst>
                    </a:gridCol>
                    <a:gridCol w="637871">
                      <a:extLst>
                        <a:ext uri="{9D8B030D-6E8A-4147-A177-3AD203B41FA5}">
                          <a16:colId xmlns:a16="http://schemas.microsoft.com/office/drawing/2014/main" val="20009"/>
                        </a:ext>
                      </a:extLst>
                    </a:gridCol>
                    <a:gridCol w="637871">
                      <a:extLst>
                        <a:ext uri="{9D8B030D-6E8A-4147-A177-3AD203B41FA5}">
                          <a16:colId xmlns:a16="http://schemas.microsoft.com/office/drawing/2014/main" val="20010"/>
                        </a:ext>
                      </a:extLst>
                    </a:gridCol>
                  </a:tblGrid>
                  <a:tr h="533400">
                    <a:tc>
                      <a:txBody>
                        <a:bodyPr/>
                        <a:lstStyle/>
                        <a:p>
                          <a:endParaRPr lang="en-US"/>
                        </a:p>
                      </a:txBody>
                      <a:tcPr marL="68580" marR="68580" marT="0" marB="0">
                        <a:blipFill>
                          <a:blip r:embed="rId3"/>
                          <a:stretch>
                            <a:fillRect l="-794" t="-13636" r="-831746" b="-117045"/>
                          </a:stretch>
                        </a:blipFill>
                      </a:tcPr>
                    </a:tc>
                    <a:tc>
                      <a:txBody>
                        <a:bodyPr/>
                        <a:lstStyle/>
                        <a:p>
                          <a:pPr marL="0" marR="0" algn="ctr">
                            <a:spcBef>
                              <a:spcPts val="0"/>
                            </a:spcBef>
                            <a:spcAft>
                              <a:spcPts val="0"/>
                            </a:spcAft>
                          </a:pPr>
                          <a:r>
                            <a:rPr lang="en-US" sz="2000">
                              <a:effectLst/>
                            </a:rPr>
                            <a:t>23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30</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31</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35</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36</a:t>
                          </a:r>
                          <a:endParaRPr lang="en-US" sz="2000">
                            <a:effectLst/>
                            <a:latin typeface="Calibri"/>
                            <a:ea typeface="Calibri"/>
                            <a:cs typeface="Mangal"/>
                          </a:endParaRPr>
                        </a:p>
                      </a:txBody>
                      <a:tcPr marL="68580" marR="68580" marT="0" marB="0"/>
                    </a:tc>
                    <a:extLst>
                      <a:ext uri="{0D108BD9-81ED-4DB2-BD59-A6C34878D82A}">
                        <a16:rowId xmlns:a16="http://schemas.microsoft.com/office/drawing/2014/main" val="10000"/>
                      </a:ext>
                    </a:extLst>
                  </a:tr>
                  <a:tr h="609600">
                    <a:tc>
                      <a:txBody>
                        <a:bodyPr/>
                        <a:lstStyle/>
                        <a:p>
                          <a:endParaRPr lang="en-US"/>
                        </a:p>
                      </a:txBody>
                      <a:tcPr marL="68580" marR="68580" marT="0" marB="0">
                        <a:blipFill>
                          <a:blip r:embed="rId3"/>
                          <a:stretch>
                            <a:fillRect l="-794" t="-100000" r="-831746" b="-3000"/>
                          </a:stretch>
                        </a:blipFill>
                      </a:tcPr>
                    </a:tc>
                    <a:tc>
                      <a:txBody>
                        <a:bodyPr/>
                        <a:lstStyle/>
                        <a:p>
                          <a:pPr marL="0" marR="0" algn="ctr">
                            <a:spcBef>
                              <a:spcPts val="0"/>
                            </a:spcBef>
                            <a:spcAft>
                              <a:spcPts val="0"/>
                            </a:spcAft>
                          </a:pPr>
                          <a:r>
                            <a:rPr lang="en-US" sz="2000">
                              <a:effectLst/>
                            </a:rPr>
                            <a:t>18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20</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22</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21</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Fallback>
      </mc:AlternateContent>
      <p:pic>
        <p:nvPicPr>
          <p:cNvPr id="2" name="Picture 1" descr="A screenshot of a computer&#10;&#10;Description automatically generated">
            <a:extLst>
              <a:ext uri="{FF2B5EF4-FFF2-40B4-BE49-F238E27FC236}">
                <a16:creationId xmlns:a16="http://schemas.microsoft.com/office/drawing/2014/main" id="{77903D75-3ED6-9DEC-D2F1-C9BF8062605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389843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Font typeface="Wingdings" pitchFamily="2" charset="2"/>
              <a:buChar char="ü"/>
            </a:pPr>
            <a:r>
              <a:rPr lang="en-US" sz="2000"/>
              <a:t>Correlation</a:t>
            </a:r>
          </a:p>
          <a:p>
            <a:pPr>
              <a:buFont typeface="Wingdings" pitchFamily="2" charset="2"/>
              <a:buChar char="ü"/>
            </a:pPr>
            <a:r>
              <a:rPr lang="en-US" sz="2000"/>
              <a:t>Karl Pearson coefficient of correlation</a:t>
            </a:r>
          </a:p>
          <a:p>
            <a:pPr>
              <a:buFont typeface="Wingdings" pitchFamily="2" charset="2"/>
              <a:buChar char="ü"/>
            </a:pPr>
            <a:r>
              <a:rPr lang="en-US" sz="2000"/>
              <a:t>Rank Correlation</a:t>
            </a:r>
          </a:p>
          <a:p>
            <a:pPr>
              <a:buFont typeface="Wingdings" pitchFamily="2" charset="2"/>
              <a:buChar char="ü"/>
            </a:pPr>
            <a:r>
              <a:rPr lang="en-US" sz="2000"/>
              <a:t>Tied Rank</a:t>
            </a:r>
          </a:p>
          <a:p>
            <a:pPr marL="0" indent="0">
              <a:buNone/>
            </a:pPr>
            <a:endParaRPr lang="en-US"/>
          </a:p>
        </p:txBody>
      </p:sp>
      <p:sp>
        <p:nvSpPr>
          <p:cNvPr id="4" name="Date Placeholder 3"/>
          <p:cNvSpPr>
            <a:spLocks noGrp="1"/>
          </p:cNvSpPr>
          <p:nvPr>
            <p:ph type="dt" sz="half" idx="10"/>
          </p:nvPr>
        </p:nvSpPr>
        <p:spPr/>
        <p:txBody>
          <a:bodyPr/>
          <a:lstStyle/>
          <a:p>
            <a:fld id="{6534C8DB-1075-426C-80D3-2B773FF9D76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a:t>Recap(CO1)</a:t>
            </a:r>
            <a:endParaRPr lang="en-US" b="1"/>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DC736D9D-20B4-5E7A-9D75-FAD1414B03A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A2E088A-EEB5-4249-96BA-FD2DA6D4AC8E}"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10" name="Content Placeholder 9">
            <a:extLst>
              <a:ext uri="{FF2B5EF4-FFF2-40B4-BE49-F238E27FC236}">
                <a16:creationId xmlns:a16="http://schemas.microsoft.com/office/drawing/2014/main" id="{5A4320A5-5985-E2D5-CC5B-771F563F301D}"/>
              </a:ext>
            </a:extLst>
          </p:cNvPr>
          <p:cNvSpPr>
            <a:spLocks noGrp="1"/>
          </p:cNvSpPr>
          <p:nvPr>
            <p:ph idx="1"/>
          </p:nvPr>
        </p:nvSpPr>
        <p:spPr/>
        <p:txBody>
          <a:bodyPr/>
          <a:lstStyle/>
          <a:p>
            <a:endParaRPr lang="en-IN"/>
          </a:p>
        </p:txBody>
      </p:sp>
      <p:sp>
        <p:nvSpPr>
          <p:cNvPr id="11" name="Title 1">
            <a:extLst>
              <a:ext uri="{FF2B5EF4-FFF2-40B4-BE49-F238E27FC236}">
                <a16:creationId xmlns:a16="http://schemas.microsoft.com/office/drawing/2014/main" id="{21EEBC25-EC56-EF1A-57E6-EB76E4F2CD68}"/>
              </a:ext>
            </a:extLst>
          </p:cNvPr>
          <p:cNvSpPr>
            <a:spLocks noGrp="1"/>
          </p:cNvSpPr>
          <p:nvPr>
            <p:ph type="title"/>
          </p:nvPr>
        </p:nvSpPr>
        <p:spPr>
          <a:xfrm>
            <a:off x="457200" y="914404"/>
            <a:ext cx="8229600" cy="868362"/>
          </a:xfrm>
        </p:spPr>
        <p:txBody>
          <a:bodyPr/>
          <a:lstStyle/>
          <a:p>
            <a:r>
              <a:rPr lang="en-US"/>
              <a:t>Covariance</a:t>
            </a:r>
          </a:p>
        </p:txBody>
      </p:sp>
      <p:sp>
        <p:nvSpPr>
          <p:cNvPr id="12" name="Content Placeholder 2">
            <a:extLst>
              <a:ext uri="{FF2B5EF4-FFF2-40B4-BE49-F238E27FC236}">
                <a16:creationId xmlns:a16="http://schemas.microsoft.com/office/drawing/2014/main" id="{2ABB66A2-03B4-9F5F-FBD9-523544714BB6}"/>
              </a:ext>
            </a:extLst>
          </p:cNvPr>
          <p:cNvSpPr txBox="1">
            <a:spLocks/>
          </p:cNvSpPr>
          <p:nvPr/>
        </p:nvSpPr>
        <p:spPr>
          <a:xfrm>
            <a:off x="457200" y="1981204"/>
            <a:ext cx="8229600" cy="2286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Covariance is a measure of the relationship between two random variables.</a:t>
            </a:r>
          </a:p>
          <a:p>
            <a:r>
              <a:rPr lang="en-US"/>
              <a:t>First, we need to describe the expected value of a function of two random variables.  Let </a:t>
            </a:r>
            <a:r>
              <a:rPr lang="en-US" i="1"/>
              <a:t>h</a:t>
            </a:r>
            <a:r>
              <a:rPr lang="en-US"/>
              <a:t>(</a:t>
            </a:r>
            <a:r>
              <a:rPr lang="en-US" i="1"/>
              <a:t>X</a:t>
            </a:r>
            <a:r>
              <a:rPr lang="en-US"/>
              <a:t>, </a:t>
            </a:r>
            <a:r>
              <a:rPr lang="en-US" i="1"/>
              <a:t>Y</a:t>
            </a:r>
            <a:r>
              <a:rPr lang="en-US"/>
              <a:t>) denote the function of interest.</a:t>
            </a:r>
          </a:p>
        </p:txBody>
      </p:sp>
      <p:pic>
        <p:nvPicPr>
          <p:cNvPr id="13" name="Picture 12" descr="Picture11.png">
            <a:extLst>
              <a:ext uri="{FF2B5EF4-FFF2-40B4-BE49-F238E27FC236}">
                <a16:creationId xmlns:a16="http://schemas.microsoft.com/office/drawing/2014/main" id="{082D98F3-BA59-52E1-3A05-D10CD6FB9A5D}"/>
              </a:ext>
            </a:extLst>
          </p:cNvPr>
          <p:cNvPicPr>
            <a:picLocks noChangeAspect="1"/>
          </p:cNvPicPr>
          <p:nvPr/>
        </p:nvPicPr>
        <p:blipFill>
          <a:blip r:embed="rId3"/>
          <a:stretch>
            <a:fillRect/>
          </a:stretch>
        </p:blipFill>
        <p:spPr>
          <a:xfrm>
            <a:off x="631608" y="4709285"/>
            <a:ext cx="8131392" cy="146291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57465EB-45DA-B024-1377-CDEDC6F7945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870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2CF0A419-1F89-4C5A-ADC6-DC744E63DC1E}"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Title 1">
            <a:extLst>
              <a:ext uri="{FF2B5EF4-FFF2-40B4-BE49-F238E27FC236}">
                <a16:creationId xmlns:a16="http://schemas.microsoft.com/office/drawing/2014/main" id="{3EE7999E-00EF-DF01-A732-6C6A7AAC4169}"/>
              </a:ext>
            </a:extLst>
          </p:cNvPr>
          <p:cNvSpPr>
            <a:spLocks noGrp="1"/>
          </p:cNvSpPr>
          <p:nvPr>
            <p:ph type="title"/>
          </p:nvPr>
        </p:nvSpPr>
        <p:spPr>
          <a:xfrm>
            <a:off x="457200" y="573211"/>
            <a:ext cx="8229600" cy="868362"/>
          </a:xfrm>
        </p:spPr>
        <p:txBody>
          <a:bodyPr>
            <a:noAutofit/>
          </a:bodyPr>
          <a:lstStyle/>
          <a:p>
            <a:r>
              <a:rPr lang="en-US" sz="2000"/>
              <a:t>Example 5-19: Expected Value of a Function of Two Random Variables</a:t>
            </a:r>
          </a:p>
        </p:txBody>
      </p:sp>
      <p:sp>
        <p:nvSpPr>
          <p:cNvPr id="10" name="TextBox 9">
            <a:extLst>
              <a:ext uri="{FF2B5EF4-FFF2-40B4-BE49-F238E27FC236}">
                <a16:creationId xmlns:a16="http://schemas.microsoft.com/office/drawing/2014/main" id="{3A4F1532-2406-1542-3ACB-579EECD87FD7}"/>
              </a:ext>
            </a:extLst>
          </p:cNvPr>
          <p:cNvSpPr txBox="1"/>
          <p:nvPr/>
        </p:nvSpPr>
        <p:spPr>
          <a:xfrm>
            <a:off x="457200" y="1563812"/>
            <a:ext cx="8229600" cy="4893647"/>
          </a:xfrm>
          <a:prstGeom prst="rect">
            <a:avLst/>
          </a:prstGeom>
          <a:noFill/>
        </p:spPr>
        <p:txBody>
          <a:bodyPr wrap="square" rtlCol="0">
            <a:spAutoFit/>
          </a:bodyPr>
          <a:lstStyle/>
          <a:p>
            <a:r>
              <a:rPr lang="en-US" sz="2000"/>
              <a:t>For the joint probability distribution of the two random variables in Example 5-1, calculate </a:t>
            </a:r>
            <a:r>
              <a:rPr lang="en-US" sz="2000" i="1"/>
              <a:t>E </a:t>
            </a:r>
            <a:r>
              <a:rPr lang="en-US" sz="2000"/>
              <a:t>[(</a:t>
            </a:r>
            <a:r>
              <a:rPr lang="en-US" sz="2000" i="1"/>
              <a:t>X</a:t>
            </a:r>
            <a:r>
              <a:rPr lang="en-US" sz="2000"/>
              <a:t>-</a:t>
            </a:r>
            <a:r>
              <a:rPr lang="el-GR" sz="2000"/>
              <a:t>μ</a:t>
            </a:r>
            <a:r>
              <a:rPr lang="en-US" sz="2000" i="1" baseline="-25000"/>
              <a:t>X</a:t>
            </a:r>
            <a:r>
              <a:rPr lang="en-US" sz="2000"/>
              <a:t>)(</a:t>
            </a:r>
            <a:r>
              <a:rPr lang="en-US" sz="2000" i="1"/>
              <a:t>Y</a:t>
            </a:r>
            <a:r>
              <a:rPr lang="en-US" sz="2000"/>
              <a:t>-</a:t>
            </a:r>
            <a:r>
              <a:rPr lang="el-GR" sz="2000"/>
              <a:t>μ</a:t>
            </a:r>
            <a:r>
              <a:rPr lang="en-US" sz="2000" i="1" baseline="-25000"/>
              <a:t>Y</a:t>
            </a:r>
            <a:r>
              <a:rPr lang="en-US" sz="2000"/>
              <a:t>)].</a:t>
            </a:r>
          </a:p>
          <a:p>
            <a:endParaRPr lang="en-US" sz="2000"/>
          </a:p>
          <a:p>
            <a:r>
              <a:rPr lang="en-US" sz="2000"/>
              <a:t>The result is obtained by multiplying </a:t>
            </a:r>
            <a:r>
              <a:rPr lang="en-US" sz="2000" i="1"/>
              <a:t>x</a:t>
            </a:r>
            <a:r>
              <a:rPr lang="en-US" sz="2000"/>
              <a:t> - </a:t>
            </a:r>
            <a:r>
              <a:rPr lang="el-GR" sz="2000"/>
              <a:t>μ</a:t>
            </a:r>
            <a:r>
              <a:rPr lang="en-US" sz="2000" i="1" baseline="-25000"/>
              <a:t>X</a:t>
            </a:r>
            <a:r>
              <a:rPr lang="en-US" sz="2000"/>
              <a:t> times </a:t>
            </a:r>
            <a:r>
              <a:rPr lang="en-US" sz="2000" i="1"/>
              <a:t>y</a:t>
            </a:r>
            <a:r>
              <a:rPr lang="en-US" sz="2000"/>
              <a:t> - </a:t>
            </a:r>
            <a:r>
              <a:rPr lang="el-GR" sz="2000"/>
              <a:t>μ</a:t>
            </a:r>
            <a:r>
              <a:rPr lang="en-US" sz="2000" i="1" baseline="-25000"/>
              <a:t>Y</a:t>
            </a:r>
            <a:r>
              <a:rPr lang="en-US" sz="2000"/>
              <a:t>, times </a:t>
            </a:r>
            <a:r>
              <a:rPr lang="en-US" sz="2000" i="1" err="1"/>
              <a:t>f</a:t>
            </a:r>
            <a:r>
              <a:rPr lang="en-US" sz="2000" baseline="-25000" err="1"/>
              <a:t>xy</a:t>
            </a:r>
            <a:r>
              <a:rPr lang="en-US" sz="2000"/>
              <a:t>(</a:t>
            </a:r>
            <a:r>
              <a:rPr lang="en-US" sz="2000" i="1"/>
              <a:t>X</a:t>
            </a:r>
            <a:r>
              <a:rPr lang="en-US" sz="2000"/>
              <a:t>,</a:t>
            </a:r>
            <a:r>
              <a:rPr lang="en-US" sz="2000" i="1"/>
              <a:t>Y</a:t>
            </a:r>
            <a:r>
              <a:rPr lang="en-US" sz="2000"/>
              <a:t>) for each point in the range of (</a:t>
            </a:r>
            <a:r>
              <a:rPr lang="en-US" sz="2000" i="1"/>
              <a:t>X</a:t>
            </a:r>
            <a:r>
              <a:rPr lang="en-US" sz="2000"/>
              <a:t>,</a:t>
            </a:r>
            <a:r>
              <a:rPr lang="en-US" sz="2000" i="1"/>
              <a:t>Y</a:t>
            </a:r>
            <a:r>
              <a:rPr lang="en-US" sz="2000"/>
              <a:t>). First, </a:t>
            </a:r>
            <a:r>
              <a:rPr lang="el-GR" sz="2000"/>
              <a:t>μ</a:t>
            </a:r>
            <a:r>
              <a:rPr lang="en-US" sz="2000" baseline="-25000"/>
              <a:t>X </a:t>
            </a:r>
            <a:r>
              <a:rPr lang="en-US" sz="2000"/>
              <a:t>and </a:t>
            </a:r>
            <a:r>
              <a:rPr lang="el-GR" sz="2000"/>
              <a:t>μ</a:t>
            </a:r>
            <a:r>
              <a:rPr lang="en-US" sz="2000" baseline="-25000"/>
              <a:t>y</a:t>
            </a:r>
            <a:r>
              <a:rPr lang="en-US" sz="2000"/>
              <a:t> were determined previously from the marginal distributions for </a:t>
            </a:r>
            <a:r>
              <a:rPr lang="en-US" sz="2000" i="1"/>
              <a:t>X</a:t>
            </a:r>
            <a:r>
              <a:rPr lang="en-US" sz="2000"/>
              <a:t> and </a:t>
            </a:r>
            <a:r>
              <a:rPr lang="en-US" sz="2000" i="1"/>
              <a:t>Y</a:t>
            </a:r>
            <a:r>
              <a:rPr lang="en-US" sz="2000"/>
              <a:t>:</a:t>
            </a:r>
          </a:p>
          <a:p>
            <a:endParaRPr lang="en-US" sz="2000"/>
          </a:p>
          <a:p>
            <a:r>
              <a:rPr lang="en-US" sz="2000"/>
              <a:t>		</a:t>
            </a:r>
            <a:r>
              <a:rPr lang="el-GR" sz="2000"/>
              <a:t> μ</a:t>
            </a:r>
            <a:r>
              <a:rPr lang="en-US" sz="2000" baseline="-25000"/>
              <a:t>X </a:t>
            </a:r>
            <a:r>
              <a:rPr lang="en-US" sz="2000"/>
              <a:t>= 2.35</a:t>
            </a:r>
            <a:r>
              <a:rPr lang="en-US" sz="2000" baseline="-25000"/>
              <a:t> </a:t>
            </a:r>
            <a:r>
              <a:rPr lang="en-US" sz="2000"/>
              <a:t>and </a:t>
            </a:r>
            <a:r>
              <a:rPr lang="el-GR" sz="2000"/>
              <a:t>μ</a:t>
            </a:r>
            <a:r>
              <a:rPr lang="en-US" sz="2000" baseline="-25000"/>
              <a:t>y</a:t>
            </a:r>
            <a:r>
              <a:rPr lang="en-US" sz="2000"/>
              <a:t> = 2.49</a:t>
            </a:r>
          </a:p>
          <a:p>
            <a:endParaRPr lang="en-US" sz="2000"/>
          </a:p>
          <a:p>
            <a:r>
              <a:rPr lang="en-US" sz="2000"/>
              <a:t>Therefore,</a:t>
            </a:r>
          </a:p>
          <a:p>
            <a:endParaRPr lang="en-US" sz="2000"/>
          </a:p>
          <a:p>
            <a:endParaRPr lang="en-US" sz="2000"/>
          </a:p>
          <a:p>
            <a:endParaRPr lang="en-US" sz="2400"/>
          </a:p>
          <a:p>
            <a:endParaRPr lang="en-US" sz="2400"/>
          </a:p>
          <a:p>
            <a:endParaRPr lang="en-US" sz="2400"/>
          </a:p>
        </p:txBody>
      </p:sp>
      <p:pic>
        <p:nvPicPr>
          <p:cNvPr id="11" name="Picture 4">
            <a:extLst>
              <a:ext uri="{FF2B5EF4-FFF2-40B4-BE49-F238E27FC236}">
                <a16:creationId xmlns:a16="http://schemas.microsoft.com/office/drawing/2014/main" id="{77A2A645-3F9F-041A-8756-F0F61B7C645E}"/>
              </a:ext>
            </a:extLst>
          </p:cNvPr>
          <p:cNvPicPr>
            <a:picLocks noChangeAspect="1" noChangeArrowheads="1"/>
          </p:cNvPicPr>
          <p:nvPr/>
        </p:nvPicPr>
        <p:blipFill>
          <a:blip r:embed="rId3"/>
          <a:srcRect/>
          <a:stretch>
            <a:fillRect/>
          </a:stretch>
        </p:blipFill>
        <p:spPr bwMode="auto">
          <a:xfrm>
            <a:off x="457200" y="4840411"/>
            <a:ext cx="8077200" cy="1371600"/>
          </a:xfrm>
          <a:prstGeom prst="rect">
            <a:avLst/>
          </a:prstGeom>
          <a:noFill/>
          <a:ln w="9525">
            <a:noFill/>
            <a:miter lim="800000"/>
            <a:headEnd/>
            <a:tailEnd/>
          </a:ln>
          <a:effectLst/>
        </p:spPr>
      </p:pic>
      <p:pic>
        <p:nvPicPr>
          <p:cNvPr id="5" name="Picture 4" descr="A screenshot of a computer&#10;&#10;Description automatically generated">
            <a:extLst>
              <a:ext uri="{FF2B5EF4-FFF2-40B4-BE49-F238E27FC236}">
                <a16:creationId xmlns:a16="http://schemas.microsoft.com/office/drawing/2014/main" id="{6D819121-6DA4-AA23-C2A0-C8C60B5E014E}"/>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1500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D0DC6D9C-D81D-4541-B1C0-C544DBED872D}"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Title 1">
            <a:extLst>
              <a:ext uri="{FF2B5EF4-FFF2-40B4-BE49-F238E27FC236}">
                <a16:creationId xmlns:a16="http://schemas.microsoft.com/office/drawing/2014/main" id="{0AAC59E5-7C9F-BC6B-40E4-BBD03D0295F0}"/>
              </a:ext>
            </a:extLst>
          </p:cNvPr>
          <p:cNvSpPr>
            <a:spLocks noGrp="1"/>
          </p:cNvSpPr>
          <p:nvPr>
            <p:ph type="title"/>
          </p:nvPr>
        </p:nvSpPr>
        <p:spPr>
          <a:xfrm>
            <a:off x="498144" y="518620"/>
            <a:ext cx="8229600" cy="868362"/>
          </a:xfrm>
        </p:spPr>
        <p:txBody>
          <a:bodyPr/>
          <a:lstStyle/>
          <a:p>
            <a:r>
              <a:rPr lang="en-US"/>
              <a:t>Covariance Defined</a:t>
            </a:r>
          </a:p>
        </p:txBody>
      </p:sp>
      <p:pic>
        <p:nvPicPr>
          <p:cNvPr id="10" name="Picture 9" descr="Picture10.png">
            <a:extLst>
              <a:ext uri="{FF2B5EF4-FFF2-40B4-BE49-F238E27FC236}">
                <a16:creationId xmlns:a16="http://schemas.microsoft.com/office/drawing/2014/main" id="{78E8EDEF-CD43-B43C-AE88-557B2699EEA1}"/>
              </a:ext>
            </a:extLst>
          </p:cNvPr>
          <p:cNvPicPr>
            <a:picLocks noChangeAspect="1"/>
          </p:cNvPicPr>
          <p:nvPr/>
        </p:nvPicPr>
        <p:blipFill>
          <a:blip r:embed="rId3"/>
          <a:stretch>
            <a:fillRect/>
          </a:stretch>
        </p:blipFill>
        <p:spPr>
          <a:xfrm>
            <a:off x="477496" y="1485253"/>
            <a:ext cx="8326448" cy="505316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14F2DFC-F707-4EE5-F681-ED4F2199690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1535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B0420B2B-D28A-4641-A5EB-22B0926B4E4E}"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Title 1">
            <a:extLst>
              <a:ext uri="{FF2B5EF4-FFF2-40B4-BE49-F238E27FC236}">
                <a16:creationId xmlns:a16="http://schemas.microsoft.com/office/drawing/2014/main" id="{AF266509-016C-39DA-F15F-1E3D3D1EC034}"/>
              </a:ext>
            </a:extLst>
          </p:cNvPr>
          <p:cNvSpPr>
            <a:spLocks noGrp="1"/>
          </p:cNvSpPr>
          <p:nvPr>
            <p:ph type="title"/>
          </p:nvPr>
        </p:nvSpPr>
        <p:spPr>
          <a:xfrm>
            <a:off x="457200" y="573207"/>
            <a:ext cx="8229600" cy="868362"/>
          </a:xfrm>
        </p:spPr>
        <p:txBody>
          <a:bodyPr/>
          <a:lstStyle/>
          <a:p>
            <a:r>
              <a:rPr lang="en-US"/>
              <a:t>Correlation (</a:t>
            </a:r>
            <a:r>
              <a:rPr lang="el-GR"/>
              <a:t>ρ</a:t>
            </a:r>
            <a:r>
              <a:rPr lang="en-US"/>
              <a:t> = rho)</a:t>
            </a:r>
          </a:p>
        </p:txBody>
      </p:sp>
      <p:pic>
        <p:nvPicPr>
          <p:cNvPr id="10" name="Picture 9" descr="Picture4.png">
            <a:extLst>
              <a:ext uri="{FF2B5EF4-FFF2-40B4-BE49-F238E27FC236}">
                <a16:creationId xmlns:a16="http://schemas.microsoft.com/office/drawing/2014/main" id="{B7E950C8-51A2-4E07-6C2B-E29F9CF620ED}"/>
              </a:ext>
            </a:extLst>
          </p:cNvPr>
          <p:cNvPicPr>
            <a:picLocks noChangeAspect="1"/>
          </p:cNvPicPr>
          <p:nvPr/>
        </p:nvPicPr>
        <p:blipFill>
          <a:blip r:embed="rId3"/>
          <a:stretch>
            <a:fillRect/>
          </a:stretch>
        </p:blipFill>
        <p:spPr>
          <a:xfrm>
            <a:off x="558115" y="1518292"/>
            <a:ext cx="8027769" cy="49678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AB15C29-AA32-46C6-49B5-5B1B42A60C0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607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52DAE25F-B738-47AB-9E4F-BE88B04C0CE4}"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Title 1">
            <a:extLst>
              <a:ext uri="{FF2B5EF4-FFF2-40B4-BE49-F238E27FC236}">
                <a16:creationId xmlns:a16="http://schemas.microsoft.com/office/drawing/2014/main" id="{AB374E42-6F18-97BB-5794-AB2A96E060C0}"/>
              </a:ext>
            </a:extLst>
          </p:cNvPr>
          <p:cNvSpPr>
            <a:spLocks noGrp="1"/>
          </p:cNvSpPr>
          <p:nvPr>
            <p:ph type="title"/>
          </p:nvPr>
        </p:nvSpPr>
        <p:spPr>
          <a:xfrm>
            <a:off x="457200" y="464030"/>
            <a:ext cx="8229600" cy="868362"/>
          </a:xfrm>
        </p:spPr>
        <p:txBody>
          <a:bodyPr>
            <a:normAutofit/>
          </a:bodyPr>
          <a:lstStyle/>
          <a:p>
            <a:r>
              <a:rPr lang="en-US" sz="3200"/>
              <a:t>Example 5-21: Covariance &amp; Correlation</a:t>
            </a:r>
          </a:p>
        </p:txBody>
      </p:sp>
      <p:sp>
        <p:nvSpPr>
          <p:cNvPr id="10" name="Content Placeholder 2">
            <a:extLst>
              <a:ext uri="{FF2B5EF4-FFF2-40B4-BE49-F238E27FC236}">
                <a16:creationId xmlns:a16="http://schemas.microsoft.com/office/drawing/2014/main" id="{7327A5D7-5B4D-DDFA-2303-65B64FA1B242}"/>
              </a:ext>
            </a:extLst>
          </p:cNvPr>
          <p:cNvSpPr txBox="1">
            <a:spLocks/>
          </p:cNvSpPr>
          <p:nvPr/>
        </p:nvSpPr>
        <p:spPr>
          <a:xfrm>
            <a:off x="457200" y="1302230"/>
            <a:ext cx="41148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000"/>
              <a:t>Determine the covariance </a:t>
            </a:r>
          </a:p>
          <a:p>
            <a:pPr>
              <a:buFont typeface="Arial" pitchFamily="34" charset="0"/>
              <a:buNone/>
            </a:pPr>
            <a:r>
              <a:rPr lang="en-US" sz="2000"/>
              <a:t>and correlation to the figure </a:t>
            </a:r>
          </a:p>
          <a:p>
            <a:pPr>
              <a:buFont typeface="Arial" pitchFamily="34" charset="0"/>
              <a:buNone/>
            </a:pPr>
            <a:r>
              <a:rPr lang="en-US" sz="2000"/>
              <a:t>below.</a:t>
            </a:r>
          </a:p>
        </p:txBody>
      </p:sp>
      <p:graphicFrame>
        <p:nvGraphicFramePr>
          <p:cNvPr id="11" name="Object 3">
            <a:extLst>
              <a:ext uri="{FF2B5EF4-FFF2-40B4-BE49-F238E27FC236}">
                <a16:creationId xmlns:a16="http://schemas.microsoft.com/office/drawing/2014/main" id="{9987A045-0462-69B7-ABEF-BBD4433BB28F}"/>
              </a:ext>
            </a:extLst>
          </p:cNvPr>
          <p:cNvGraphicFramePr>
            <a:graphicFrameLocks noChangeAspect="1"/>
          </p:cNvGraphicFramePr>
          <p:nvPr>
            <p:extLst>
              <p:ext uri="{D42A27DB-BD31-4B8C-83A1-F6EECF244321}">
                <p14:modId xmlns:p14="http://schemas.microsoft.com/office/powerpoint/2010/main" val="3368524709"/>
              </p:ext>
            </p:extLst>
          </p:nvPr>
        </p:nvGraphicFramePr>
        <p:xfrm>
          <a:off x="4502150" y="1378430"/>
          <a:ext cx="4065588" cy="5373688"/>
        </p:xfrm>
        <a:graphic>
          <a:graphicData uri="http://schemas.openxmlformats.org/presentationml/2006/ole">
            <mc:AlternateContent xmlns:mc="http://schemas.openxmlformats.org/markup-compatibility/2006">
              <mc:Choice xmlns:v="urn:schemas-microsoft-com:vml" Requires="v">
                <p:oleObj name="Worksheet" r:id="rId3" imgW="2943197" imgH="3819614" progId="Excel.Sheet.12">
                  <p:embed/>
                </p:oleObj>
              </mc:Choice>
              <mc:Fallback>
                <p:oleObj name="Worksheet" r:id="rId3" imgW="2943197" imgH="3819614" progId="Excel.Sheet.12">
                  <p:embed/>
                  <p:pic>
                    <p:nvPicPr>
                      <p:cNvPr id="1259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50" y="1378430"/>
                        <a:ext cx="4065588" cy="537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a:extLst>
              <a:ext uri="{FF2B5EF4-FFF2-40B4-BE49-F238E27FC236}">
                <a16:creationId xmlns:a16="http://schemas.microsoft.com/office/drawing/2014/main" id="{4DD67470-967B-6BF8-CA1E-B5E5FB78D1BA}"/>
              </a:ext>
            </a:extLst>
          </p:cNvPr>
          <p:cNvSpPr txBox="1"/>
          <p:nvPr/>
        </p:nvSpPr>
        <p:spPr>
          <a:xfrm>
            <a:off x="685800" y="5874230"/>
            <a:ext cx="3276600" cy="707886"/>
          </a:xfrm>
          <a:prstGeom prst="rect">
            <a:avLst/>
          </a:prstGeom>
          <a:noFill/>
        </p:spPr>
        <p:txBody>
          <a:bodyPr wrap="square" rtlCol="0">
            <a:spAutoFit/>
          </a:bodyPr>
          <a:lstStyle/>
          <a:p>
            <a:r>
              <a:rPr lang="en-US" sz="2000">
                <a:solidFill>
                  <a:srgbClr val="002060"/>
                </a:solidFill>
              </a:rPr>
              <a:t>Figure 5-13</a:t>
            </a:r>
            <a:r>
              <a:rPr lang="en-US" sz="2000">
                <a:solidFill>
                  <a:srgbClr val="0070C0"/>
                </a:solidFill>
              </a:rPr>
              <a:t>  </a:t>
            </a:r>
            <a:r>
              <a:rPr lang="en-US" sz="2000"/>
              <a:t>Discrete joint distribution, </a:t>
            </a:r>
            <a:r>
              <a:rPr lang="en-US" sz="2000" i="1"/>
              <a:t>f</a:t>
            </a:r>
            <a:r>
              <a:rPr lang="en-US" sz="2000"/>
              <a:t>(</a:t>
            </a:r>
            <a:r>
              <a:rPr lang="en-US" sz="2000" i="1"/>
              <a:t>x</a:t>
            </a:r>
            <a:r>
              <a:rPr lang="en-US" sz="2000"/>
              <a:t>, </a:t>
            </a:r>
            <a:r>
              <a:rPr lang="en-US" sz="2000" i="1"/>
              <a:t>y</a:t>
            </a:r>
            <a:r>
              <a:rPr lang="en-US" sz="2000"/>
              <a:t>).</a:t>
            </a:r>
          </a:p>
        </p:txBody>
      </p:sp>
      <p:pic>
        <p:nvPicPr>
          <p:cNvPr id="13" name="Picture 4">
            <a:extLst>
              <a:ext uri="{FF2B5EF4-FFF2-40B4-BE49-F238E27FC236}">
                <a16:creationId xmlns:a16="http://schemas.microsoft.com/office/drawing/2014/main" id="{961C9669-E40C-6A30-70C9-1AE4E142EA55}"/>
              </a:ext>
            </a:extLst>
          </p:cNvPr>
          <p:cNvPicPr>
            <a:picLocks noChangeAspect="1" noChangeArrowheads="1"/>
          </p:cNvPicPr>
          <p:nvPr/>
        </p:nvPicPr>
        <p:blipFill>
          <a:blip r:embed="rId5"/>
          <a:srcRect/>
          <a:stretch>
            <a:fillRect/>
          </a:stretch>
        </p:blipFill>
        <p:spPr bwMode="auto">
          <a:xfrm>
            <a:off x="609600" y="2521430"/>
            <a:ext cx="3276600" cy="3124200"/>
          </a:xfrm>
          <a:prstGeom prst="rect">
            <a:avLst/>
          </a:prstGeom>
          <a:noFill/>
          <a:ln w="9525">
            <a:noFill/>
            <a:miter lim="800000"/>
            <a:headEnd/>
            <a:tailEnd/>
          </a:ln>
          <a:effectLst/>
        </p:spPr>
      </p:pic>
      <p:pic>
        <p:nvPicPr>
          <p:cNvPr id="5" name="Picture 4" descr="A screenshot of a computer&#10;&#10;Description automatically generated">
            <a:extLst>
              <a:ext uri="{FF2B5EF4-FFF2-40B4-BE49-F238E27FC236}">
                <a16:creationId xmlns:a16="http://schemas.microsoft.com/office/drawing/2014/main" id="{32E5ED1F-F02E-3A56-20AC-6858B6E7881A}"/>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1332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DC4B63CE-FC51-4EE6-BFCB-E2B31A55978E}"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Regression basics: Relationship between attributes using Covariance and Correlation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Title 1">
            <a:extLst>
              <a:ext uri="{FF2B5EF4-FFF2-40B4-BE49-F238E27FC236}">
                <a16:creationId xmlns:a16="http://schemas.microsoft.com/office/drawing/2014/main" id="{2F77CA8D-9A9F-02A7-9D74-E5EE4A5E9882}"/>
              </a:ext>
            </a:extLst>
          </p:cNvPr>
          <p:cNvSpPr>
            <a:spLocks noGrp="1"/>
          </p:cNvSpPr>
          <p:nvPr>
            <p:ph type="title"/>
          </p:nvPr>
        </p:nvSpPr>
        <p:spPr>
          <a:xfrm>
            <a:off x="457200" y="1269244"/>
            <a:ext cx="8229600" cy="868362"/>
          </a:xfrm>
        </p:spPr>
        <p:txBody>
          <a:bodyPr/>
          <a:lstStyle/>
          <a:p>
            <a:r>
              <a:rPr lang="en-US"/>
              <a:t>Independence Implies </a:t>
            </a:r>
            <a:r>
              <a:rPr lang="el-GR"/>
              <a:t>ρ</a:t>
            </a:r>
            <a:r>
              <a:rPr lang="en-US"/>
              <a:t> = 0</a:t>
            </a:r>
          </a:p>
        </p:txBody>
      </p:sp>
      <p:sp>
        <p:nvSpPr>
          <p:cNvPr id="10" name="Content Placeholder 2">
            <a:extLst>
              <a:ext uri="{FF2B5EF4-FFF2-40B4-BE49-F238E27FC236}">
                <a16:creationId xmlns:a16="http://schemas.microsoft.com/office/drawing/2014/main" id="{DAE19778-A92C-0C2C-A936-7C1FD34FBC87}"/>
              </a:ext>
            </a:extLst>
          </p:cNvPr>
          <p:cNvSpPr txBox="1">
            <a:spLocks/>
          </p:cNvSpPr>
          <p:nvPr/>
        </p:nvSpPr>
        <p:spPr>
          <a:xfrm>
            <a:off x="457200" y="2336044"/>
            <a:ext cx="82296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If </a:t>
            </a:r>
            <a:r>
              <a:rPr lang="en-US" i="1"/>
              <a:t>X</a:t>
            </a:r>
            <a:r>
              <a:rPr lang="en-US"/>
              <a:t> and </a:t>
            </a:r>
            <a:r>
              <a:rPr lang="en-US" i="1"/>
              <a:t>Y</a:t>
            </a:r>
            <a:r>
              <a:rPr lang="en-US"/>
              <a:t> are independent random variables,</a:t>
            </a:r>
          </a:p>
          <a:p>
            <a:pPr>
              <a:buFont typeface="Arial" pitchFamily="34" charset="0"/>
              <a:buNone/>
            </a:pPr>
            <a:r>
              <a:rPr lang="en-US"/>
              <a:t>			</a:t>
            </a:r>
            <a:r>
              <a:rPr lang="el-GR"/>
              <a:t>σ</a:t>
            </a:r>
            <a:r>
              <a:rPr lang="en-US" baseline="-25000"/>
              <a:t>XY</a:t>
            </a:r>
            <a:r>
              <a:rPr lang="en-US"/>
              <a:t> = </a:t>
            </a:r>
            <a:r>
              <a:rPr lang="el-GR"/>
              <a:t>ρ</a:t>
            </a:r>
            <a:r>
              <a:rPr lang="en-US" baseline="-25000"/>
              <a:t>XY</a:t>
            </a:r>
            <a:r>
              <a:rPr lang="en-US"/>
              <a:t> = 0 		   	</a:t>
            </a:r>
          </a:p>
          <a:p>
            <a:pPr>
              <a:buFont typeface="Arial" pitchFamily="34" charset="0"/>
              <a:buNone/>
            </a:pPr>
            <a:endParaRPr lang="en-US"/>
          </a:p>
          <a:p>
            <a:r>
              <a:rPr lang="el-GR"/>
              <a:t>ρ</a:t>
            </a:r>
            <a:r>
              <a:rPr lang="en-US" baseline="-25000"/>
              <a:t>XY</a:t>
            </a:r>
            <a:r>
              <a:rPr lang="en-US"/>
              <a:t> = 0 is necessary, but not a sufficient condition for independence.  </a:t>
            </a:r>
          </a:p>
        </p:txBody>
      </p:sp>
      <p:pic>
        <p:nvPicPr>
          <p:cNvPr id="5" name="Picture 4" descr="A screenshot of a computer&#10;&#10;Description automatically generated">
            <a:extLst>
              <a:ext uri="{FF2B5EF4-FFF2-40B4-BE49-F238E27FC236}">
                <a16:creationId xmlns:a16="http://schemas.microsoft.com/office/drawing/2014/main" id="{BC0B0D91-42FC-BF14-9267-F1CDB27F4A1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2203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a:t>Regression</a:t>
            </a:r>
          </a:p>
          <a:p>
            <a:r>
              <a:rPr lang="en-US" sz="2200"/>
              <a:t>Explanation of  the variation in  the dependent variable, based on the variation in independent variables and Predict the values of the dependent variable.</a:t>
            </a:r>
          </a:p>
        </p:txBody>
      </p:sp>
      <p:sp>
        <p:nvSpPr>
          <p:cNvPr id="4" name="Date Placeholder 3"/>
          <p:cNvSpPr>
            <a:spLocks noGrp="1"/>
          </p:cNvSpPr>
          <p:nvPr>
            <p:ph type="dt" sz="half" idx="10"/>
          </p:nvPr>
        </p:nvSpPr>
        <p:spPr/>
        <p:txBody>
          <a:bodyPr/>
          <a:lstStyle/>
          <a:p>
            <a:fld id="{0FF0B924-9502-41F6-8E13-267FA63DC6F8}"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Topic objectives (CO1)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1"/>
            <a:ext cx="1371600" cy="685798"/>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B35FDDF0-8637-4698-07F5-D44B69F8C43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172639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q"/>
                </a:pPr>
                <a:r>
                  <a:rPr lang="en-US" sz="2200" b="1"/>
                  <a:t>REGRESSION ANALYSIS:</a:t>
                </a:r>
              </a:p>
              <a:p>
                <a:r>
                  <a:rPr lang="en-US" sz="2200"/>
                  <a:t>Regression measures the nature and extent of correlation .Regression is the estimation or prediction of unknown values of one variable from known values of another variable.</a:t>
                </a:r>
              </a:p>
              <a:p>
                <a:pPr marL="0" indent="0">
                  <a:buNone/>
                </a:pPr>
                <a:r>
                  <a:rPr lang="en-US" sz="2200" b="1"/>
                  <a:t>Difference between curve fitting and regression analysis: </a:t>
                </a:r>
                <a:r>
                  <a:rPr lang="en-US" sz="2200"/>
                  <a:t>The only fundamental difference, if any between problems of curve fitting and regression is that in regression, any of the variables may be considered as independent or dependent while in curve fitting, one variable cannot be dependent.</a:t>
                </a:r>
              </a:p>
              <a:p>
                <a:pPr marL="0" indent="0">
                  <a:buNone/>
                </a:pPr>
                <a:r>
                  <a:rPr lang="en-US" sz="2200" b="1"/>
                  <a:t>Curve of regression and regression equation:</a:t>
                </a:r>
              </a:p>
              <a:p>
                <a:r>
                  <a:rPr lang="en-US" sz="2200" b="1"/>
                  <a:t> </a:t>
                </a:r>
                <a:r>
                  <a:rPr lang="en-US" sz="2200"/>
                  <a:t>If two </a:t>
                </a:r>
                <a:r>
                  <a:rPr lang="en-US" sz="2200" err="1"/>
                  <a:t>variates</a:t>
                </a:r>
                <a:r>
                  <a:rPr lang="en-US" sz="2200"/>
                  <a:t>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oMath>
                </a14:m>
                <a:r>
                  <a:rPr lang="en-US" sz="2200"/>
                  <a:t> are correlated i.e., there exists an association or relationship between them, then the scatter diagram</a:t>
                </a:r>
                <a:endParaRPr lang="en-US" sz="22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C504621-7A87-43E5-8582-1153349B7E35}"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9" name="Title 1"/>
          <p:cNvSpPr txBox="1">
            <a:spLocks/>
          </p:cNvSpPr>
          <p:nvPr/>
        </p:nvSpPr>
        <p:spPr>
          <a:xfrm>
            <a:off x="1371600" y="-67177"/>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685798"/>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999B380-2F98-9A50-B457-86B5196B1A0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1508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93C2E29E-1EA7-96E3-F68C-A0776920279B}"/>
              </a:ext>
            </a:extLst>
          </p:cNvPr>
          <p:cNvSpPr>
            <a:spLocks noGrp="1" noChangeArrowheads="1"/>
          </p:cNvSpPr>
          <p:nvPr>
            <p:ph type="title"/>
          </p:nvPr>
        </p:nvSpPr>
        <p:spPr bwMode="auto">
          <a:xfrm>
            <a:off x="156410" y="568351"/>
            <a:ext cx="9193490" cy="746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defTabSz="685800" eaLnBrk="0" fontAlgn="base" hangingPunct="0">
              <a:spcAft>
                <a:spcPct val="0"/>
              </a:spcAft>
            </a:pPr>
            <a:r>
              <a:rPr lang="en-US" b="1"/>
              <a:t>LIST OF 100 UNICORNS– CSE (DS)</a:t>
            </a:r>
            <a:endParaRPr lang="en-US" altLang="en-US" b="1"/>
          </a:p>
        </p:txBody>
      </p:sp>
      <p:graphicFrame>
        <p:nvGraphicFramePr>
          <p:cNvPr id="10" name="Content Placeholder 9">
            <a:extLst>
              <a:ext uri="{FF2B5EF4-FFF2-40B4-BE49-F238E27FC236}">
                <a16:creationId xmlns:a16="http://schemas.microsoft.com/office/drawing/2014/main" id="{DB36B5CC-2976-2C5D-1EDE-D590F43AC82A}"/>
              </a:ext>
            </a:extLst>
          </p:cNvPr>
          <p:cNvGraphicFramePr>
            <a:graphicFrameLocks noGrp="1"/>
          </p:cNvGraphicFramePr>
          <p:nvPr>
            <p:ph idx="1"/>
            <p:extLst>
              <p:ext uri="{D42A27DB-BD31-4B8C-83A1-F6EECF244321}">
                <p14:modId xmlns:p14="http://schemas.microsoft.com/office/powerpoint/2010/main" val="1772468271"/>
              </p:ext>
            </p:extLst>
          </p:nvPr>
        </p:nvGraphicFramePr>
        <p:xfrm>
          <a:off x="156410" y="1314709"/>
          <a:ext cx="8831182" cy="5382555"/>
        </p:xfrm>
        <a:graphic>
          <a:graphicData uri="http://schemas.openxmlformats.org/drawingml/2006/table">
            <a:tbl>
              <a:tblPr/>
              <a:tblGrid>
                <a:gridCol w="361417">
                  <a:extLst>
                    <a:ext uri="{9D8B030D-6E8A-4147-A177-3AD203B41FA5}">
                      <a16:colId xmlns:a16="http://schemas.microsoft.com/office/drawing/2014/main" val="1323036188"/>
                    </a:ext>
                  </a:extLst>
                </a:gridCol>
                <a:gridCol w="1398533">
                  <a:extLst>
                    <a:ext uri="{9D8B030D-6E8A-4147-A177-3AD203B41FA5}">
                      <a16:colId xmlns:a16="http://schemas.microsoft.com/office/drawing/2014/main" val="1539188083"/>
                    </a:ext>
                  </a:extLst>
                </a:gridCol>
                <a:gridCol w="361417">
                  <a:extLst>
                    <a:ext uri="{9D8B030D-6E8A-4147-A177-3AD203B41FA5}">
                      <a16:colId xmlns:a16="http://schemas.microsoft.com/office/drawing/2014/main" val="2983400890"/>
                    </a:ext>
                  </a:extLst>
                </a:gridCol>
                <a:gridCol w="1335677">
                  <a:extLst>
                    <a:ext uri="{9D8B030D-6E8A-4147-A177-3AD203B41FA5}">
                      <a16:colId xmlns:a16="http://schemas.microsoft.com/office/drawing/2014/main" val="2339664186"/>
                    </a:ext>
                  </a:extLst>
                </a:gridCol>
                <a:gridCol w="361417">
                  <a:extLst>
                    <a:ext uri="{9D8B030D-6E8A-4147-A177-3AD203B41FA5}">
                      <a16:colId xmlns:a16="http://schemas.microsoft.com/office/drawing/2014/main" val="556722344"/>
                    </a:ext>
                  </a:extLst>
                </a:gridCol>
                <a:gridCol w="1241393">
                  <a:extLst>
                    <a:ext uri="{9D8B030D-6E8A-4147-A177-3AD203B41FA5}">
                      <a16:colId xmlns:a16="http://schemas.microsoft.com/office/drawing/2014/main" val="3987895599"/>
                    </a:ext>
                  </a:extLst>
                </a:gridCol>
                <a:gridCol w="361417">
                  <a:extLst>
                    <a:ext uri="{9D8B030D-6E8A-4147-A177-3AD203B41FA5}">
                      <a16:colId xmlns:a16="http://schemas.microsoft.com/office/drawing/2014/main" val="384770097"/>
                    </a:ext>
                  </a:extLst>
                </a:gridCol>
                <a:gridCol w="1304252">
                  <a:extLst>
                    <a:ext uri="{9D8B030D-6E8A-4147-A177-3AD203B41FA5}">
                      <a16:colId xmlns:a16="http://schemas.microsoft.com/office/drawing/2014/main" val="4082817816"/>
                    </a:ext>
                  </a:extLst>
                </a:gridCol>
                <a:gridCol w="487130">
                  <a:extLst>
                    <a:ext uri="{9D8B030D-6E8A-4147-A177-3AD203B41FA5}">
                      <a16:colId xmlns:a16="http://schemas.microsoft.com/office/drawing/2014/main" val="2371954845"/>
                    </a:ext>
                  </a:extLst>
                </a:gridCol>
                <a:gridCol w="1618529">
                  <a:extLst>
                    <a:ext uri="{9D8B030D-6E8A-4147-A177-3AD203B41FA5}">
                      <a16:colId xmlns:a16="http://schemas.microsoft.com/office/drawing/2014/main" val="2520676578"/>
                    </a:ext>
                  </a:extLst>
                </a:gridCol>
              </a:tblGrid>
              <a:tr h="254090">
                <a:tc>
                  <a:txBody>
                    <a:bodyPr/>
                    <a:lstStyle/>
                    <a:p>
                      <a:pPr algn="ctr" fontAlgn="ctr"/>
                      <a:r>
                        <a:rPr lang="en-IN" sz="1400" b="0" i="0" u="none" strike="noStrike">
                          <a:solidFill>
                            <a:srgbClr val="000000"/>
                          </a:solidFill>
                          <a:effectLst/>
                          <a:latin typeface="Times New Roman" panose="02020603050405020304" pitchFamily="18" charset="0"/>
                        </a:rPr>
                        <a:t>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BYJU'S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Grofers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Pine Labs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BharatPe</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Stellapps</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886377"/>
                  </a:ext>
                </a:extLst>
              </a:tr>
              <a:tr h="254090">
                <a:tc>
                  <a:txBody>
                    <a:bodyPr/>
                    <a:lstStyle/>
                    <a:p>
                      <a:pPr algn="ctr" fontAlgn="ctr"/>
                      <a:r>
                        <a:rPr lang="en-IN" sz="1400" b="0" i="0" u="none" strike="noStrike">
                          <a:solidFill>
                            <a:srgbClr val="000000"/>
                          </a:solidFill>
                          <a:effectLst/>
                          <a:latin typeface="Times New Roman" panose="02020603050405020304" pitchFamily="18" charset="0"/>
                        </a:rPr>
                        <a:t>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Paytm</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FreeCharge</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Moglix</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PharmEasy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DailyNinja</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0492741"/>
                  </a:ext>
                </a:extLst>
              </a:tr>
              <a:tr h="314241">
                <a:tc>
                  <a:txBody>
                    <a:bodyPr/>
                    <a:lstStyle/>
                    <a:p>
                      <a:pPr algn="ctr" fontAlgn="ctr"/>
                      <a:r>
                        <a:rPr lang="en-IN" sz="1400" b="0" i="0" u="none" strike="noStrike">
                          <a:solidFill>
                            <a:srgbClr val="000000"/>
                          </a:solidFill>
                          <a:effectLst/>
                          <a:latin typeface="Times New Roman" panose="02020603050405020304" pitchFamily="18" charset="0"/>
                        </a:rPr>
                        <a:t>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OYO Rooms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Practo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CitiusTech</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Toppr</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BlackBuck</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5560619"/>
                  </a:ext>
                </a:extLst>
              </a:tr>
              <a:tr h="254090">
                <a:tc>
                  <a:txBody>
                    <a:bodyPr/>
                    <a:lstStyle/>
                    <a:p>
                      <a:pPr algn="ctr" fontAlgn="ctr"/>
                      <a:r>
                        <a:rPr lang="en-IN" sz="1400" b="0" i="0" u="none" strike="noStrike">
                          <a:solidFill>
                            <a:srgbClr val="000000"/>
                          </a:solidFill>
                          <a:effectLst/>
                          <a:latin typeface="Times New Roman" panose="02020603050405020304" pitchFamily="18" charset="0"/>
                        </a:rPr>
                        <a:t>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Ola Cabs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Udaan</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Moglix</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MPL</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Shuttl</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6399906"/>
                  </a:ext>
                </a:extLst>
              </a:tr>
              <a:tr h="254090">
                <a:tc>
                  <a:txBody>
                    <a:bodyPr/>
                    <a:lstStyle/>
                    <a:p>
                      <a:pPr algn="ctr" fontAlgn="ctr"/>
                      <a:r>
                        <a:rPr lang="en-IN" sz="1400" b="0" i="0" u="none" strike="noStrike">
                          <a:solidFill>
                            <a:srgbClr val="000000"/>
                          </a:solidFill>
                          <a:effectLst/>
                          <a:latin typeface="Times New Roman" panose="02020603050405020304" pitchFamily="18" charset="0"/>
                        </a:rPr>
                        <a:t>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Zomato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Zerodha</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Vedantu</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CarWale</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Acko</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00600"/>
                  </a:ext>
                </a:extLst>
              </a:tr>
              <a:tr h="254090">
                <a:tc>
                  <a:txBody>
                    <a:bodyPr/>
                    <a:lstStyle/>
                    <a:p>
                      <a:pPr algn="ctr" fontAlgn="ctr"/>
                      <a:r>
                        <a:rPr lang="en-IN" sz="1400" b="0" i="0" u="none" strike="noStrike">
                          <a:solidFill>
                            <a:srgbClr val="000000"/>
                          </a:solidFill>
                          <a:effectLst/>
                          <a:latin typeface="Times New Roman" panose="02020603050405020304" pitchFamily="18" charset="0"/>
                        </a:rPr>
                        <a:t>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Flipkart</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Razorpay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ShareChat</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Paytm Mall</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Licious</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4559741"/>
                  </a:ext>
                </a:extLst>
              </a:tr>
              <a:tr h="254090">
                <a:tc>
                  <a:txBody>
                    <a:bodyPr/>
                    <a:lstStyle/>
                    <a:p>
                      <a:pPr algn="ctr" fontAlgn="ctr"/>
                      <a:r>
                        <a:rPr lang="en-IN" sz="1400" b="0" i="0" u="none" strike="noStrike">
                          <a:solidFill>
                            <a:srgbClr val="000000"/>
                          </a:solidFill>
                          <a:effectLst/>
                          <a:latin typeface="Times New Roman" panose="02020603050405020304" pitchFamily="18" charset="0"/>
                        </a:rPr>
                        <a:t>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Swiggy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CarTrade</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Shadowfax</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Lensico</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CredR</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2728996"/>
                  </a:ext>
                </a:extLst>
              </a:tr>
              <a:tr h="254090">
                <a:tc>
                  <a:txBody>
                    <a:bodyPr/>
                    <a:lstStyle/>
                    <a:p>
                      <a:pPr algn="ctr" fontAlgn="ctr"/>
                      <a:r>
                        <a:rPr lang="en-IN" sz="1400" b="0" i="0" u="none" strike="noStrike">
                          <a:solidFill>
                            <a:srgbClr val="000000"/>
                          </a:solidFill>
                          <a:effectLst/>
                          <a:latin typeface="Times New Roman" panose="02020603050405020304" pitchFamily="18" charset="0"/>
                        </a:rPr>
                        <a:t>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Snapdeal</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FirstCry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Nykaa</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KreditBee</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Vogo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3299640"/>
                  </a:ext>
                </a:extLst>
              </a:tr>
              <a:tr h="314241">
                <a:tc>
                  <a:txBody>
                    <a:bodyPr/>
                    <a:lstStyle/>
                    <a:p>
                      <a:pPr algn="ctr" fontAlgn="ctr"/>
                      <a:r>
                        <a:rPr lang="en-IN" sz="1400" b="0" i="0" u="none" strike="noStrike">
                          <a:solidFill>
                            <a:srgbClr val="000000"/>
                          </a:solidFill>
                          <a:effectLst/>
                          <a:latin typeface="Times New Roman" panose="02020603050405020304" pitchFamily="18" charset="0"/>
                        </a:rPr>
                        <a:t>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Hike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29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BlackBuck</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OfBusiness</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NoBroker</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MyGate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2165087"/>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ShopClues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Postman</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PhonePe</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Sharekhan</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LendingKart</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188534"/>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InMobi</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Rupeek</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Cars24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Meesho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CARS24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658271"/>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Quikr</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Droom</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InMobi</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FarEye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92</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Ather Energy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8651955"/>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Delhivery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CarDekho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Bounce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Spinny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93</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Bizongo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201244"/>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Dream11</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Icertis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Cred</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Chargebee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94</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Swiggy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406758"/>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Freshworks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Swiggy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Eruditus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Vokal</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95</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Treebo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6934288"/>
                  </a:ext>
                </a:extLst>
              </a:tr>
              <a:tr h="314241">
                <a:tc>
                  <a:txBody>
                    <a:bodyPr/>
                    <a:lstStyle/>
                    <a:p>
                      <a:pPr algn="ctr" fontAlgn="ctr"/>
                      <a:r>
                        <a:rPr lang="en-IN" sz="1400" b="0" i="0" u="none" strike="noStrike">
                          <a:solidFill>
                            <a:srgbClr val="000000"/>
                          </a:solidFill>
                          <a:effectLst/>
                          <a:latin typeface="Times New Roman" panose="02020603050405020304" pitchFamily="18" charset="0"/>
                        </a:rPr>
                        <a:t>16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MakeMyTrip</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Ola Electric</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Lendingkart</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Quikr</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96</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Vedantu</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275593"/>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Lenskart</a:t>
                      </a:r>
                      <a:endParaRPr lang="en-IN" sz="1400" b="0" i="0" u="none" strike="noStrike">
                        <a:solidFill>
                          <a:srgbClr val="000000"/>
                        </a:solidFill>
                        <a:effectLst/>
                        <a:latin typeface="Times New Roman" panose="02020603050405020304" pitchFamily="18" charset="0"/>
                      </a:endParaRP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InCred</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Innovaccer</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OYO Workspaces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97</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Zinier</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576091"/>
                  </a:ext>
                </a:extLst>
              </a:tr>
              <a:tr h="314241">
                <a:tc>
                  <a:txBody>
                    <a:bodyPr/>
                    <a:lstStyle/>
                    <a:p>
                      <a:pPr algn="ctr" fontAlgn="ctr"/>
                      <a:r>
                        <a:rPr lang="en-IN" sz="1400" b="0" i="0" u="none" strike="noStrike">
                          <a:solidFill>
                            <a:srgbClr val="000000"/>
                          </a:solidFill>
                          <a:effectLst/>
                          <a:latin typeface="Times New Roman" panose="02020603050405020304" pitchFamily="18" charset="0"/>
                        </a:rPr>
                        <a:t>18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Rivigo</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Rebel Foods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Zenoti</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GreyOrange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98</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Country Delight</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652692"/>
                  </a:ext>
                </a:extLst>
              </a:tr>
              <a:tr h="254090">
                <a:tc>
                  <a:txBody>
                    <a:bodyPr/>
                    <a:lstStyle/>
                    <a:p>
                      <a:pPr algn="ctr" fontAlgn="ctr"/>
                      <a:r>
                        <a:rPr lang="en-IN" sz="1400" b="0" i="0" u="none" strike="noStrike">
                          <a:solidFill>
                            <a:srgbClr val="000000"/>
                          </a:solidFill>
                          <a:effectLst/>
                          <a:latin typeface="Times New Roman" panose="02020603050405020304" pitchFamily="18" charset="0"/>
                        </a:rPr>
                        <a:t>19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BigBasket</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39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Unacademy</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59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Locus</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79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Uniphore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99</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Bounce</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5446897"/>
                  </a:ext>
                </a:extLst>
              </a:tr>
              <a:tr h="314241">
                <a:tc>
                  <a:txBody>
                    <a:bodyPr/>
                    <a:lstStyle/>
                    <a:p>
                      <a:pPr algn="ctr" fontAlgn="ctr"/>
                      <a:r>
                        <a:rPr lang="en-IN" sz="1400" b="0" i="0" u="none" strike="noStrike">
                          <a:solidFill>
                            <a:srgbClr val="000000"/>
                          </a:solidFill>
                          <a:effectLst/>
                          <a:latin typeface="Times New Roman" panose="02020603050405020304" pitchFamily="18" charset="0"/>
                        </a:rPr>
                        <a:t>20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PolicyBazaar</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40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Dailyhunt</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60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Myntra</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80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a:solidFill>
                            <a:srgbClr val="000000"/>
                          </a:solidFill>
                          <a:effectLst/>
                          <a:latin typeface="Times New Roman" panose="02020603050405020304" pitchFamily="18" charset="0"/>
                        </a:rPr>
                        <a:t>Druva</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Times New Roman" panose="02020603050405020304" pitchFamily="18" charset="0"/>
                        </a:rPr>
                        <a:t>100</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400" b="0" i="0" u="none" strike="noStrike" err="1">
                          <a:solidFill>
                            <a:srgbClr val="000000"/>
                          </a:solidFill>
                          <a:effectLst/>
                          <a:latin typeface="Times New Roman" panose="02020603050405020304" pitchFamily="18" charset="0"/>
                        </a:rPr>
                        <a:t>VerSe</a:t>
                      </a:r>
                      <a:r>
                        <a:rPr lang="en-IN" sz="1400" b="0" i="0" u="none" strike="noStrike">
                          <a:solidFill>
                            <a:srgbClr val="000000"/>
                          </a:solidFill>
                          <a:effectLst/>
                          <a:latin typeface="Times New Roman" panose="02020603050405020304" pitchFamily="18" charset="0"/>
                        </a:rPr>
                        <a:t> Inn</a:t>
                      </a:r>
                    </a:p>
                  </a:txBody>
                  <a:tcPr marL="4525" marR="4525" marT="4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1873281"/>
                  </a:ext>
                </a:extLst>
              </a:tr>
            </a:tbl>
          </a:graphicData>
        </a:graphic>
      </p:graphicFrame>
      <p:pic>
        <p:nvPicPr>
          <p:cNvPr id="2" name="Picture 1" descr="A screenshot of a computer&#10;&#10;Description automatically generated">
            <a:extLst>
              <a:ext uri="{FF2B5EF4-FFF2-40B4-BE49-F238E27FC236}">
                <a16:creationId xmlns:a16="http://schemas.microsoft.com/office/drawing/2014/main" id="{86CF6C5B-3B3F-41DB-E347-CCD413F8FE9C}"/>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Title 1">
            <a:extLst>
              <a:ext uri="{FF2B5EF4-FFF2-40B4-BE49-F238E27FC236}">
                <a16:creationId xmlns:a16="http://schemas.microsoft.com/office/drawing/2014/main" id="{49845B88-21DA-13C0-F89A-2F2E84193D30}"/>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The Concept Learning Task</a:t>
            </a:r>
          </a:p>
        </p:txBody>
      </p:sp>
    </p:spTree>
    <p:extLst>
      <p:ext uri="{BB962C8B-B14F-4D97-AF65-F5344CB8AC3E}">
        <p14:creationId xmlns:p14="http://schemas.microsoft.com/office/powerpoint/2010/main" val="58821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a:t>will be more or less concentrated round a curve. This curve is called the curve of regression and the relationship is said to be expressed by means of curvilinear regression.</a:t>
            </a:r>
          </a:p>
          <a:p>
            <a:r>
              <a:rPr lang="en-US" sz="2200"/>
              <a:t>The mathematical equation of the regression curve is called regression equation</a:t>
            </a:r>
            <a:r>
              <a:rPr lang="en-US" sz="2200" b="1"/>
              <a:t>.</a:t>
            </a:r>
          </a:p>
          <a:p>
            <a:pPr marL="0" indent="0">
              <a:buNone/>
            </a:pPr>
            <a:endParaRPr lang="en-US" sz="2200" b="1"/>
          </a:p>
          <a:p>
            <a:pPr marL="0" indent="0">
              <a:buNone/>
            </a:pPr>
            <a:r>
              <a:rPr lang="en-US" sz="2200"/>
              <a:t>Some following types of regression will discuss here:</a:t>
            </a:r>
          </a:p>
          <a:p>
            <a:pPr>
              <a:buFont typeface="Wingdings" pitchFamily="2" charset="2"/>
              <a:buChar char="Ø"/>
            </a:pPr>
            <a:r>
              <a:rPr lang="en-US" sz="2200"/>
              <a:t>Linear Regression</a:t>
            </a:r>
          </a:p>
          <a:p>
            <a:pPr>
              <a:buFont typeface="Wingdings" pitchFamily="2" charset="2"/>
              <a:buChar char="Ø"/>
            </a:pPr>
            <a:r>
              <a:rPr lang="en-US" sz="2200"/>
              <a:t>Non- linear Regression</a:t>
            </a:r>
          </a:p>
          <a:p>
            <a:pPr>
              <a:buFont typeface="Wingdings" pitchFamily="2" charset="2"/>
              <a:buChar char="Ø"/>
            </a:pPr>
            <a:r>
              <a:rPr lang="en-US" sz="2200"/>
              <a:t>Multiple linear Regression</a:t>
            </a:r>
          </a:p>
          <a:p>
            <a:endParaRPr lang="en-US" sz="2200" b="1"/>
          </a:p>
        </p:txBody>
      </p:sp>
      <p:sp>
        <p:nvSpPr>
          <p:cNvPr id="4" name="Date Placeholder 3"/>
          <p:cNvSpPr>
            <a:spLocks noGrp="1"/>
          </p:cNvSpPr>
          <p:nvPr>
            <p:ph type="dt" sz="half" idx="10"/>
          </p:nvPr>
        </p:nvSpPr>
        <p:spPr/>
        <p:txBody>
          <a:bodyPr/>
          <a:lstStyle/>
          <a:p>
            <a:fld id="{1B878C17-8B0B-4536-8B17-73C85B92F37A}"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1"/>
            <a:ext cx="1371600" cy="685798"/>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BB6CC9E-40B4-7552-A9CC-88110FBCB61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8585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Ø"/>
            </a:pPr>
            <a:r>
              <a:rPr lang="en-US" sz="2200" b="1"/>
              <a:t>LINEAR REGRESSION</a:t>
            </a:r>
            <a:r>
              <a:rPr lang="en-US" sz="2200"/>
              <a:t>:</a:t>
            </a:r>
          </a:p>
          <a:p>
            <a:r>
              <a:rPr lang="en-US" sz="2200"/>
              <a:t> When the point of the scatter diagram concentrated round a straight line, the regression is called linear and this straight line is known as the line of regression.</a:t>
            </a:r>
          </a:p>
          <a:p>
            <a:r>
              <a:rPr lang="en-US" sz="2200"/>
              <a:t>Regression will be called non-linear if there exists a relationship other than a straight line between the variables under consideration.</a:t>
            </a:r>
          </a:p>
          <a:p>
            <a:pPr marL="0" indent="0">
              <a:buNone/>
            </a:pPr>
            <a:endParaRPr lang="en-US" sz="2200" b="1"/>
          </a:p>
          <a:p>
            <a:endParaRPr lang="en-US" sz="2200" b="1"/>
          </a:p>
        </p:txBody>
      </p:sp>
      <p:sp>
        <p:nvSpPr>
          <p:cNvPr id="4" name="Date Placeholder 3"/>
          <p:cNvSpPr>
            <a:spLocks noGrp="1"/>
          </p:cNvSpPr>
          <p:nvPr>
            <p:ph type="dt" sz="half" idx="10"/>
          </p:nvPr>
        </p:nvSpPr>
        <p:spPr/>
        <p:txBody>
          <a:bodyPr/>
          <a:lstStyle/>
          <a:p>
            <a:fld id="{CEB4DAAC-A377-4B15-BBA7-32BB909757C2}"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a:t>Linear Regression</a:t>
            </a:r>
            <a:r>
              <a:rPr lang="en-US" sz="3000" b="1"/>
              <a:t>(CO1)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1"/>
            <a:ext cx="1371600" cy="685798"/>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932907C0-C71D-5FAD-F4D8-2A6F453158D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8763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a:t>LINES OF REGRESSION: </a:t>
                </a:r>
                <a:r>
                  <a:rPr lang="en-US" sz="2200"/>
                  <a:t>A line of regression is the straight line which gives the best fit in the least square sense to the given frequency.</a:t>
                </a:r>
              </a:p>
              <a:p>
                <a:endParaRPr lang="en-US" sz="2200"/>
              </a:p>
              <a:p>
                <a:pPr marL="0" indent="0">
                  <a:buNone/>
                </a:pPr>
                <a:r>
                  <a:rPr lang="en-US" sz="2200" b="1"/>
                  <a:t>LINES OF REGRESSION: </a:t>
                </a:r>
              </a:p>
              <a:p>
                <a:pPr marL="0" indent="0">
                  <a:buNone/>
                </a:pPr>
                <a:r>
                  <a:rPr lang="en-US" sz="2200"/>
                  <a:t>Let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𝑏𝑥</m:t>
                    </m:r>
                  </m:oMath>
                </a14:m>
                <a:r>
                  <a:rPr lang="en-US" sz="2200"/>
                  <a:t> ----.(1) </a:t>
                </a:r>
              </a:p>
              <a:p>
                <a:pPr marL="0" indent="0">
                  <a:buNone/>
                </a:pPr>
                <a:r>
                  <a:rPr lang="en-US" sz="2200"/>
                  <a:t>be the equation of regression line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m:t>
                    </m:r>
                  </m:oMath>
                </a14:m>
                <a:endParaRPr lang="en-US" sz="2200"/>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𝑦</m:t>
                        </m:r>
                        <m:r>
                          <a:rPr lang="en-US" sz="2200" b="0" i="1" smtClean="0">
                            <a:latin typeface="Cambria Math"/>
                          </a:rPr>
                          <m:t>=</m:t>
                        </m:r>
                        <m:r>
                          <a:rPr lang="en-US" sz="2200" b="0" i="1" smtClean="0">
                            <a:latin typeface="Cambria Math"/>
                          </a:rPr>
                          <m:t>𝑛𝑎</m:t>
                        </m:r>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r>
                              <a:rPr lang="en-US" sz="2200" b="0" i="1" smtClean="0">
                                <a:latin typeface="Cambria Math"/>
                              </a:rPr>
                              <m:t>…….</m:t>
                            </m:r>
                          </m:e>
                        </m:nary>
                      </m:e>
                    </m:nary>
                  </m:oMath>
                </a14:m>
                <a:r>
                  <a:rPr lang="en-US" sz="2200"/>
                  <a:t>(2)</a:t>
                </a:r>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r>
                          <a:rPr lang="en-US" sz="2200" b="0" i="1">
                            <a:latin typeface="Cambria Math"/>
                          </a:rPr>
                          <m:t>𝑦</m:t>
                        </m:r>
                        <m:r>
                          <a:rPr lang="en-US" sz="2200" b="0" i="1">
                            <a:latin typeface="Cambria Math"/>
                          </a:rPr>
                          <m:t>=</m:t>
                        </m:r>
                        <m:r>
                          <a:rPr lang="en-US" sz="2200" b="0" i="1">
                            <a:latin typeface="Cambria Math"/>
                          </a:rPr>
                          <m:t>𝑎</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e>
                        </m:nary>
                        <m:r>
                          <a:rPr lang="en-US" sz="2200" b="0" i="1">
                            <a:latin typeface="Cambria Math"/>
                          </a:rPr>
                          <m:t>+</m:t>
                        </m:r>
                        <m:r>
                          <a:rPr lang="en-US" sz="2200" b="0" i="1">
                            <a:latin typeface="Cambria Math"/>
                          </a:rPr>
                          <m:t>𝑏</m:t>
                        </m:r>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r>
                              <a:rPr lang="en-US" sz="2200" b="0" i="1">
                                <a:latin typeface="Cambria Math"/>
                              </a:rPr>
                              <m:t>…….</m:t>
                            </m:r>
                          </m:e>
                        </m:nary>
                      </m:e>
                    </m:nary>
                  </m:oMath>
                </a14:m>
                <a:r>
                  <a:rPr lang="en-US" sz="2200"/>
                  <a:t>(3)</a:t>
                </a:r>
              </a:p>
              <a:p>
                <a:pPr marL="0" indent="0">
                  <a:buNone/>
                </a:pPr>
                <a:r>
                  <a:rPr lang="en-US" sz="2200"/>
                  <a:t>Solving (2) and (3) for  ‘</a:t>
                </a:r>
                <a14:m>
                  <m:oMath xmlns:m="http://schemas.openxmlformats.org/officeDocument/2006/math">
                    <m:r>
                      <a:rPr lang="en-US" sz="2200" i="1">
                        <a:latin typeface="Cambria Math"/>
                      </a:rPr>
                      <m:t>𝑎</m:t>
                    </m:r>
                  </m:oMath>
                </a14:m>
                <a:r>
                  <a:rPr lang="en-US" sz="2200"/>
                  <a:t>’ and ‘</a:t>
                </a:r>
                <a14:m>
                  <m:oMath xmlns:m="http://schemas.openxmlformats.org/officeDocument/2006/math">
                    <m:r>
                      <a:rPr lang="en-US" sz="2200" i="1">
                        <a:latin typeface="Cambria Math"/>
                      </a:rPr>
                      <m:t>𝑏</m:t>
                    </m:r>
                  </m:oMath>
                </a14:m>
                <a:r>
                  <a:rPr lang="en-US" sz="2200"/>
                  <a:t>’ we get.</a:t>
                </a:r>
              </a:p>
              <a:p>
                <a:pPr marL="0" indent="0">
                  <a:buNone/>
                </a:pPr>
                <a14:m>
                  <m:oMath xmlns:m="http://schemas.openxmlformats.org/officeDocument/2006/math">
                    <m:r>
                      <a:rPr lang="en-US" sz="2200" i="1">
                        <a:latin typeface="Cambria Math"/>
                      </a:rPr>
                      <m:t>𝑏</m:t>
                    </m:r>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b="0" i="1" smtClean="0">
                                <a:latin typeface="Cambria Math"/>
                              </a:rPr>
                              <m:t>𝑛</m:t>
                            </m:r>
                          </m:den>
                        </m:f>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den>
                    </m:f>
                    <m:r>
                      <a:rPr lang="en-US" sz="2200">
                        <a:latin typeface="Cambria Math"/>
                      </a:rPr>
                      <m:t>=</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den>
                    </m:f>
                  </m:oMath>
                </a14:m>
                <a:r>
                  <a:rPr lang="en-US" sz="2200"/>
                  <a:t>…..(4)</a:t>
                </a:r>
              </a:p>
              <a:p>
                <a:endParaRPr lang="en-US" sz="2200" b="1"/>
              </a:p>
              <a:p>
                <a:endParaRPr lang="en-US" sz="22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5185"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3CE9E5E-72C3-4FAA-B16B-240E0BA3C79A}"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11"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a:t>Linear Regression</a:t>
            </a:r>
            <a:r>
              <a:rPr lang="en-US" sz="3000" b="1"/>
              <a:t>(CO1)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685798"/>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B0EF89A6-7E44-5F46-8F67-01A611DA1EC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8856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r>
                      <a:rPr lang="en-US" sz="2200" i="1" smtClean="0">
                        <a:latin typeface="Cambria Math"/>
                      </a:rPr>
                      <m:t>𝑎</m:t>
                    </m:r>
                    <m:r>
                      <a:rPr lang="en-US" sz="2200" i="1" smtClean="0">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
                          <a:rPr lang="en-US" sz="2200" i="1">
                            <a:latin typeface="Cambria Math"/>
                          </a:rPr>
                          <m:t>𝑛</m:t>
                        </m:r>
                      </m:den>
                    </m:f>
                    <m:r>
                      <a:rPr lang="en-US" sz="2200" i="1">
                        <a:latin typeface="Cambria Math"/>
                      </a:rPr>
                      <m:t>−</m:t>
                    </m:r>
                    <m:r>
                      <a:rPr lang="en-US" sz="2200" i="1">
                        <a:latin typeface="Cambria Math"/>
                      </a:rPr>
                      <m:t>𝑏</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um>
                      <m:den>
                        <m:r>
                          <a:rPr lang="en-US" sz="2200" i="1">
                            <a:latin typeface="Cambria Math"/>
                          </a:rPr>
                          <m:t>𝑛</m:t>
                        </m:r>
                      </m:den>
                    </m:f>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m:t>
                    </m:r>
                    <m:r>
                      <a:rPr lang="en-US" sz="2200" i="1">
                        <a:latin typeface="Cambria Math"/>
                      </a:rPr>
                      <m:t>𝑏</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oMath>
                </a14:m>
                <a:r>
                  <a:rPr lang="en-US" sz="2200"/>
                  <a:t>(5)</a:t>
                </a:r>
              </a:p>
              <a:p>
                <a:pPr marL="0" indent="0">
                  <a:buNone/>
                </a:pPr>
                <a:r>
                  <a:rPr lang="en-US" sz="2200" err="1"/>
                  <a:t>Eqt</a:t>
                </a:r>
                <a:r>
                  <a:rPr lang="en-US" sz="2200"/>
                  <a:t>.(5) given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m:t>
                    </m:r>
                    <m:acc>
                      <m:accPr>
                        <m:chr m:val="̅"/>
                        <m:ctrlPr>
                          <a:rPr lang="en-US" sz="2200" b="0" i="1" smtClean="0">
                            <a:latin typeface="Cambria Math" panose="02040503050406030204" pitchFamily="18" charset="0"/>
                          </a:rPr>
                        </m:ctrlPr>
                      </m:accPr>
                      <m:e>
                        <m:r>
                          <a:rPr lang="en-US" sz="2200" b="0" i="1" smtClean="0">
                            <a:latin typeface="Cambria Math"/>
                          </a:rPr>
                          <m:t>𝑥</m:t>
                        </m:r>
                      </m:e>
                    </m:acc>
                  </m:oMath>
                </a14:m>
                <a:endParaRPr lang="en-US" sz="2200"/>
              </a:p>
              <a:p>
                <a:pPr marL="0" indent="0">
                  <a:buNone/>
                </a:pPr>
                <a:r>
                  <a:rPr lang="en-US" sz="2200"/>
                  <a:t>Hence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𝑏𝑥</m:t>
                    </m:r>
                    <m:r>
                      <a:rPr lang="en-US" sz="2200" b="0" i="1" smtClean="0">
                        <a:latin typeface="Cambria Math"/>
                      </a:rPr>
                      <m:t> </m:t>
                    </m:r>
                  </m:oMath>
                </a14:m>
                <a:r>
                  <a:rPr lang="en-US" sz="2200"/>
                  <a:t>line passes through point</a:t>
                </a:r>
                <a14:m>
                  <m:oMath xmlns:m="http://schemas.openxmlformats.org/officeDocument/2006/math">
                    <m:d>
                      <m:dPr>
                        <m:ctrlPr>
                          <a:rPr lang="en-US" sz="2200" i="1" smtClean="0">
                            <a:latin typeface="Cambria Math" panose="02040503050406030204" pitchFamily="18" charset="0"/>
                          </a:rPr>
                        </m:ctrlPr>
                      </m:dPr>
                      <m:e>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oMath>
                </a14:m>
                <a:endParaRPr lang="en-US" sz="2200"/>
              </a:p>
              <a:p>
                <a:pPr marL="0" indent="0">
                  <a:buNone/>
                </a:pPr>
                <a:r>
                  <a:rPr lang="en-US" sz="2200"/>
                  <a:t>Putting </a:t>
                </a:r>
                <a14:m>
                  <m:oMath xmlns:m="http://schemas.openxmlformats.org/officeDocument/2006/math">
                    <m:r>
                      <a:rPr lang="en-US" sz="2200" b="0" i="1" smtClean="0">
                        <a:latin typeface="Cambria Math"/>
                      </a:rPr>
                      <m:t>𝑎</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r>
                      <a:rPr lang="en-US" sz="2200" b="0" i="1" smtClean="0">
                        <a:latin typeface="Cambria Math"/>
                      </a:rPr>
                      <m:t>𝑏</m:t>
                    </m:r>
                    <m:acc>
                      <m:accPr>
                        <m:chr m:val="̅"/>
                        <m:ctrlPr>
                          <a:rPr lang="en-US" sz="2200" b="0" i="1" smtClean="0">
                            <a:latin typeface="Cambria Math" panose="02040503050406030204" pitchFamily="18" charset="0"/>
                          </a:rPr>
                        </m:ctrlPr>
                      </m:accPr>
                      <m:e>
                        <m:r>
                          <a:rPr lang="en-US" sz="2200" b="0" i="1" smtClean="0">
                            <a:latin typeface="Cambria Math"/>
                          </a:rPr>
                          <m:t>𝑥</m:t>
                        </m:r>
                      </m:e>
                    </m:acc>
                  </m:oMath>
                </a14:m>
                <a:r>
                  <a:rPr lang="en-US" sz="2200"/>
                  <a:t>  in equation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𝑎</m:t>
                    </m:r>
                    <m:r>
                      <a:rPr lang="en-US" sz="2200" i="1">
                        <a:latin typeface="Cambria Math"/>
                      </a:rPr>
                      <m:t>+</m:t>
                    </m:r>
                    <m:r>
                      <a:rPr lang="en-US" sz="2200" i="1">
                        <a:latin typeface="Cambria Math"/>
                      </a:rPr>
                      <m:t>𝑏𝑥</m:t>
                    </m:r>
                    <m:r>
                      <a:rPr lang="en-US" sz="2200" i="1">
                        <a:latin typeface="Cambria Math"/>
                      </a:rPr>
                      <m:t> </m:t>
                    </m:r>
                  </m:oMath>
                </a14:m>
                <a:r>
                  <a:rPr lang="en-US" sz="2200"/>
                  <a:t>,we get</a:t>
                </a:r>
              </a:p>
              <a:p>
                <a:pPr marL="0" indent="0">
                  <a:buNone/>
                </a:pPr>
                <a14:m>
                  <m:oMath xmlns:m="http://schemas.openxmlformats.org/officeDocument/2006/math">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r>
                      <a:rPr lang="en-US" sz="2200" b="0" i="1" smtClean="0">
                        <a:latin typeface="Cambria Math"/>
                      </a:rPr>
                      <m:t>𝑏</m:t>
                    </m:r>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oMath>
                </a14:m>
                <a:r>
                  <a:rPr lang="en-US" sz="2200"/>
                  <a:t>………(6)</a:t>
                </a:r>
              </a:p>
              <a:p>
                <a:pPr marL="0" indent="0">
                  <a:buNone/>
                </a:pPr>
                <a:r>
                  <a:rPr lang="en-US" sz="2200" err="1"/>
                  <a:t>Eqt</a:t>
                </a:r>
                <a:r>
                  <a:rPr lang="en-US" sz="2200"/>
                  <a:t>.(6) is called regression line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sSup>
                      <m:sSupPr>
                        <m:ctrlPr>
                          <a:rPr lang="en-US" sz="2200" b="0" i="1" smtClean="0">
                            <a:latin typeface="Cambria Math" panose="02040503050406030204" pitchFamily="18" charset="0"/>
                          </a:rPr>
                        </m:ctrlPr>
                      </m:sSupPr>
                      <m:e>
                        <m:r>
                          <a:rPr lang="en-US" sz="2200" b="0" i="1" smtClean="0">
                            <a:latin typeface="Cambria Math"/>
                          </a:rPr>
                          <m:t>.</m:t>
                        </m:r>
                      </m:e>
                      <m:sup>
                        <m:r>
                          <a:rPr lang="en-US" sz="2200" b="0" i="1" smtClean="0">
                            <a:latin typeface="Cambria Math"/>
                          </a:rPr>
                          <m:t>′</m:t>
                        </m:r>
                      </m:sup>
                    </m:sSup>
                    <m:r>
                      <a:rPr lang="en-US" sz="2200" b="0" i="1" smtClean="0">
                        <a:latin typeface="Cambria Math"/>
                      </a:rPr>
                      <m:t>𝑏</m:t>
                    </m:r>
                    <m:r>
                      <a:rPr lang="en-US" sz="2200" b="0" i="1" smtClean="0">
                        <a:latin typeface="Cambria Math"/>
                      </a:rPr>
                      <m:t>′</m:t>
                    </m:r>
                  </m:oMath>
                </a14:m>
                <a:r>
                  <a:rPr lang="en-US" sz="2200"/>
                  <a:t> is called the regression coefficient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oMath>
                </a14:m>
                <a:r>
                  <a:rPr lang="en-US" sz="2200"/>
                  <a:t> and is usually denoted by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𝑦𝑥</m:t>
                        </m:r>
                        <m:r>
                          <a:rPr lang="en-US" sz="2200" b="0" i="1" smtClean="0">
                            <a:latin typeface="Cambria Math"/>
                          </a:rPr>
                          <m:t>.</m:t>
                        </m:r>
                      </m:sub>
                    </m:sSub>
                  </m:oMath>
                </a14:m>
                <a:endParaRPr lang="en-US" sz="2200"/>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𝑦</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m:t>
                      </m:r>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𝑦𝑥</m:t>
                          </m:r>
                        </m:sub>
                      </m:sSub>
                      <m:d>
                        <m:dPr>
                          <m:ctrlPr>
                            <a:rPr lang="en-US" sz="2200" i="1" smtClean="0">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oMath>
                  </m:oMathPara>
                </a14:m>
                <a:endParaRPr lang="en-US" sz="2200"/>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𝑦</m:t>
                          </m:r>
                          <m:r>
                            <a:rPr lang="en-US" sz="2200" b="0" i="1" smtClean="0">
                              <a:latin typeface="Cambria Math"/>
                            </a:rPr>
                            <m:t>𝑥</m:t>
                          </m:r>
                        </m:sub>
                      </m:sSub>
                      <m:r>
                        <a:rPr lang="en-US" sz="2200" i="1">
                          <a:latin typeface="Cambria Math"/>
                        </a:rPr>
                        <m:t>=</m:t>
                      </m:r>
                      <m:r>
                        <a:rPr lang="en-US" sz="2200" i="1">
                          <a:latin typeface="Cambria Math"/>
                        </a:rPr>
                        <m:t>𝑟</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b="0" i="1" smtClean="0">
                                  <a:latin typeface="Cambria Math"/>
                                  <a:ea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b="0" i="1" smtClean="0">
                                  <a:latin typeface="Cambria Math"/>
                                  <a:ea typeface="Cambria Math"/>
                                </a:rPr>
                                <m:t>𝑥</m:t>
                              </m:r>
                            </m:sub>
                          </m:sSub>
                        </m:den>
                      </m:f>
                    </m:oMath>
                  </m:oMathPara>
                </a14:m>
                <a:endParaRPr lang="en-US" sz="220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C37799B-5C40-4BD3-89AF-0ACFD24903E3}"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11"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a:t>Linear Regression</a:t>
            </a:r>
            <a:r>
              <a:rPr lang="en-US" sz="3000" b="1"/>
              <a:t>(CO1)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31146"/>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1DA865B8-EE30-EB51-96B7-C407047DB13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6062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817164"/>
                <a:ext cx="8229600" cy="5278836"/>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𝑏𝑦</m:t>
                      </m:r>
                    </m:oMath>
                  </m:oMathPara>
                </a14:m>
                <a:endParaRPr lang="en-US" sz="2200" b="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d>
                        <m:dPr>
                          <m:ctrlPr>
                            <a:rPr lang="en-US" sz="2200" b="0" i="1" smtClean="0">
                              <a:latin typeface="Cambria Math" panose="02040503050406030204" pitchFamily="18" charset="0"/>
                            </a:rPr>
                          </m:ctrlPr>
                        </m:dPr>
                        <m:e>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oMath>
                  </m:oMathPara>
                </a14:m>
                <a:endParaRPr lang="en-US" sz="2200" b="0"/>
              </a:p>
              <a:p>
                <a:pPr marL="0" indent="0">
                  <a:buNone/>
                </a:pPr>
                <a:r>
                  <a:rPr lang="en-US" sz="2200"/>
                  <a:t>Where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𝑥𝑦</m:t>
                        </m:r>
                      </m:sub>
                    </m:sSub>
                  </m:oMath>
                </a14:m>
                <a:r>
                  <a:rPr lang="en-US" sz="2200"/>
                  <a:t> is the regression coefficient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𝑦</m:t>
                    </m:r>
                    <m:r>
                      <a:rPr lang="en-US" sz="2200" b="0" i="1" smtClean="0">
                        <a:latin typeface="Cambria Math"/>
                      </a:rPr>
                      <m:t> </m:t>
                    </m:r>
                  </m:oMath>
                </a14:m>
                <a:r>
                  <a:rPr lang="en-US" sz="2200"/>
                  <a:t>and is given by</a:t>
                </a:r>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𝑛</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𝑥𝑦</m:t>
                              </m:r>
                            </m:e>
                          </m:nary>
                          <m:r>
                            <a:rPr lang="en-US" sz="2200" b="0" i="1" smtClean="0">
                              <a:latin typeface="Cambria Math"/>
                            </a:rPr>
                            <m:t>−</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m:t>
                              </m:r>
                            </m:e>
                          </m:nary>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𝑦</m:t>
                              </m:r>
                            </m:e>
                          </m:nary>
                        </m:num>
                        <m:den>
                          <m:r>
                            <a:rPr lang="en-US" sz="2200" b="0" i="1" smtClean="0">
                              <a:latin typeface="Cambria Math"/>
                            </a:rPr>
                            <m:t>𝑛</m:t>
                          </m:r>
                          <m:nary>
                            <m:naryPr>
                              <m:chr m:val="∑"/>
                              <m:subHide m:val="on"/>
                              <m:supHide m:val="on"/>
                              <m:ctrlPr>
                                <a:rPr lang="en-US" sz="2200" b="0" i="1" smtClean="0">
                                  <a:latin typeface="Cambria Math" panose="02040503050406030204" pitchFamily="18" charset="0"/>
                                </a:rPr>
                              </m:ctrlPr>
                            </m:naryPr>
                            <m:sub/>
                            <m:sup/>
                            <m:e>
                              <m:sSup>
                                <m:sSupPr>
                                  <m:ctrlPr>
                                    <a:rPr lang="en-US" sz="2200" b="0" i="1" smtClean="0">
                                      <a:latin typeface="Cambria Math" panose="02040503050406030204" pitchFamily="18" charset="0"/>
                                    </a:rPr>
                                  </m:ctrlPr>
                                </m:sSupPr>
                                <m:e>
                                  <m:r>
                                    <a:rPr lang="en-US" sz="2200" b="0" i="1" smtClean="0">
                                      <a:latin typeface="Cambria Math"/>
                                    </a:rPr>
                                    <m:t>𝑦</m:t>
                                  </m:r>
                                </m:e>
                                <m:sup>
                                  <m:r>
                                    <a:rPr lang="en-US" sz="2200" b="0" i="1" smtClean="0">
                                      <a:latin typeface="Cambria Math"/>
                                    </a:rPr>
                                    <m:t>2</m:t>
                                  </m:r>
                                </m:sup>
                              </m:sSup>
                              <m:r>
                                <a:rPr lang="en-US" sz="2200" b="0" i="1" smtClean="0">
                                  <a:latin typeface="Cambria Math"/>
                                </a:rPr>
                                <m:t>−</m:t>
                              </m:r>
                            </m:e>
                          </m:nary>
                          <m:sSup>
                            <m:sSupPr>
                              <m:ctrlPr>
                                <a:rPr lang="en-US" sz="2200" b="0" i="1" smtClean="0">
                                  <a:latin typeface="Cambria Math" panose="02040503050406030204" pitchFamily="18" charset="0"/>
                                </a:rPr>
                              </m:ctrlPr>
                            </m:sSupPr>
                            <m:e>
                              <m:r>
                                <a:rPr lang="en-US" sz="2200" b="0" i="1" smtClean="0">
                                  <a:latin typeface="Cambria Math"/>
                                </a:rPr>
                                <m:t>(</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𝑦</m:t>
                                  </m:r>
                                </m:e>
                              </m:nary>
                              <m:r>
                                <a:rPr lang="en-US" sz="2200" b="0" i="1" smtClean="0">
                                  <a:latin typeface="Cambria Math"/>
                                </a:rPr>
                                <m:t>)</m:t>
                              </m:r>
                            </m:e>
                            <m:sup>
                              <m:r>
                                <a:rPr lang="en-US" sz="2200" b="0" i="1" smtClean="0">
                                  <a:latin typeface="Cambria Math"/>
                                </a:rPr>
                                <m:t>2</m:t>
                              </m:r>
                            </m:sup>
                          </m:sSup>
                        </m:den>
                      </m:f>
                    </m:oMath>
                  </m:oMathPara>
                </a14:m>
                <a:endParaRPr lang="en-US" sz="2200"/>
              </a:p>
              <a:p>
                <a:pPr marL="0" indent="0">
                  <a:buNone/>
                </a:pPr>
                <a:r>
                  <a:rPr lang="en-US" sz="2200"/>
                  <a:t>Or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𝑥𝑦</m:t>
                        </m:r>
                      </m:sub>
                    </m:sSub>
                    <m:r>
                      <a:rPr lang="en-US" sz="2200" i="1">
                        <a:latin typeface="Cambria Math"/>
                      </a:rPr>
                      <m:t>=</m:t>
                    </m:r>
                    <m:r>
                      <a:rPr lang="en-US" sz="2200" b="0" i="1" smtClean="0">
                        <a:latin typeface="Cambria Math"/>
                      </a:rPr>
                      <m:t>𝑟</m:t>
                    </m:r>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𝑥</m:t>
                            </m:r>
                          </m:sub>
                        </m:sSub>
                      </m:num>
                      <m:den>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den>
                    </m:f>
                  </m:oMath>
                </a14:m>
                <a:r>
                  <a:rPr lang="en-US" sz="2200"/>
                  <a:t>     where the terms have their usual meanings.</a:t>
                </a:r>
              </a:p>
              <a:p>
                <a:pPr marL="0" indent="0">
                  <a:buNone/>
                </a:pPr>
                <a:r>
                  <a:rPr lang="en-US" sz="2200" b="1"/>
                  <a:t>USE OF REGRESSION ANALYSIS:</a:t>
                </a:r>
              </a:p>
              <a:p>
                <a:pPr marL="0" indent="0">
                  <a:buNone/>
                </a:pPr>
                <a:r>
                  <a:rPr lang="en-US" sz="2200"/>
                  <a:t>A) In the field of a business this tool of statistical analysis is widely used .Businessmen are interested in predicting future production,</a:t>
                </a:r>
              </a:p>
              <a:p>
                <a:pPr marL="0" indent="0">
                  <a:buNone/>
                </a:pPr>
                <a:r>
                  <a:rPr lang="en-US" sz="2200"/>
                  <a:t>Consumption ,investment, prices, profits and sales etc.</a:t>
                </a:r>
              </a:p>
              <a:p>
                <a:pPr marL="0" indent="0">
                  <a:buNone/>
                </a:pPr>
                <a:r>
                  <a:rPr lang="en-US" sz="2200"/>
                  <a:t>B) In the field of economic planning and sociological studies, projections of population birth rates ,death and other similar variables are of great use.   </a:t>
                </a:r>
              </a:p>
              <a:p>
                <a:endParaRPr lang="en-US" sz="2200" b="1"/>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4"/>
                <a:ext cx="8229600" cy="5278836"/>
              </a:xfrm>
              <a:blipFill>
                <a:blip r:embed="rId2"/>
                <a:stretch>
                  <a:fillRect l="-963" r="-519" b="-34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14F9BDB-037E-4D2A-8C37-3015A8F7FFE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11"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a:t>Linear Regression</a:t>
            </a:r>
            <a:r>
              <a:rPr lang="en-US" sz="3000" b="1"/>
              <a:t>(CO1)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13AA1DB4-6CD9-4E4F-A40C-27A0F090DB9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6874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a:t>Where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 </m:t>
                    </m:r>
                    <m:r>
                      <a:rPr lang="en-US" sz="2200" b="0" i="1" smtClean="0">
                        <a:latin typeface="Cambria Math"/>
                      </a:rPr>
                      <m:t>𝑎𝑛𝑑</m:t>
                    </m:r>
                    <m:r>
                      <a:rPr lang="en-US" sz="2200" b="0" i="1" smtClean="0">
                        <a:latin typeface="Cambria Math"/>
                      </a:rPr>
                      <m:t> </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 </m:t>
                    </m:r>
                  </m:oMath>
                </a14:m>
                <a:r>
                  <a:rPr lang="en-US" sz="2200"/>
                  <a:t>are mean values while</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𝑦𝑥</m:t>
                          </m:r>
                        </m:sub>
                      </m:sSub>
                      <m:r>
                        <a:rPr lang="en-US" sz="2200" b="0" i="1" smtClean="0">
                          <a:latin typeface="Cambria Math"/>
                        </a:rPr>
                        <m:t>=</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den>
                      </m:f>
                    </m:oMath>
                  </m:oMathPara>
                </a14:m>
                <a:endParaRPr lang="en-US" sz="2200"/>
              </a:p>
              <a:p>
                <a:pPr marL="0" indent="0">
                  <a:buNone/>
                </a:pPr>
                <a:r>
                  <a:rPr lang="en-US" sz="2200"/>
                  <a:t>In </a:t>
                </a:r>
                <a:r>
                  <a:rPr lang="en-US" sz="2200" err="1"/>
                  <a:t>eqt</a:t>
                </a:r>
                <a:r>
                  <a:rPr lang="en-US" sz="2200"/>
                  <a:t>.(3),shifting the origin to</a:t>
                </a:r>
                <a14:m>
                  <m:oMath xmlns:m="http://schemas.openxmlformats.org/officeDocument/2006/math">
                    <m:d>
                      <m:dPr>
                        <m:ctrlPr>
                          <a:rPr lang="en-US" sz="2200" i="1" smtClean="0">
                            <a:latin typeface="Cambria Math" panose="02040503050406030204" pitchFamily="18" charset="0"/>
                          </a:rPr>
                        </m:ctrlPr>
                      </m:dPr>
                      <m:e>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𝑦</m:t>
                            </m:r>
                          </m:e>
                        </m:acc>
                      </m:e>
                    </m:d>
                  </m:oMath>
                </a14:m>
                <a:r>
                  <a:rPr lang="en-US" sz="2200"/>
                  <a:t>, we get</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smtClean="0">
                              <a:latin typeface="Cambria Math" panose="02040503050406030204" pitchFamily="18" charset="0"/>
                            </a:rPr>
                          </m:ctrlPr>
                        </m:naryPr>
                        <m:sub/>
                        <m:sup/>
                        <m:e>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d>
                            <m:dPr>
                              <m:ctrlPr>
                                <a:rPr lang="en-US" sz="2200" i="1" smtClean="0">
                                  <a:latin typeface="Cambria Math" panose="02040503050406030204" pitchFamily="18" charset="0"/>
                                </a:rPr>
                              </m:ctrlPr>
                            </m:dPr>
                            <m:e>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r>
                            <a:rPr lang="en-US" sz="2200" b="0" i="1" smtClean="0">
                              <a:latin typeface="Cambria Math"/>
                            </a:rPr>
                            <m:t>=</m:t>
                          </m:r>
                          <m:r>
                            <a:rPr lang="en-US" sz="2200" b="0" i="1" smtClean="0">
                              <a:latin typeface="Cambria Math"/>
                            </a:rPr>
                            <m:t>𝑎</m:t>
                          </m:r>
                          <m:nary>
                            <m:naryPr>
                              <m:chr m:val="∑"/>
                              <m:subHide m:val="on"/>
                              <m:supHide m:val="on"/>
                              <m:ctrlPr>
                                <a:rPr lang="en-US" sz="2200" b="0" i="1" smtClean="0">
                                  <a:latin typeface="Cambria Math" panose="02040503050406030204" pitchFamily="18" charset="0"/>
                                </a:rPr>
                              </m:ctrlPr>
                            </m:naryPr>
                            <m:sub/>
                            <m:sup/>
                            <m:e>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r>
                                <a:rPr lang="en-US" sz="2200" b="0" i="1" smtClean="0">
                                  <a:latin typeface="Cambria Math"/>
                                </a:rPr>
                                <m:t>+</m:t>
                              </m:r>
                              <m:r>
                                <a:rPr lang="en-US" sz="2200" b="0" i="1" smtClean="0">
                                  <a:latin typeface="Cambria Math"/>
                                </a:rPr>
                                <m:t>𝑏</m:t>
                              </m:r>
                              <m:nary>
                                <m:naryPr>
                                  <m:chr m:val="∑"/>
                                  <m:subHide m:val="on"/>
                                  <m:supHide m:val="on"/>
                                  <m:ctrlPr>
                                    <a:rPr lang="en-US" sz="2200" b="0" i="1" smtClean="0">
                                      <a:latin typeface="Cambria Math" panose="02040503050406030204" pitchFamily="18" charset="0"/>
                                    </a:rPr>
                                  </m:ctrlPr>
                                </m:naryPr>
                                <m:sub/>
                                <m:sup/>
                                <m:e>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e>
                              </m:nary>
                            </m:e>
                          </m:nary>
                        </m:e>
                      </m:nary>
                    </m:oMath>
                  </m:oMathPara>
                </a14:m>
                <a:endParaRPr lang="en-US" sz="2200"/>
              </a:p>
              <a:p>
                <a:pPr marL="0" indent="0">
                  <a:buNone/>
                </a:pPr>
                <a14:m>
                  <m:oMathPara xmlns:m="http://schemas.openxmlformats.org/officeDocument/2006/math">
                    <m:oMathParaPr>
                      <m:jc m:val="left"/>
                    </m:oMathParaPr>
                    <m:oMath xmlns:m="http://schemas.openxmlformats.org/officeDocument/2006/math">
                      <m:r>
                        <a:rPr lang="en-US" sz="2200" i="1" smtClean="0">
                          <a:latin typeface="Cambria Math"/>
                          <a:ea typeface="Cambria Math"/>
                        </a:rPr>
                        <m:t>⇒</m:t>
                      </m:r>
                      <m:r>
                        <a:rPr lang="en-US" sz="2200" b="0" i="1" smtClean="0">
                          <a:latin typeface="Cambria Math"/>
                          <a:ea typeface="Cambria Math"/>
                        </a:rPr>
                        <m:t>𝑛𝑟</m:t>
                      </m:r>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𝑥</m:t>
                          </m:r>
                        </m:sub>
                      </m:sSub>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𝑦</m:t>
                          </m:r>
                        </m:sub>
                      </m:sSub>
                      <m:r>
                        <a:rPr lang="en-US" sz="2200" b="0" i="1" smtClean="0">
                          <a:latin typeface="Cambria Math"/>
                          <a:ea typeface="Cambria Math"/>
                        </a:rPr>
                        <m:t>=</m:t>
                      </m:r>
                      <m:r>
                        <a:rPr lang="en-US" sz="2200" b="0" i="1" smtClean="0">
                          <a:latin typeface="Cambria Math"/>
                          <a:ea typeface="Cambria Math"/>
                        </a:rPr>
                        <m:t>𝑎</m:t>
                      </m:r>
                      <m:d>
                        <m:dPr>
                          <m:ctrlPr>
                            <a:rPr lang="en-US" sz="2200" b="0" i="1" smtClean="0">
                              <a:latin typeface="Cambria Math" panose="02040503050406030204" pitchFamily="18" charset="0"/>
                              <a:ea typeface="Cambria Math"/>
                            </a:rPr>
                          </m:ctrlPr>
                        </m:dPr>
                        <m:e>
                          <m:r>
                            <a:rPr lang="en-US" sz="2200" b="0" i="1" smtClean="0">
                              <a:latin typeface="Cambria Math"/>
                              <a:ea typeface="Cambria Math"/>
                            </a:rPr>
                            <m:t>0</m:t>
                          </m:r>
                        </m:e>
                      </m:d>
                      <m:r>
                        <a:rPr lang="en-US" sz="2200" b="0" i="1" smtClean="0">
                          <a:latin typeface="Cambria Math"/>
                          <a:ea typeface="Cambria Math"/>
                        </a:rPr>
                        <m:t>+</m:t>
                      </m:r>
                      <m:r>
                        <a:rPr lang="en-US" sz="2200" b="0" i="1" smtClean="0">
                          <a:latin typeface="Cambria Math"/>
                          <a:ea typeface="Cambria Math"/>
                        </a:rPr>
                        <m:t>𝑏𝑛</m:t>
                      </m:r>
                      <m:sSup>
                        <m:sSupPr>
                          <m:ctrlPr>
                            <a:rPr lang="en-US" sz="2200" b="0" i="1" smtClean="0">
                              <a:latin typeface="Cambria Math" panose="02040503050406030204" pitchFamily="18" charset="0"/>
                              <a:ea typeface="Cambria Math"/>
                            </a:rPr>
                          </m:ctrlPr>
                        </m:sSupPr>
                        <m:e>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𝑥</m:t>
                              </m:r>
                            </m:sub>
                          </m:sSub>
                        </m:e>
                        <m:sup>
                          <m:r>
                            <a:rPr lang="en-US" sz="2200" b="0" i="1" smtClean="0">
                              <a:latin typeface="Cambria Math"/>
                              <a:ea typeface="Cambria Math"/>
                            </a:rPr>
                            <m:t>2</m:t>
                          </m:r>
                        </m:sup>
                      </m:sSup>
                    </m:oMath>
                  </m:oMathPara>
                </a14:m>
                <a:endParaRPr lang="en-US" sz="2200"/>
              </a:p>
              <a:p>
                <a:pPr marL="0" indent="0">
                  <a:buNone/>
                </a:pPr>
                <a14:m>
                  <m:oMathPara xmlns:m="http://schemas.openxmlformats.org/officeDocument/2006/math">
                    <m:oMathParaPr>
                      <m:jc m:val="left"/>
                    </m:oMathParaPr>
                    <m:oMath xmlns:m="http://schemas.openxmlformats.org/officeDocument/2006/math">
                      <m:r>
                        <a:rPr lang="en-US" sz="2200" i="1" smtClean="0">
                          <a:latin typeface="Cambria Math"/>
                          <a:ea typeface="Cambria Math"/>
                        </a:rPr>
                        <m:t>⇒</m:t>
                      </m:r>
                      <m:r>
                        <a:rPr lang="en-US" sz="2200" b="0" i="1" smtClean="0">
                          <a:latin typeface="Cambria Math"/>
                          <a:ea typeface="Cambria Math"/>
                        </a:rPr>
                        <m:t>𝑏</m:t>
                      </m:r>
                      <m:r>
                        <a:rPr lang="en-US" sz="2200" b="0" i="1" smtClean="0">
                          <a:latin typeface="Cambria Math"/>
                          <a:ea typeface="Cambria Math"/>
                        </a:rPr>
                        <m:t>=</m:t>
                      </m:r>
                      <m:r>
                        <a:rPr lang="en-US" sz="2200" b="0" i="1" smtClean="0">
                          <a:latin typeface="Cambria Math"/>
                          <a:ea typeface="Cambria Math"/>
                        </a:rPr>
                        <m:t>𝑟</m:t>
                      </m:r>
                      <m:f>
                        <m:fPr>
                          <m:ctrlPr>
                            <a:rPr lang="en-US" sz="2200" b="0" i="1" smtClean="0">
                              <a:latin typeface="Cambria Math" panose="02040503050406030204" pitchFamily="18" charset="0"/>
                              <a:ea typeface="Cambria Math"/>
                            </a:rPr>
                          </m:ctrlPr>
                        </m:fPr>
                        <m:num>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𝑦</m:t>
                              </m:r>
                            </m:sub>
                          </m:sSub>
                        </m:num>
                        <m:den>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𝑥</m:t>
                              </m:r>
                            </m:sub>
                          </m:sSub>
                        </m:den>
                      </m:f>
                    </m:oMath>
                  </m:oMathPara>
                </a14:m>
                <a:endParaRPr lang="en-US" sz="2200"/>
              </a:p>
              <a:p>
                <a:pPr marL="0" indent="0">
                  <a:buNone/>
                </a:pPr>
                <a:r>
                  <a:rPr lang="en-US" sz="2200"/>
                  <a:t>Where </a:t>
                </a:r>
                <a14:m>
                  <m:oMath xmlns:m="http://schemas.openxmlformats.org/officeDocument/2006/math">
                    <m:r>
                      <a:rPr lang="en-US" sz="2200" b="0" i="1" smtClean="0">
                        <a:latin typeface="Cambria Math"/>
                      </a:rPr>
                      <m:t>𝑟</m:t>
                    </m:r>
                    <m:r>
                      <a:rPr lang="en-US" sz="2200" b="0" i="1" smtClean="0">
                        <a:latin typeface="Cambria Math"/>
                      </a:rPr>
                      <m:t> </m:t>
                    </m:r>
                  </m:oMath>
                </a14:m>
                <a:r>
                  <a:rPr lang="en-US" sz="2200"/>
                  <a:t>is the coefficient of correlation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ea typeface="Cambria Math"/>
                          </a:rPr>
                        </m:ctrlPr>
                      </m:sSubPr>
                      <m:e>
                        <m:r>
                          <a:rPr lang="en-US" sz="2200" b="0" i="1" smtClean="0">
                            <a:latin typeface="Cambria Math"/>
                            <a:ea typeface="Cambria Math"/>
                          </a:rPr>
                          <m:t>𝑎𝑛𝑑</m:t>
                        </m:r>
                        <m:r>
                          <a:rPr lang="en-US" sz="2200" b="0" i="1" smtClean="0">
                            <a:latin typeface="Cambria Math"/>
                            <a:ea typeface="Cambria Math"/>
                          </a:rPr>
                          <m:t> </m:t>
                        </m:r>
                        <m:r>
                          <a:rPr lang="en-US" sz="2200" i="1">
                            <a:latin typeface="Cambria Math"/>
                            <a:ea typeface="Cambria Math"/>
                          </a:rPr>
                          <m:t>𝜎</m:t>
                        </m:r>
                      </m:e>
                      <m:sub>
                        <m:r>
                          <a:rPr lang="en-US" sz="2200" i="1">
                            <a:latin typeface="Cambria Math"/>
                            <a:ea typeface="Cambria Math"/>
                          </a:rPr>
                          <m:t>𝑦</m:t>
                        </m:r>
                      </m:sub>
                    </m:sSub>
                  </m:oMath>
                </a14:m>
                <a:r>
                  <a:rPr lang="en-US" sz="2200"/>
                  <a:t> are the standard deviations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oMath>
                </a14:m>
                <a:r>
                  <a:rPr lang="en-US" sz="2200"/>
                  <a:t> series respectively.</a:t>
                </a:r>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E8AF65D-3638-46D6-AFA0-5AC1BF0C970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11"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a:t>Linear Regression</a:t>
            </a:r>
            <a:r>
              <a:rPr lang="en-US" sz="3000" b="1"/>
              <a:t>(CO1)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F250612-3037-8AC5-B206-00461A0B426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1461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a:t>PROPERTIES OF REGRESSION COEFFICIENTS:</a:t>
                </a:r>
              </a:p>
              <a:p>
                <a:pPr marL="0" indent="0">
                  <a:buNone/>
                </a:pPr>
                <a:r>
                  <a:rPr lang="en-US" sz="2200" b="1"/>
                  <a:t>Property 1.</a:t>
                </a:r>
                <a:r>
                  <a:rPr lang="en-US" sz="2200"/>
                  <a:t> Correlation coefficient is the geometric mean between the regression coefficients.</a:t>
                </a:r>
              </a:p>
              <a:p>
                <a:pPr marL="0" indent="0">
                  <a:buNone/>
                </a:pPr>
                <a:r>
                  <a:rPr lang="en-US" sz="2200" b="1"/>
                  <a:t>Proof :</a:t>
                </a:r>
                <a:r>
                  <a:rPr lang="en-US" sz="2200"/>
                  <a:t>The coefficients of regression are </a:t>
                </a:r>
                <a14:m>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a:rPr>
                          <m:t>𝑟</m:t>
                        </m:r>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num>
                      <m:den>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𝑥</m:t>
                            </m:r>
                          </m:sub>
                        </m:sSub>
                      </m:den>
                    </m:f>
                  </m:oMath>
                </a14:m>
                <a:r>
                  <a:rPr lang="en-US" sz="2200"/>
                  <a:t> and </a:t>
                </a:r>
                <a14:m>
                  <m:oMath xmlns:m="http://schemas.openxmlformats.org/officeDocument/2006/math">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b="0" i="1" smtClean="0">
                                <a:latin typeface="Cambria Math"/>
                              </a:rPr>
                              <m:t>𝑟</m:t>
                            </m:r>
                            <m:r>
                              <a:rPr lang="en-US" sz="2200" i="1" smtClean="0">
                                <a:latin typeface="Cambria Math"/>
                                <a:ea typeface="Cambria Math"/>
                              </a:rPr>
                              <m:t>𝜎</m:t>
                            </m:r>
                          </m:e>
                          <m:sub>
                            <m:r>
                              <a:rPr lang="en-US" sz="2200" b="0" i="1" smtClean="0">
                                <a:latin typeface="Cambria Math"/>
                              </a:rPr>
                              <m:t>𝑥</m:t>
                            </m:r>
                          </m:sub>
                        </m:sSub>
                      </m:num>
                      <m:den>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den>
                    </m:f>
                  </m:oMath>
                </a14:m>
                <a:r>
                  <a:rPr lang="en-US" sz="2200"/>
                  <a:t>.</a:t>
                </a:r>
              </a:p>
              <a:p>
                <a:pPr marL="0" indent="0">
                  <a:buNone/>
                </a:pPr>
                <a:r>
                  <a:rPr lang="en-US" sz="2200"/>
                  <a:t>G.M. between them=</a:t>
                </a:r>
                <a14:m>
                  <m:oMath xmlns:m="http://schemas.openxmlformats.org/officeDocument/2006/math">
                    <m:rad>
                      <m:radPr>
                        <m:degHide m:val="on"/>
                        <m:ctrlPr>
                          <a:rPr lang="en-US" sz="2200" i="1" smtClean="0">
                            <a:latin typeface="Cambria Math" panose="02040503050406030204" pitchFamily="18" charset="0"/>
                          </a:rPr>
                        </m:ctrlPr>
                      </m:radPr>
                      <m:deg/>
                      <m:e>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r>
                          <a:rPr lang="en-US" sz="2200" i="1" smtClean="0">
                            <a:latin typeface="Cambria Math"/>
                            <a:ea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𝑟</m:t>
                                </m:r>
                                <m:r>
                                  <a:rPr lang="en-US" sz="2200" i="1">
                                    <a:latin typeface="Cambria Math"/>
                                    <a:ea typeface="Cambria Math"/>
                                  </a:rPr>
                                  <m:t>𝜎</m:t>
                                </m:r>
                              </m:e>
                              <m:sub>
                                <m:r>
                                  <a:rPr lang="en-US" sz="2200" i="1">
                                    <a:latin typeface="Cambria Math"/>
                                  </a:rPr>
                                  <m:t>𝑥</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den>
                        </m:f>
                        <m:r>
                          <a:rPr lang="en-US" sz="2200" b="0" i="1" smtClean="0">
                            <a:latin typeface="Cambria Math"/>
                          </a:rPr>
                          <m:t>=</m:t>
                        </m:r>
                      </m:e>
                    </m:rad>
                    <m:rad>
                      <m:radPr>
                        <m:degHide m:val="on"/>
                        <m:ctrlPr>
                          <a:rPr lang="en-US" sz="2200" i="1" smtClean="0">
                            <a:latin typeface="Cambria Math" panose="02040503050406030204" pitchFamily="18" charset="0"/>
                          </a:rPr>
                        </m:ctrlPr>
                      </m:radPr>
                      <m:deg/>
                      <m:e>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2</m:t>
                            </m:r>
                          </m:sup>
                        </m:sSup>
                      </m:e>
                    </m:rad>
                    <m:r>
                      <a:rPr lang="en-US" sz="2200" b="0" i="0" smtClean="0">
                        <a:latin typeface="Cambria Math"/>
                      </a:rPr>
                      <m:t>=</m:t>
                    </m:r>
                    <m:r>
                      <m:rPr>
                        <m:sty m:val="p"/>
                      </m:rPr>
                      <a:rPr lang="en-US" sz="2200" b="0" i="0" smtClean="0">
                        <a:latin typeface="Cambria Math"/>
                      </a:rPr>
                      <m:t>r</m:t>
                    </m:r>
                    <m:r>
                      <a:rPr lang="en-US" sz="2200" b="0" i="0" smtClean="0">
                        <a:latin typeface="Cambria Math"/>
                      </a:rPr>
                      <m:t>=</m:t>
                    </m:r>
                  </m:oMath>
                </a14:m>
                <a:r>
                  <a:rPr lang="en-US" sz="2200"/>
                  <a:t>coefficient of correlation.</a:t>
                </a:r>
              </a:p>
              <a:p>
                <a:pPr marL="0" indent="0">
                  <a:buNone/>
                </a:pPr>
                <a:r>
                  <a:rPr lang="en-US" sz="2200" b="1"/>
                  <a:t>Property 2.</a:t>
                </a:r>
                <a:r>
                  <a:rPr lang="en-US" sz="2200"/>
                  <a:t>If one of the regression coefficients is greater than unity, the other must be less than unity.</a:t>
                </a:r>
              </a:p>
              <a:p>
                <a:pPr marL="0" indent="0">
                  <a:buNone/>
                </a:pPr>
                <a:r>
                  <a:rPr lang="en-US" sz="2200" b="1"/>
                  <a:t>Proof.</a:t>
                </a:r>
                <a:r>
                  <a:rPr lang="en-US" sz="2200"/>
                  <a:t> The two regression coefficients are </a:t>
                </a:r>
                <a14:m>
                  <m:oMath xmlns:m="http://schemas.openxmlformats.org/officeDocument/2006/math">
                    <m:sSub>
                      <m:sSubPr>
                        <m:ctrlPr>
                          <a:rPr lang="en-US" sz="2200" i="1" smtClean="0">
                            <a:latin typeface="Cambria Math" panose="02040503050406030204" pitchFamily="18" charset="0"/>
                            <a:ea typeface="Cambria Math"/>
                          </a:rPr>
                        </m:ctrlPr>
                      </m:sSubPr>
                      <m:e>
                        <m:r>
                          <a:rPr lang="en-US" sz="2200" b="0" i="1" smtClean="0">
                            <a:latin typeface="Cambria Math"/>
                            <a:ea typeface="Cambria Math"/>
                          </a:rPr>
                          <m:t>𝑏</m:t>
                        </m:r>
                      </m:e>
                      <m:sub>
                        <m:r>
                          <a:rPr lang="en-US" sz="2200" b="0" i="1" smtClean="0">
                            <a:latin typeface="Cambria Math"/>
                            <a:ea typeface="Cambria Math"/>
                          </a:rPr>
                          <m:t>𝑦𝑥</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b="0" i="1" smtClean="0">
                            <a:latin typeface="Cambria Math"/>
                            <a:ea typeface="Cambria Math"/>
                          </a:rPr>
                          <m:t>𝑟</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den>
                    </m:f>
                  </m:oMath>
                </a14:m>
                <a:r>
                  <a:rPr lang="en-US" sz="2200"/>
                  <a:t> and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m:t>
                        </m:r>
                        <m:r>
                          <a:rPr lang="en-US" sz="2200" b="0" i="1" smtClean="0">
                            <a:latin typeface="Cambria Math"/>
                            <a:ea typeface="Cambria Math"/>
                          </a:rPr>
                          <m:t>𝑦</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𝑟</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den>
                    </m:f>
                  </m:oMath>
                </a14:m>
                <a:r>
                  <a:rPr lang="en-US" sz="220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1B9588A-F485-4075-BBA6-C0C27921B8C8}"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 Properties(CO1)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E1767829-C642-B171-382D-2324A80C4C0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0165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648200"/>
              </a:xfrm>
            </p:spPr>
            <p:txBody>
              <a:bodyPr>
                <a:noAutofit/>
              </a:bodyPr>
              <a:lstStyle/>
              <a:p>
                <a:pPr marL="0" indent="0">
                  <a:buNone/>
                </a:pPr>
                <a:r>
                  <a:rPr lang="en-US" sz="2200"/>
                  <a:t>Let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i="1">
                        <a:latin typeface="Cambria Math"/>
                        <a:ea typeface="Cambria Math"/>
                      </a:rPr>
                      <m:t>&gt;</m:t>
                    </m:r>
                  </m:oMath>
                </a14:m>
                <a:r>
                  <a:rPr lang="en-US" sz="2200"/>
                  <a:t>1,then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den>
                    </m:f>
                    <m:r>
                      <a:rPr lang="en-US" sz="2200" i="1">
                        <a:latin typeface="Cambria Math"/>
                        <a:ea typeface="Cambria Math"/>
                      </a:rPr>
                      <m:t>&lt;1</m:t>
                    </m:r>
                  </m:oMath>
                </a14:m>
                <a:endParaRPr lang="en-US" sz="2200"/>
              </a:p>
              <a:p>
                <a:pPr marL="0" indent="0">
                  <a:buNone/>
                </a:pPr>
                <a:r>
                  <a:rPr lang="en-US" sz="2200"/>
                  <a:t>Since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oMath>
                </a14:m>
                <a:r>
                  <a:rPr lang="en-US" sz="2200">
                    <a:ea typeface="Cambria Math"/>
                  </a:rPr>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smtClean="0">
                        <a:latin typeface="Cambria Math"/>
                        <a:ea typeface="Cambria Math"/>
                      </a:rPr>
                      <m:t>=</m:t>
                    </m:r>
                    <m:sSup>
                      <m:sSupPr>
                        <m:ctrlPr>
                          <a:rPr lang="en-US" sz="2200" i="1" smtClean="0">
                            <a:latin typeface="Cambria Math" panose="02040503050406030204" pitchFamily="18" charset="0"/>
                            <a:ea typeface="Cambria Math"/>
                          </a:rPr>
                        </m:ctrlPr>
                      </m:sSupPr>
                      <m:e>
                        <m:r>
                          <a:rPr lang="en-US" sz="2200" i="1">
                            <a:latin typeface="Cambria Math"/>
                            <a:ea typeface="Cambria Math"/>
                          </a:rPr>
                          <m:t>𝑟</m:t>
                        </m:r>
                      </m:e>
                      <m:sup>
                        <m:r>
                          <a:rPr lang="en-US" sz="2200" i="1">
                            <a:latin typeface="Cambria Math"/>
                            <a:ea typeface="Cambria Math"/>
                          </a:rPr>
                          <m:t>2</m:t>
                        </m:r>
                      </m:sup>
                    </m:sSup>
                    <m:r>
                      <a:rPr lang="en-US" sz="2200" i="1">
                        <a:latin typeface="Cambria Math"/>
                        <a:ea typeface="Cambria Math"/>
                      </a:rPr>
                      <m:t>≤1</m:t>
                    </m:r>
                  </m:oMath>
                </a14:m>
                <a:endParaRPr lang="en-US" sz="220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a:latin typeface="Cambria Math"/>
                          <a:ea typeface="Cambria Math"/>
                        </a:rPr>
                        <m:t>≤</m:t>
                      </m:r>
                      <m:f>
                        <m:fPr>
                          <m:ctrlPr>
                            <a:rPr lang="en-US" sz="2200" i="1">
                              <a:latin typeface="Cambria Math" panose="02040503050406030204" pitchFamily="18" charset="0"/>
                            </a:rPr>
                          </m:ctrlPr>
                        </m:fPr>
                        <m:num>
                          <m:r>
                            <a:rPr lang="en-US" sz="2200" i="1">
                              <a:latin typeface="Cambria Math"/>
                            </a:rPr>
                            <m:t>1</m:t>
                          </m:r>
                        </m:num>
                        <m:den>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den>
                      </m:f>
                      <m:r>
                        <a:rPr lang="en-US" sz="2200" i="1" smtClean="0">
                          <a:latin typeface="Cambria Math"/>
                          <a:ea typeface="Cambria Math"/>
                        </a:rPr>
                        <m:t>&lt;1</m:t>
                      </m:r>
                    </m:oMath>
                  </m:oMathPara>
                </a14:m>
                <a:endParaRPr lang="en-US" sz="2200"/>
              </a:p>
              <a:p>
                <a:pPr marL="0" indent="0">
                  <a:buNone/>
                </a:pPr>
                <a:r>
                  <a:rPr lang="en-US" sz="2200"/>
                  <a:t>Similarly if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a:latin typeface="Cambria Math"/>
                        <a:ea typeface="Cambria Math"/>
                      </a:rPr>
                      <m:t>&gt;1, </m:t>
                    </m:r>
                    <m:r>
                      <a:rPr lang="en-US" sz="2200" i="1">
                        <a:latin typeface="Cambria Math"/>
                        <a:ea typeface="Cambria Math"/>
                      </a:rPr>
                      <m:t>𝑡h𝑒𝑛</m:t>
                    </m:r>
                    <m:r>
                      <a:rPr lang="en-US" sz="2200" i="1">
                        <a:latin typeface="Cambria Math"/>
                        <a:ea typeface="Cambria Math"/>
                      </a:rPr>
                      <m:t> </m:t>
                    </m:r>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i="1">
                        <a:latin typeface="Cambria Math"/>
                        <a:ea typeface="Cambria Math"/>
                      </a:rPr>
                      <m:t>&lt;1.</m:t>
                    </m:r>
                  </m:oMath>
                </a14:m>
                <a:endParaRPr lang="en-US" sz="2200"/>
              </a:p>
              <a:p>
                <a:pPr marL="0" indent="0">
                  <a:buNone/>
                </a:pPr>
                <a:r>
                  <a:rPr lang="en-US" sz="2200" b="1"/>
                  <a:t>Property 3.</a:t>
                </a:r>
                <a:r>
                  <a:rPr lang="en-US" sz="2200"/>
                  <a:t>Airthmetic mean of regression coefficient is greater than the Correlation coefficient.</a:t>
                </a:r>
              </a:p>
              <a:p>
                <a:pPr marL="0" indent="0">
                  <a:buNone/>
                </a:pPr>
                <a:r>
                  <a:rPr lang="en-US" sz="2200" b="1"/>
                  <a:t>Proof.</a:t>
                </a:r>
                <a:r>
                  <a:rPr lang="en-US" sz="2200"/>
                  <a:t> We have to prove that</a:t>
                </a:r>
              </a:p>
              <a:p>
                <a:pPr marL="0" indent="0">
                  <a:buNone/>
                </a:pPr>
                <a14:m>
                  <m:oMathPara xmlns:m="http://schemas.openxmlformats.org/officeDocument/2006/math">
                    <m:oMathParaPr>
                      <m:jc m:val="left"/>
                    </m:oMathParaPr>
                    <m:oMath xmlns:m="http://schemas.openxmlformats.org/officeDocument/2006/math">
                      <m:f>
                        <m:fPr>
                          <m:ctrlPr>
                            <a:rPr lang="en-US" sz="2200" i="1" smtClean="0">
                              <a:latin typeface="Cambria Math" panose="02040503050406030204" pitchFamily="18" charset="0"/>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m:rPr>
                              <m:nor/>
                            </m:rPr>
                            <a:rPr lang="en-US" sz="2200" b="0" i="0" smtClean="0">
                              <a:latin typeface="Cambria Math"/>
                              <a:ea typeface="Cambria Math"/>
                            </a:rPr>
                            <m:t>+</m:t>
                          </m:r>
                          <m:r>
                            <m:rPr>
                              <m:nor/>
                            </m:rPr>
                            <a:rPr lang="en-US" sz="2200" dirty="0">
                              <a:ea typeface="Cambria Math"/>
                            </a:rPr>
                            <m:t> </m:t>
                          </m:r>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num>
                        <m:den>
                          <m:r>
                            <a:rPr lang="en-US" sz="2200" b="0" i="1" smtClean="0">
                              <a:latin typeface="Cambria Math"/>
                            </a:rPr>
                            <m:t>2</m:t>
                          </m:r>
                        </m:den>
                      </m:f>
                      <m:r>
                        <a:rPr lang="en-US" sz="2200" i="1" smtClean="0">
                          <a:latin typeface="Cambria Math"/>
                          <a:ea typeface="Cambria Math"/>
                        </a:rPr>
                        <m:t>&gt;</m:t>
                      </m:r>
                      <m:r>
                        <a:rPr lang="en-US" sz="2200" b="0" i="1" smtClean="0">
                          <a:latin typeface="Cambria Math"/>
                          <a:ea typeface="Cambria Math"/>
                        </a:rPr>
                        <m:t>𝑟</m:t>
                      </m:r>
                    </m:oMath>
                  </m:oMathPara>
                </a14:m>
                <a:endParaRPr lang="en-US" sz="2200" b="0">
                  <a:ea typeface="Cambria Math"/>
                </a:endParaRPr>
              </a:p>
              <a:p>
                <a:pPr marL="0" indent="0">
                  <a:buNone/>
                </a:pPr>
                <a:r>
                  <a:rPr lang="en-US" sz="2200"/>
                  <a:t>r</a:t>
                </a:r>
                <a14:m>
                  <m:oMath xmlns:m="http://schemas.openxmlformats.org/officeDocument/2006/math">
                    <m:f>
                      <m:fPr>
                        <m:ctrlPr>
                          <a:rPr lang="en-US" sz="2200" i="1">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r>
                  <a:rPr lang="en-US" sz="2200"/>
                  <a:t> + r</a:t>
                </a:r>
                <a14:m>
                  <m:oMath xmlns:m="http://schemas.openxmlformats.org/officeDocument/2006/math">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den>
                    </m:f>
                    <m:r>
                      <a:rPr lang="en-US" sz="2200" i="1" smtClean="0">
                        <a:latin typeface="Cambria Math"/>
                        <a:ea typeface="Cambria Math"/>
                      </a:rPr>
                      <m:t>&gt;</m:t>
                    </m:r>
                    <m:r>
                      <a:rPr lang="en-US" sz="2200" b="0" i="1" smtClean="0">
                        <a:latin typeface="Cambria Math"/>
                        <a:ea typeface="Cambria Math"/>
                      </a:rPr>
                      <m:t>2</m:t>
                    </m:r>
                    <m:r>
                      <a:rPr lang="en-US" sz="2200" b="0" i="1" smtClean="0">
                        <a:latin typeface="Cambria Math"/>
                        <a:ea typeface="Cambria Math"/>
                      </a:rPr>
                      <m:t>𝑟</m:t>
                    </m:r>
                  </m:oMath>
                </a14:m>
                <a:endParaRPr lang="en-US" sz="2200"/>
              </a:p>
              <a:p>
                <a:pPr marL="0" indent="0">
                  <a:buNone/>
                </a:pPr>
                <a:endParaRPr lang="en-US" sz="2200" b="0">
                  <a:ea typeface="Cambria Math"/>
                </a:endParaRPr>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648200"/>
              </a:xfrm>
              <a:blipFill>
                <a:blip r:embed="rId2"/>
                <a:stretch>
                  <a:fillRect l="-963" b="-6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1A8F9D4-9CFB-4BAF-8A29-50E743EA4D48}"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11"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 Properties(CO1)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99BEC292-263C-C1DC-6B9F-D2C71B6469F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520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sSup>
                        <m:sSupPr>
                          <m:ctrlPr>
                            <a:rPr lang="en-US" sz="2200" i="1" smtClean="0">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e>
                        <m:sup>
                          <m:r>
                            <a:rPr lang="en-US" sz="2200" b="0" i="1" smtClean="0">
                              <a:latin typeface="Cambria Math"/>
                            </a:rPr>
                            <m:t>2</m:t>
                          </m:r>
                        </m:sup>
                      </m:sSup>
                      <m:r>
                        <a:rPr lang="en-US" sz="2200" b="0" i="1" smtClean="0">
                          <a:latin typeface="Cambria Math"/>
                        </a:rPr>
                        <m:t>+</m:t>
                      </m:r>
                      <m:sSup>
                        <m:sSupPr>
                          <m:ctrlPr>
                            <a:rPr lang="en-US" sz="2200" b="0" i="1" smtClean="0">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b="0" i="1" smtClean="0">
                              <a:latin typeface="Cambria Math"/>
                            </a:rPr>
                            <m:t>2</m:t>
                          </m:r>
                        </m:sup>
                      </m:sSup>
                      <m:r>
                        <a:rPr lang="en-US" sz="2200" b="0" i="1" smtClean="0">
                          <a:latin typeface="Cambria Math"/>
                          <a:ea typeface="Cambria Math"/>
                        </a:rPr>
                        <m:t>&gt;2</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oMath>
                  </m:oMathPara>
                </a14:m>
                <a:endParaRPr lang="en-US" sz="2200"/>
              </a:p>
              <a:p>
                <a:pPr marL="0" indent="0">
                  <a:buNone/>
                </a:pPr>
                <a14:m>
                  <m:oMath xmlns:m="http://schemas.openxmlformats.org/officeDocument/2006/math">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r>
                              <a:rPr lang="en-US" sz="2200" b="0" i="1" smtClean="0">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d>
                      </m:e>
                      <m:sup>
                        <m:r>
                          <a:rPr lang="en-US" sz="2200" b="0" i="1" smtClean="0">
                            <a:latin typeface="Cambria Math"/>
                          </a:rPr>
                          <m:t>2</m:t>
                        </m:r>
                      </m:sup>
                    </m:sSup>
                    <m:r>
                      <a:rPr lang="en-US" sz="2200" i="1" smtClean="0">
                        <a:latin typeface="Cambria Math"/>
                        <a:ea typeface="Cambria Math"/>
                      </a:rPr>
                      <m:t>&gt;</m:t>
                    </m:r>
                    <m:r>
                      <a:rPr lang="en-US" sz="2200" b="0" i="1" smtClean="0">
                        <a:latin typeface="Cambria Math"/>
                        <a:ea typeface="Cambria Math"/>
                      </a:rPr>
                      <m:t>0</m:t>
                    </m:r>
                  </m:oMath>
                </a14:m>
                <a:r>
                  <a:rPr lang="en-US" sz="2200"/>
                  <a:t> which is true.</a:t>
                </a:r>
              </a:p>
              <a:p>
                <a:pPr marL="0" indent="0">
                  <a:buNone/>
                </a:pPr>
                <a:r>
                  <a:rPr lang="en-US" sz="2200" b="1"/>
                  <a:t>Property 4:</a:t>
                </a:r>
                <a:r>
                  <a:rPr lang="en-US" sz="2200"/>
                  <a:t>Regression coefficients are independent of the origin but not of scale.</a:t>
                </a:r>
              </a:p>
              <a:p>
                <a:pPr marL="0" indent="0">
                  <a:buNone/>
                </a:pPr>
                <a:r>
                  <a:rPr lang="en-US" sz="2200" b="1"/>
                  <a:t>Proof.</a:t>
                </a:r>
                <a:r>
                  <a:rPr lang="en-US" sz="2200"/>
                  <a:t> Let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r>
                          <a:rPr lang="en-US" sz="2200" b="0" i="1" smtClean="0">
                            <a:latin typeface="Cambria Math"/>
                          </a:rPr>
                          <m:t>𝑎</m:t>
                        </m:r>
                      </m:num>
                      <m:den>
                        <m:r>
                          <a:rPr lang="en-US" sz="2200" b="0" i="1" smtClean="0">
                            <a:latin typeface="Cambria Math"/>
                          </a:rPr>
                          <m:t>h</m:t>
                        </m:r>
                      </m:den>
                    </m:f>
                    <m:r>
                      <a:rPr lang="en-US" sz="2200" b="0" i="1" smtClean="0">
                        <a:latin typeface="Cambria Math"/>
                      </a:rPr>
                      <m:t>,</m:t>
                    </m:r>
                    <m:r>
                      <a:rPr lang="en-US" sz="2200" b="0" i="1" smtClean="0">
                        <a:latin typeface="Cambria Math"/>
                      </a:rPr>
                      <m:t>𝑣</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𝑦</m:t>
                        </m:r>
                        <m:r>
                          <a:rPr lang="en-US" sz="2200" b="0" i="1" smtClean="0">
                            <a:latin typeface="Cambria Math"/>
                          </a:rPr>
                          <m:t>−</m:t>
                        </m:r>
                        <m:r>
                          <a:rPr lang="en-US" sz="2200" b="0" i="1" smtClean="0">
                            <a:latin typeface="Cambria Math"/>
                          </a:rPr>
                          <m:t>𝑏</m:t>
                        </m:r>
                      </m:num>
                      <m:den>
                        <m:r>
                          <a:rPr lang="en-US" sz="2200" b="0" i="1" smtClean="0">
                            <a:latin typeface="Cambria Math"/>
                          </a:rPr>
                          <m:t>𝑘</m:t>
                        </m:r>
                      </m:den>
                    </m:f>
                    <m:r>
                      <a:rPr lang="en-US" sz="2200" b="0" i="1" smtClean="0">
                        <a:latin typeface="Cambria Math"/>
                      </a:rPr>
                      <m:t>,</m:t>
                    </m:r>
                    <m:r>
                      <m:rPr>
                        <m:sty m:val="p"/>
                      </m:rPr>
                      <a:rPr lang="en-US" sz="2200" b="0" i="0" smtClean="0">
                        <a:latin typeface="Cambria Math"/>
                      </a:rPr>
                      <m:t>where</m:t>
                    </m:r>
                    <m:r>
                      <a:rPr lang="en-US" sz="2200" b="0" i="0" smtClean="0">
                        <a:latin typeface="Cambria Math"/>
                      </a:rPr>
                      <m:t> </m:t>
                    </m:r>
                    <m:r>
                      <m:rPr>
                        <m:sty m:val="p"/>
                      </m:rPr>
                      <a:rPr lang="en-US" sz="2200" b="0" i="0" smtClean="0">
                        <a:latin typeface="Cambria Math"/>
                      </a:rPr>
                      <m:t>a</m:t>
                    </m:r>
                    <m:r>
                      <a:rPr lang="en-US" sz="2200" b="0" i="0" smtClean="0">
                        <a:latin typeface="Cambria Math"/>
                      </a:rPr>
                      <m:t>,</m:t>
                    </m:r>
                    <m:r>
                      <m:rPr>
                        <m:sty m:val="p"/>
                      </m:rPr>
                      <a:rPr lang="en-US" sz="2200" b="0" i="0" smtClean="0">
                        <a:latin typeface="Cambria Math"/>
                      </a:rPr>
                      <m:t>b</m:t>
                    </m:r>
                    <m:r>
                      <a:rPr lang="en-US" sz="2200" b="0" i="0" smtClean="0">
                        <a:latin typeface="Cambria Math"/>
                      </a:rPr>
                      <m:t>,</m:t>
                    </m:r>
                    <m:r>
                      <m:rPr>
                        <m:sty m:val="p"/>
                      </m:rPr>
                      <a:rPr lang="en-US" sz="2200" b="0" i="0" smtClean="0">
                        <a:latin typeface="Cambria Math"/>
                      </a:rPr>
                      <m:t>h</m:t>
                    </m:r>
                    <m:r>
                      <a:rPr lang="en-US" sz="2200" b="0" i="0" smtClean="0">
                        <a:latin typeface="Cambria Math"/>
                      </a:rPr>
                      <m:t> </m:t>
                    </m:r>
                    <m:r>
                      <m:rPr>
                        <m:sty m:val="p"/>
                      </m:rPr>
                      <a:rPr lang="en-US" sz="2200" b="0" i="0" smtClean="0">
                        <a:latin typeface="Cambria Math"/>
                      </a:rPr>
                      <m:t>and</m:t>
                    </m:r>
                    <m:r>
                      <a:rPr lang="en-US" sz="2200" b="0" i="0" smtClean="0">
                        <a:latin typeface="Cambria Math"/>
                      </a:rPr>
                      <m:t> </m:t>
                    </m:r>
                    <m:r>
                      <m:rPr>
                        <m:sty m:val="p"/>
                      </m:rPr>
                      <a:rPr lang="en-US" sz="2200" b="0" i="0" smtClean="0">
                        <a:latin typeface="Cambria Math"/>
                      </a:rPr>
                      <m:t>k</m:t>
                    </m:r>
                    <m:r>
                      <a:rPr lang="en-US" sz="2200" b="0" i="0" smtClean="0">
                        <a:latin typeface="Cambria Math"/>
                      </a:rPr>
                      <m:t> </m:t>
                    </m:r>
                    <m:r>
                      <m:rPr>
                        <m:sty m:val="p"/>
                      </m:rPr>
                      <a:rPr lang="en-US" sz="2200" b="0" i="0" smtClean="0">
                        <a:latin typeface="Cambria Math"/>
                      </a:rPr>
                      <m:t>are</m:t>
                    </m:r>
                    <m:r>
                      <a:rPr lang="en-US" sz="2200" b="0" i="0" smtClean="0">
                        <a:latin typeface="Cambria Math"/>
                      </a:rPr>
                      <m:t> </m:t>
                    </m:r>
                    <m:r>
                      <m:rPr>
                        <m:sty m:val="p"/>
                      </m:rPr>
                      <a:rPr lang="en-US" sz="2200" b="0" i="0" smtClean="0">
                        <a:latin typeface="Cambria Math"/>
                      </a:rPr>
                      <m:t>constants</m:t>
                    </m:r>
                  </m:oMath>
                </a14:m>
                <a:endParaRPr lang="en-US" sz="2200" b="0" i="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ea typeface="Cambria Math"/>
                            </a:rPr>
                          </m:ctrlPr>
                        </m:sSubPr>
                        <m:e>
                          <m:r>
                            <m:rPr>
                              <m:sty m:val="p"/>
                            </m:rPr>
                            <a:rPr lang="en-US" sz="2200" b="0" i="0">
                              <a:latin typeface="Cambria Math"/>
                              <a:ea typeface="Cambria Math"/>
                            </a:rPr>
                            <m:t>b</m:t>
                          </m:r>
                        </m:e>
                        <m:sub>
                          <m:r>
                            <m:rPr>
                              <m:sty m:val="p"/>
                            </m:rPr>
                            <a:rPr lang="en-US" sz="2200" b="0" i="0">
                              <a:latin typeface="Cambria Math"/>
                              <a:ea typeface="Cambria Math"/>
                            </a:rPr>
                            <m:t>yx</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𝑟</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den>
                      </m:f>
                      <m:r>
                        <a:rPr lang="en-US" sz="2200">
                          <a:latin typeface="Cambria Math"/>
                          <a:ea typeface="Cambria Math"/>
                        </a:rPr>
                        <m:t>=</m:t>
                      </m:r>
                      <m:r>
                        <m:rPr>
                          <m:sty m:val="p"/>
                        </m:rPr>
                        <a:rPr lang="en-US" sz="2200">
                          <a:latin typeface="Cambria Math"/>
                          <a:ea typeface="Cambria Math"/>
                        </a:rPr>
                        <m:t>r</m:t>
                      </m:r>
                      <m:r>
                        <a:rPr lang="en-US" sz="2200">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𝑘</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𝑣</m:t>
                              </m:r>
                            </m:sub>
                          </m:sSub>
                        </m:num>
                        <m:den>
                          <m:r>
                            <a:rPr lang="en-US" sz="2200" i="1">
                              <a:latin typeface="Cambria Math"/>
                              <a:ea typeface="Cambria Math"/>
                            </a:rPr>
                            <m:t>h</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𝑢</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𝑘</m:t>
                          </m:r>
                        </m:num>
                        <m:den>
                          <m:r>
                            <a:rPr lang="en-US" sz="2200" i="1">
                              <a:latin typeface="Cambria Math"/>
                              <a:ea typeface="Cambria Math"/>
                            </a:rPr>
                            <m:t>h</m:t>
                          </m:r>
                        </m:den>
                      </m:f>
                      <m:d>
                        <m:dPr>
                          <m:ctrlPr>
                            <a:rPr lang="en-US" sz="2200" i="1">
                              <a:latin typeface="Cambria Math" panose="02040503050406030204" pitchFamily="18" charset="0"/>
                              <a:ea typeface="Cambria Math"/>
                            </a:rPr>
                          </m:ctrlPr>
                        </m:dPr>
                        <m:e>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𝑟</m:t>
                                  </m:r>
                                  <m:r>
                                    <a:rPr lang="en-US" sz="2200" i="1">
                                      <a:latin typeface="Cambria Math"/>
                                      <a:ea typeface="Cambria Math"/>
                                    </a:rPr>
                                    <m:t>𝜎</m:t>
                                  </m:r>
                                </m:e>
                                <m:sub>
                                  <m:r>
                                    <a:rPr lang="en-US" sz="2200" i="1">
                                      <a:latin typeface="Cambria Math"/>
                                      <a:ea typeface="Cambria Math"/>
                                    </a:rPr>
                                    <m:t>𝑣</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𝑢</m:t>
                                  </m:r>
                                </m:sub>
                              </m:sSub>
                            </m:den>
                          </m:f>
                        </m:e>
                      </m:d>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𝑘</m:t>
                          </m:r>
                        </m:num>
                        <m:den>
                          <m:r>
                            <a:rPr lang="en-US" sz="2200" i="1">
                              <a:latin typeface="Cambria Math"/>
                              <a:ea typeface="Cambria Math"/>
                            </a:rPr>
                            <m:t>h</m:t>
                          </m:r>
                        </m:den>
                      </m:f>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𝑣𝑢</m:t>
                          </m:r>
                        </m:sub>
                      </m:sSub>
                    </m:oMath>
                  </m:oMathPara>
                </a14:m>
                <a:endParaRPr lang="en-US" sz="2200"/>
              </a:p>
              <a:p>
                <a:pPr marL="0" indent="0">
                  <a:buNone/>
                </a:pPr>
                <a:r>
                  <a:rPr lang="en-US" sz="2200"/>
                  <a:t>Similarly,</a:t>
                </a:r>
                <a:r>
                  <a:rPr lang="en-US" sz="2200">
                    <a:ea typeface="Cambria Math"/>
                  </a:rPr>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h</m:t>
                        </m:r>
                      </m:num>
                      <m:den>
                        <m:r>
                          <a:rPr lang="en-US" sz="2200" i="1">
                            <a:latin typeface="Cambria Math"/>
                            <a:ea typeface="Cambria Math"/>
                          </a:rPr>
                          <m:t>𝑘</m:t>
                        </m:r>
                      </m:den>
                    </m:f>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𝑢𝑣</m:t>
                        </m:r>
                      </m:sub>
                    </m:sSub>
                  </m:oMath>
                </a14:m>
                <a:r>
                  <a:rPr lang="en-US" sz="2200"/>
                  <a:t> ,</a:t>
                </a:r>
                <a:r>
                  <a:rPr lang="en-US" sz="2200">
                    <a:ea typeface="Cambria Math"/>
                  </a:rPr>
                  <a:t> </a:t>
                </a:r>
                <a:endParaRPr lang="en-US" sz="2200"/>
              </a:p>
              <a:p>
                <a:pPr marL="0" indent="0">
                  <a:buNone/>
                </a:pPr>
                <a:r>
                  <a:rPr lang="en-US" sz="2200"/>
                  <a:t>Thus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oMath>
                </a14:m>
                <a:r>
                  <a:rPr lang="en-US" sz="2200"/>
                  <a:t> and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oMath>
                </a14:m>
                <a:r>
                  <a:rPr lang="en-US" sz="2200"/>
                  <a:t> are both independent of a and b but not of </a:t>
                </a:r>
                <a14:m>
                  <m:oMath xmlns:m="http://schemas.openxmlformats.org/officeDocument/2006/math">
                    <m:r>
                      <a:rPr lang="en-US" sz="2200" i="1">
                        <a:latin typeface="Cambria Math"/>
                      </a:rPr>
                      <m:t>h</m:t>
                    </m:r>
                    <m:r>
                      <a:rPr lang="en-US" sz="2200" i="1">
                        <a:latin typeface="Cambria Math"/>
                      </a:rPr>
                      <m:t> </m:t>
                    </m:r>
                    <m:r>
                      <a:rPr lang="en-US" sz="2200" i="1">
                        <a:latin typeface="Cambria Math"/>
                      </a:rPr>
                      <m:t>𝑎𝑛𝑑</m:t>
                    </m:r>
                    <m:r>
                      <a:rPr lang="en-US" sz="2200" i="1">
                        <a:latin typeface="Cambria Math"/>
                      </a:rPr>
                      <m:t> </m:t>
                    </m:r>
                    <m:r>
                      <a:rPr lang="en-US" sz="2200" i="1">
                        <a:latin typeface="Cambria Math"/>
                      </a:rPr>
                      <m:t>𝑘</m:t>
                    </m:r>
                    <m:r>
                      <a:rPr lang="en-US" sz="2200" i="1">
                        <a:latin typeface="Cambria Math"/>
                      </a:rPr>
                      <m:t>.</m:t>
                    </m:r>
                  </m:oMath>
                </a14:m>
                <a:endParaRPr lang="en-US" sz="2200"/>
              </a:p>
              <a:p>
                <a:pPr marL="0" indent="0">
                  <a:buNone/>
                </a:pPr>
                <a:endParaRPr lang="en-US" sz="2200"/>
              </a:p>
              <a:p>
                <a:endParaRPr lang="en-US" sz="2200" b="0">
                  <a:ea typeface="Cambria Math"/>
                </a:endParaRPr>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2FDB12D-BA43-41DB-B762-74EED3882B44}"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 Properties(CO1)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0CCD1556-DA76-32F0-BB23-32C2F6630C8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3747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a:t>Property 5:</a:t>
                </a:r>
                <a:r>
                  <a:rPr lang="en-US" sz="2200"/>
                  <a:t>The correlation coefficient and the two regression coefficient have same sign.</a:t>
                </a:r>
              </a:p>
              <a:p>
                <a:pPr marL="0" indent="0">
                  <a:buNone/>
                </a:pPr>
                <a:r>
                  <a:rPr lang="en-US" sz="2200" b="1"/>
                  <a:t>Proof:</a:t>
                </a:r>
                <a:r>
                  <a:rPr lang="en-US" sz="2200"/>
                  <a:t> Regression coefficient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m:t>
                    </m:r>
                  </m:oMath>
                </a14:m>
                <a:r>
                  <a:rPr lang="en-US" sz="2200"/>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i="1">
                        <a:latin typeface="Cambria Math"/>
                        <a:ea typeface="Cambria Math"/>
                      </a:rPr>
                      <m:t>=</m:t>
                    </m:r>
                    <m:r>
                      <a:rPr lang="en-US" sz="2200" b="0" i="1" smtClean="0">
                        <a:latin typeface="Cambria Math"/>
                        <a:ea typeface="Cambria Math"/>
                      </a:rPr>
                      <m:t>𝑟</m:t>
                    </m:r>
                    <m:f>
                      <m:fPr>
                        <m:ctrlPr>
                          <a:rPr lang="en-US" sz="2200" i="1">
                            <a:latin typeface="Cambria Math" panose="02040503050406030204" pitchFamily="18" charset="0"/>
                            <a:ea typeface="Cambria Math"/>
                          </a:rPr>
                        </m:ctrlPr>
                      </m:fPr>
                      <m:num>
                        <m:sSub>
                          <m:sSubPr>
                            <m:ctrlPr>
                              <a:rPr lang="en-US" sz="2200" i="1" smtClean="0">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den>
                    </m:f>
                  </m:oMath>
                </a14:m>
                <a:endParaRPr lang="en-US" sz="2200"/>
              </a:p>
              <a:p>
                <a:pPr marL="0" indent="0">
                  <a:buNone/>
                </a:pPr>
                <a:r>
                  <a:rPr lang="en-US" sz="2200"/>
                  <a:t>Regression coefficient of </a:t>
                </a:r>
                <a14:m>
                  <m:oMath xmlns:m="http://schemas.openxmlformats.org/officeDocument/2006/math">
                    <m:r>
                      <m:rPr>
                        <m:sty m:val="p"/>
                      </m:rPr>
                      <a:rPr lang="en-US" sz="2200" b="0" i="0" smtClean="0">
                        <a:latin typeface="Cambria Math"/>
                      </a:rPr>
                      <m:t>x</m:t>
                    </m:r>
                    <m:r>
                      <a:rPr lang="en-US" sz="2200" i="1">
                        <a:latin typeface="Cambria Math"/>
                      </a:rPr>
                      <m:t> </m:t>
                    </m:r>
                    <m:r>
                      <a:rPr lang="en-US" sz="2200" i="1">
                        <a:latin typeface="Cambria Math"/>
                      </a:rPr>
                      <m:t>𝑜𝑛</m:t>
                    </m:r>
                    <m:r>
                      <a:rPr lang="en-US" sz="2200" i="1">
                        <a:latin typeface="Cambria Math"/>
                      </a:rPr>
                      <m:t> </m:t>
                    </m:r>
                    <m:r>
                      <a:rPr lang="en-US" sz="2200" b="0" i="1" smtClean="0">
                        <a:latin typeface="Cambria Math"/>
                      </a:rPr>
                      <m:t>𝑦</m:t>
                    </m:r>
                    <m:r>
                      <a:rPr lang="en-US" sz="2200" i="1">
                        <a:latin typeface="Cambria Math"/>
                      </a:rPr>
                      <m:t>=</m:t>
                    </m:r>
                  </m:oMath>
                </a14:m>
                <a:r>
                  <a:rPr lang="en-US" sz="2200"/>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m:t>
                        </m:r>
                        <m:r>
                          <a:rPr lang="en-US" sz="2200" b="0" i="1" smtClean="0">
                            <a:latin typeface="Cambria Math"/>
                            <a:ea typeface="Cambria Math"/>
                          </a:rPr>
                          <m:t>𝑦</m:t>
                        </m:r>
                      </m:sub>
                    </m:sSub>
                    <m:r>
                      <a:rPr lang="en-US" sz="2200" i="1">
                        <a:latin typeface="Cambria Math"/>
                        <a:ea typeface="Cambria Math"/>
                      </a:rPr>
                      <m:t>=</m:t>
                    </m:r>
                    <m:r>
                      <a:rPr lang="en-US" sz="2200" i="1">
                        <a:latin typeface="Cambria Math"/>
                        <a:ea typeface="Cambria Math"/>
                      </a:rPr>
                      <m:t>𝑟</m:t>
                    </m:r>
                  </m:oMath>
                </a14:m>
                <a:endParaRPr lang="en-US" sz="2200" i="1">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den>
                      </m:f>
                    </m:oMath>
                  </m:oMathPara>
                </a14:m>
                <a:endParaRPr lang="en-US" sz="2200"/>
              </a:p>
              <a:p>
                <a:pPr marL="0" indent="0">
                  <a:buNone/>
                </a:pPr>
                <a:r>
                  <a:rPr lang="en-US" sz="2200"/>
                  <a:t>Since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oMath>
                </a14:m>
                <a:r>
                  <a:rPr lang="en-US" sz="2200"/>
                  <a:t> and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oMath>
                </a14:m>
                <a:r>
                  <a:rPr lang="en-US" sz="2200"/>
                  <a:t> are both positive;</a:t>
                </a:r>
                <a:r>
                  <a:rPr lang="en-US" sz="2200">
                    <a:ea typeface="Cambria Math"/>
                  </a:rPr>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b="0" i="0" smtClean="0">
                        <a:latin typeface="Cambria Math"/>
                        <a:ea typeface="Cambria Math"/>
                      </a:rPr>
                      <m:t>,</m:t>
                    </m:r>
                  </m:oMath>
                </a14:m>
                <a:r>
                  <a:rPr lang="en-US" sz="2200"/>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oMath>
                </a14:m>
                <a:r>
                  <a:rPr lang="en-US" sz="2200"/>
                  <a:t>  and </a:t>
                </a:r>
                <a14:m>
                  <m:oMath xmlns:m="http://schemas.openxmlformats.org/officeDocument/2006/math">
                    <m:r>
                      <a:rPr lang="en-US" sz="2200" b="0" i="1" smtClean="0">
                        <a:latin typeface="Cambria Math"/>
                      </a:rPr>
                      <m:t>𝑟</m:t>
                    </m:r>
                  </m:oMath>
                </a14:m>
                <a:r>
                  <a:rPr lang="en-US" sz="2200"/>
                  <a:t> have same sign.</a:t>
                </a:r>
              </a:p>
              <a:p>
                <a:pPr marL="0" indent="0">
                  <a:buNone/>
                </a:pPr>
                <a:endParaRPr lang="en-US" sz="2200" b="1"/>
              </a:p>
              <a:p>
                <a:r>
                  <a:rPr lang="en-US" sz="2200" b="1"/>
                  <a:t>ANGLE BETWEEN TWO LINES OF REGRESSION:</a:t>
                </a:r>
              </a:p>
              <a:p>
                <a:pPr marL="0" indent="0">
                  <a:buNone/>
                </a:pPr>
                <a:r>
                  <a:rPr lang="en-US" sz="2200"/>
                  <a:t>If </a:t>
                </a:r>
                <a14:m>
                  <m:oMath xmlns:m="http://schemas.openxmlformats.org/officeDocument/2006/math">
                    <m:r>
                      <a:rPr lang="en-US" sz="2200" i="1">
                        <a:latin typeface="Cambria Math"/>
                        <a:ea typeface="Cambria Math"/>
                      </a:rPr>
                      <m:t>𝜃</m:t>
                    </m:r>
                    <m:r>
                      <a:rPr lang="en-US" sz="2200" i="1">
                        <a:latin typeface="Cambria Math"/>
                        <a:ea typeface="Cambria Math"/>
                      </a:rPr>
                      <m:t> </m:t>
                    </m:r>
                  </m:oMath>
                </a14:m>
                <a:r>
                  <a:rPr lang="en-US" sz="2200"/>
                  <a:t>is the acute angle between the two regression lines in the case of two variables </a:t>
                </a:r>
                <a14:m>
                  <m:oMath xmlns:m="http://schemas.openxmlformats.org/officeDocument/2006/math">
                    <m:r>
                      <a:rPr lang="en-US" sz="2200" i="1">
                        <a:latin typeface="Cambria Math"/>
                      </a:rPr>
                      <m:t>𝑥</m:t>
                    </m:r>
                    <m:r>
                      <a:rPr lang="en-US" sz="2200" i="1">
                        <a:latin typeface="Cambria Math"/>
                      </a:rPr>
                      <m:t> </m:t>
                    </m:r>
                    <m:r>
                      <a:rPr lang="en-US" sz="2200" i="1">
                        <a:latin typeface="Cambria Math"/>
                      </a:rPr>
                      <m:t>𝑎𝑛𝑑</m:t>
                    </m:r>
                    <m:r>
                      <a:rPr lang="en-US" sz="2200" i="1">
                        <a:latin typeface="Cambria Math"/>
                      </a:rPr>
                      <m:t> </m:t>
                    </m:r>
                    <m:r>
                      <a:rPr lang="en-US" sz="2200" i="1">
                        <a:latin typeface="Cambria Math"/>
                      </a:rPr>
                      <m:t>𝑦</m:t>
                    </m:r>
                  </m:oMath>
                </a14:m>
                <a:r>
                  <a:rPr lang="en-US" sz="2200"/>
                  <a:t> ,show that</a:t>
                </a:r>
              </a:p>
              <a:p>
                <a:pPr marL="0" indent="0">
                  <a:buNone/>
                </a:pPr>
                <a:endParaRPr lang="en-US" sz="220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b="-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8039E91-CC17-44A5-96B8-B7EDDDED8FE9}"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 Properties(CO1)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F69C0D34-5A45-BFC5-F16D-005CF4AD8FA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3399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7</a:t>
            </a:fld>
            <a:endParaRPr lang="en-US">
              <a:solidFill>
                <a:schemeClr val="tx1"/>
              </a:solidFill>
            </a:endParaRPr>
          </a:p>
        </p:txBody>
      </p:sp>
      <p:graphicFrame>
        <p:nvGraphicFramePr>
          <p:cNvPr id="8" name="Content Placeholder 7">
            <a:extLst>
              <a:ext uri="{FF2B5EF4-FFF2-40B4-BE49-F238E27FC236}">
                <a16:creationId xmlns:a16="http://schemas.microsoft.com/office/drawing/2014/main" id="{2BF54CEA-ED11-4E7D-9E9C-EE819DFA5B2E}"/>
              </a:ext>
            </a:extLst>
          </p:cNvPr>
          <p:cNvGraphicFramePr>
            <a:graphicFrameLocks/>
          </p:cNvGraphicFramePr>
          <p:nvPr/>
        </p:nvGraphicFramePr>
        <p:xfrm>
          <a:off x="2411760" y="3876082"/>
          <a:ext cx="5144055" cy="1080121"/>
        </p:xfrm>
        <a:graphic>
          <a:graphicData uri="http://schemas.openxmlformats.org/drawingml/2006/table">
            <a:tbl>
              <a:tblPr firstRow="1" firstCol="1" bandRow="1">
                <a:tableStyleId>{3B4B98B0-60AC-42C2-AFA5-B58CD77FA1E5}</a:tableStyleId>
              </a:tblPr>
              <a:tblGrid>
                <a:gridCol w="1989162">
                  <a:extLst>
                    <a:ext uri="{9D8B030D-6E8A-4147-A177-3AD203B41FA5}">
                      <a16:colId xmlns:a16="http://schemas.microsoft.com/office/drawing/2014/main" val="2727740888"/>
                    </a:ext>
                  </a:extLst>
                </a:gridCol>
                <a:gridCol w="3154893">
                  <a:extLst>
                    <a:ext uri="{9D8B030D-6E8A-4147-A177-3AD203B41FA5}">
                      <a16:colId xmlns:a16="http://schemas.microsoft.com/office/drawing/2014/main" val="3372878913"/>
                    </a:ext>
                  </a:extLst>
                </a:gridCol>
              </a:tblGrid>
              <a:tr h="500222">
                <a:tc>
                  <a:txBody>
                    <a:bodyPr/>
                    <a:lstStyle/>
                    <a:p>
                      <a:pPr marL="0" marR="0" algn="ctr" fontAlgn="t">
                        <a:lnSpc>
                          <a:spcPct val="107000"/>
                        </a:lnSpc>
                        <a:spcBef>
                          <a:spcPts val="0"/>
                        </a:spcBef>
                        <a:spcAft>
                          <a:spcPts val="0"/>
                        </a:spcAft>
                      </a:pPr>
                      <a:r>
                        <a:rPr lang="en-US" sz="2500" b="0" u="none" strike="noStrike">
                          <a:effectLst/>
                        </a:rPr>
                        <a:t>L T P</a:t>
                      </a:r>
                      <a:endParaRPr lang="en-US" sz="3800" b="0" i="0" u="none" strike="noStrike">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500" b="0" u="none" strike="noStrike">
                          <a:effectLst/>
                        </a:rPr>
                        <a:t>Credits</a:t>
                      </a:r>
                      <a:endParaRPr lang="en-US" sz="3800" b="0" i="0" u="none" strike="noStrike">
                        <a:effectLst/>
                        <a:latin typeface="Arial" panose="020B0604020202020204" pitchFamily="34" charset="0"/>
                      </a:endParaRPr>
                    </a:p>
                  </a:txBody>
                  <a:tcPr marL="141446" marR="141446" marT="19646" marB="0"/>
                </a:tc>
                <a:extLst>
                  <a:ext uri="{0D108BD9-81ED-4DB2-BD59-A6C34878D82A}">
                    <a16:rowId xmlns:a16="http://schemas.microsoft.com/office/drawing/2014/main" val="2422298466"/>
                  </a:ext>
                </a:extLst>
              </a:tr>
              <a:tr h="579899">
                <a:tc>
                  <a:txBody>
                    <a:bodyPr/>
                    <a:lstStyle/>
                    <a:p>
                      <a:pPr marL="0" marR="0" algn="ctr" fontAlgn="t">
                        <a:lnSpc>
                          <a:spcPct val="107000"/>
                        </a:lnSpc>
                        <a:spcBef>
                          <a:spcPts val="0"/>
                        </a:spcBef>
                        <a:spcAft>
                          <a:spcPts val="0"/>
                        </a:spcAft>
                      </a:pPr>
                      <a:r>
                        <a:rPr lang="en-US" sz="2500" b="0" u="none" strike="noStrike">
                          <a:effectLst/>
                        </a:rPr>
                        <a:t>3 – 0 – 0</a:t>
                      </a:r>
                      <a:endParaRPr lang="en-US" sz="3800" b="0" i="0" u="none" strike="noStrike">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400" b="0" i="0" u="none" strike="noStrike">
                          <a:effectLst/>
                          <a:latin typeface="Arial" panose="020B0604020202020204" pitchFamily="34" charset="0"/>
                        </a:rPr>
                        <a:t>3</a:t>
                      </a:r>
                    </a:p>
                  </a:txBody>
                  <a:tcPr marL="141446" marR="141446" marT="19646" marB="0"/>
                </a:tc>
                <a:extLst>
                  <a:ext uri="{0D108BD9-81ED-4DB2-BD59-A6C34878D82A}">
                    <a16:rowId xmlns:a16="http://schemas.microsoft.com/office/drawing/2014/main" val="141603377"/>
                  </a:ext>
                </a:extLst>
              </a:tr>
            </a:tbl>
          </a:graphicData>
        </a:graphic>
      </p:graphicFrame>
      <p:sp>
        <p:nvSpPr>
          <p:cNvPr id="9" name="Content Placeholder 5">
            <a:extLst>
              <a:ext uri="{FF2B5EF4-FFF2-40B4-BE49-F238E27FC236}">
                <a16:creationId xmlns:a16="http://schemas.microsoft.com/office/drawing/2014/main" id="{691A3D75-66A7-49DC-9380-D7B99BBAFBF5}"/>
              </a:ext>
            </a:extLst>
          </p:cNvPr>
          <p:cNvSpPr txBox="1">
            <a:spLocks/>
          </p:cNvSpPr>
          <p:nvPr/>
        </p:nvSpPr>
        <p:spPr>
          <a:xfrm>
            <a:off x="2051720" y="1168126"/>
            <a:ext cx="6181632" cy="34171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B.Tech. (Data Analytics-DS)  </a:t>
            </a:r>
          </a:p>
          <a:p>
            <a:r>
              <a:rPr lang="en-IN" sz="2400"/>
              <a:t>Elective- I</a:t>
            </a:r>
          </a:p>
          <a:p>
            <a:r>
              <a:rPr lang="en-IN" sz="2400"/>
              <a:t>5th SEMESTER </a:t>
            </a:r>
            <a:endParaRPr lang="en-US" sz="2400"/>
          </a:p>
          <a:p>
            <a:pPr marL="0" indent="0">
              <a:buNone/>
            </a:pPr>
            <a:r>
              <a:rPr lang="en-US" sz="2400" b="1"/>
              <a:t>                  </a:t>
            </a:r>
          </a:p>
          <a:p>
            <a:pPr marL="0" indent="0" algn="ctr">
              <a:lnSpc>
                <a:spcPct val="115000"/>
              </a:lnSpc>
              <a:spcBef>
                <a:spcPts val="0"/>
              </a:spcBef>
              <a:spcAft>
                <a:spcPts val="750"/>
              </a:spcAft>
              <a:buNone/>
            </a:pPr>
            <a:r>
              <a:rPr lang="en-US" sz="2400" b="1">
                <a:latin typeface="Times New Roman" panose="02020603050405020304" pitchFamily="18" charset="0"/>
                <a:cs typeface="Times New Roman" panose="02020603050405020304" pitchFamily="18" charset="0"/>
              </a:rPr>
              <a:t>PREDICTIVE ANALYTICS</a:t>
            </a:r>
          </a:p>
          <a:p>
            <a:pPr marL="0" indent="0" algn="ctr">
              <a:lnSpc>
                <a:spcPct val="115000"/>
              </a:lnSpc>
              <a:spcBef>
                <a:spcPts val="0"/>
              </a:spcBef>
              <a:spcAft>
                <a:spcPts val="750"/>
              </a:spcAft>
              <a:buNone/>
            </a:pPr>
            <a:endParaRPr lang="en-US" sz="2400" b="1" spc="4">
              <a:solidFill>
                <a:srgbClr val="000000"/>
              </a:solidFill>
              <a:latin typeface="Times New Roman" panose="02020603050405020304" pitchFamily="18" charset="0"/>
              <a:ea typeface="Times New Roman" panose="02020603050405020304" pitchFamily="18" charset="0"/>
            </a:endParaRPr>
          </a:p>
          <a:p>
            <a:pPr marL="0" indent="0" algn="ctr">
              <a:lnSpc>
                <a:spcPct val="115000"/>
              </a:lnSpc>
              <a:spcBef>
                <a:spcPts val="0"/>
              </a:spcBef>
              <a:spcAft>
                <a:spcPts val="750"/>
              </a:spcAft>
              <a:buNone/>
            </a:pPr>
            <a:endParaRPr lang="en-US" sz="2400"/>
          </a:p>
        </p:txBody>
      </p:sp>
      <p:sp>
        <p:nvSpPr>
          <p:cNvPr id="3" name="Date Placeholder 2"/>
          <p:cNvSpPr>
            <a:spLocks noGrp="1"/>
          </p:cNvSpPr>
          <p:nvPr>
            <p:ph type="dt" sz="half" idx="10"/>
          </p:nvPr>
        </p:nvSpPr>
        <p:spPr/>
        <p:txBody>
          <a:bodyPr/>
          <a:lstStyle/>
          <a:p>
            <a:fld id="{8D6579FD-0C27-4D05-9B7B-AC4D79E8DD7B}" type="datetime1">
              <a:rPr lang="en-US" smtClean="0">
                <a:solidFill>
                  <a:schemeClr val="tx1"/>
                </a:solidFill>
              </a:rPr>
              <a:t>9/18/2024</a:t>
            </a:fld>
            <a:endParaRPr lang="en-US">
              <a:solidFill>
                <a:schemeClr val="tx1"/>
              </a:solidFill>
            </a:endParaRPr>
          </a:p>
        </p:txBody>
      </p:sp>
      <p:sp>
        <p:nvSpPr>
          <p:cNvPr id="10" name="Footer Placeholder 4"/>
          <p:cNvSpPr>
            <a:spLocks noGrp="1"/>
          </p:cNvSpPr>
          <p:nvPr>
            <p:ph type="ftr" sz="quarter" idx="11"/>
          </p:nvPr>
        </p:nvSpPr>
        <p:spPr>
          <a:xfrm>
            <a:off x="2573778" y="5675436"/>
            <a:ext cx="4320480" cy="273844"/>
          </a:xfrm>
        </p:spPr>
        <p:txBody>
          <a:bodyPr/>
          <a:lstStyle/>
          <a:p>
            <a:r>
              <a:rPr lang="en-US">
                <a:solidFill>
                  <a:schemeClr val="tx1"/>
                </a:solidFill>
              </a:rPr>
              <a:t>SOVERS SINGH BISHT</a:t>
            </a:r>
          </a:p>
        </p:txBody>
      </p:sp>
      <p:sp>
        <p:nvSpPr>
          <p:cNvPr id="14" name="Title 1">
            <a:extLst>
              <a:ext uri="{FF2B5EF4-FFF2-40B4-BE49-F238E27FC236}">
                <a16:creationId xmlns:a16="http://schemas.microsoft.com/office/drawing/2014/main" id="{D2283B93-54FE-41F0-81CE-7D376FC42D7B}"/>
              </a:ext>
            </a:extLst>
          </p:cNvPr>
          <p:cNvSpPr txBox="1">
            <a:spLocks/>
          </p:cNvSpPr>
          <p:nvPr/>
        </p:nvSpPr>
        <p:spPr>
          <a:xfrm>
            <a:off x="1642210" y="0"/>
            <a:ext cx="7501789" cy="692696"/>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a:t>Evaluation Scheme</a:t>
            </a:r>
          </a:p>
        </p:txBody>
      </p:sp>
      <p:pic>
        <p:nvPicPr>
          <p:cNvPr id="2" name="Picture 1" descr="A screenshot of a computer&#10;&#10;Description automatically generated">
            <a:extLst>
              <a:ext uri="{FF2B5EF4-FFF2-40B4-BE49-F238E27FC236}">
                <a16:creationId xmlns:a16="http://schemas.microsoft.com/office/drawing/2014/main" id="{E0E08B40-AE85-B378-287D-5B2500E1DB1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1447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r>
                      <a:rPr lang="en-US" sz="2200" b="0" i="1" smtClean="0">
                        <a:latin typeface="Cambria Math"/>
                      </a:rPr>
                      <m:t>𝑡𝑎𝑛</m:t>
                    </m:r>
                    <m:r>
                      <a:rPr lang="en-US" sz="2200" b="0" i="1" smtClean="0">
                        <a:latin typeface="Cambria Math"/>
                        <a:ea typeface="Cambria Math"/>
                      </a:rPr>
                      <m:t>𝜃</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𝑟</m:t>
                            </m:r>
                          </m:e>
                          <m:sup>
                            <m:r>
                              <a:rPr lang="en-US" sz="2200" b="0" i="1" smtClean="0">
                                <a:latin typeface="Cambria Math"/>
                                <a:ea typeface="Cambria Math"/>
                              </a:rPr>
                              <m:t>2</m:t>
                            </m:r>
                          </m:sup>
                        </m:sSup>
                      </m:num>
                      <m:den>
                        <m:r>
                          <a:rPr lang="en-US" sz="2200" b="0" i="1" smtClean="0">
                            <a:latin typeface="Cambria Math"/>
                            <a:ea typeface="Cambria Math"/>
                          </a:rPr>
                          <m:t>𝑟</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e>
                          <m:sup>
                            <m:r>
                              <a:rPr lang="en-US" sz="2200" b="0" i="1" smtClean="0">
                                <a:latin typeface="Cambria Math"/>
                                <a:ea typeface="Cambria Math"/>
                              </a:rPr>
                              <m:t>2</m:t>
                            </m:r>
                          </m:sup>
                        </m:sSup>
                        <m:r>
                          <a:rPr lang="en-US" sz="2200" b="0" i="1" smtClean="0">
                            <a:latin typeface="Cambria Math"/>
                            <a:ea typeface="Cambria Math"/>
                          </a:rPr>
                          <m:t>+</m:t>
                        </m:r>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b="0" i="1" smtClean="0">
                                <a:latin typeface="Cambria Math"/>
                                <a:ea typeface="Cambria Math"/>
                              </a:rPr>
                              <m:t>2</m:t>
                            </m:r>
                          </m:sup>
                        </m:sSup>
                      </m:den>
                    </m:f>
                    <m:r>
                      <a:rPr lang="en-US" sz="2200" b="0" i="1" smtClean="0">
                        <a:latin typeface="Cambria Math"/>
                        <a:ea typeface="Cambria Math"/>
                      </a:rPr>
                      <m:t>,</m:t>
                    </m:r>
                  </m:oMath>
                </a14:m>
                <a:r>
                  <a:rPr lang="en-US" sz="2200"/>
                  <a:t> where </a:t>
                </a:r>
                <a14:m>
                  <m:oMath xmlns:m="http://schemas.openxmlformats.org/officeDocument/2006/math">
                    <m:r>
                      <a:rPr lang="en-US" sz="2200" b="0" i="1" smtClean="0">
                        <a:latin typeface="Cambria Math"/>
                      </a:rPr>
                      <m:t>𝑟</m:t>
                    </m:r>
                    <m:r>
                      <a:rPr lang="en-US" sz="2200" b="0" i="1" smtClean="0">
                        <a:latin typeface="Cambria Math"/>
                      </a:rPr>
                      <m:t>,</m:t>
                    </m:r>
                  </m:oMath>
                </a14:m>
                <a:r>
                  <a:rPr lang="en-US" sz="220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r>
                          <a:rPr lang="en-US" sz="2200" b="0" i="1" smtClean="0">
                            <a:latin typeface="Cambria Math"/>
                          </a:rPr>
                          <m:t>,</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oMath>
                </a14:m>
                <a:r>
                  <a:rPr lang="en-US" sz="2200"/>
                  <a:t> have their usual meanings.</a:t>
                </a:r>
              </a:p>
              <a:p>
                <a:pPr marL="0" indent="0">
                  <a:buNone/>
                </a:pPr>
                <a:r>
                  <a:rPr lang="en-US" sz="2200"/>
                  <a:t>Explain the significance of the formula where </a:t>
                </a:r>
                <a14:m>
                  <m:oMath xmlns:m="http://schemas.openxmlformats.org/officeDocument/2006/math">
                    <m:r>
                      <a:rPr lang="en-US" sz="2200" b="0" i="1" smtClean="0">
                        <a:latin typeface="Cambria Math"/>
                      </a:rPr>
                      <m:t>𝑟</m:t>
                    </m:r>
                    <m:r>
                      <a:rPr lang="en-US" sz="2200" b="0" i="1" smtClean="0">
                        <a:latin typeface="Cambria Math"/>
                      </a:rPr>
                      <m:t>=0 </m:t>
                    </m:r>
                    <m:r>
                      <a:rPr lang="en-US" sz="2200" b="0" i="1" smtClean="0">
                        <a:latin typeface="Cambria Math"/>
                      </a:rPr>
                      <m:t>𝑎𝑛𝑑</m:t>
                    </m:r>
                    <m:r>
                      <a:rPr lang="en-US" sz="2200" b="0" i="1" smtClean="0">
                        <a:latin typeface="Cambria Math"/>
                      </a:rPr>
                      <m:t> </m:t>
                    </m:r>
                    <m:r>
                      <a:rPr lang="en-US" sz="2200" b="0" i="1" smtClean="0">
                        <a:latin typeface="Cambria Math"/>
                      </a:rPr>
                      <m:t>𝑟</m:t>
                    </m:r>
                    <m:r>
                      <a:rPr lang="en-US" sz="2200" b="0" i="1" smtClean="0">
                        <a:latin typeface="Cambria Math"/>
                      </a:rPr>
                      <m:t>=±1</m:t>
                    </m:r>
                  </m:oMath>
                </a14:m>
                <a:endParaRPr lang="en-US" sz="2200"/>
              </a:p>
              <a:p>
                <a:pPr marL="0" indent="0">
                  <a:buNone/>
                </a:pPr>
                <a:r>
                  <a:rPr lang="en-US" sz="2200" b="1"/>
                  <a:t>Proof: </a:t>
                </a:r>
                <a:r>
                  <a:rPr lang="en-US" sz="2200"/>
                  <a:t>Equations to the lines of regression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𝑥</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𝑦</m:t>
                    </m:r>
                    <m:r>
                      <a:rPr lang="en-US" sz="2200" b="0" i="1" smtClean="0">
                        <a:latin typeface="Cambria Math"/>
                      </a:rPr>
                      <m:t> </m:t>
                    </m:r>
                    <m:r>
                      <a:rPr lang="en-US" sz="2200" b="0" i="1" smtClean="0">
                        <a:latin typeface="Cambria Math"/>
                      </a:rPr>
                      <m:t>𝑎𝑟𝑒</m:t>
                    </m:r>
                  </m:oMath>
                </a14:m>
                <a:endParaRPr lang="en-US" sz="2200"/>
              </a:p>
              <a:p>
                <a:pPr marL="0" indent="0">
                  <a:buNone/>
                </a:pPr>
                <a14:m>
                  <m:oMath xmlns:m="http://schemas.openxmlformats.org/officeDocument/2006/math">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oMath>
                </a14:m>
                <a:r>
                  <a:rPr lang="en-US" sz="220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r>
                  <a:rPr lang="en-US" sz="2200"/>
                  <a:t> </a:t>
                </a:r>
                <a14:m>
                  <m:oMath xmlns:m="http://schemas.openxmlformats.org/officeDocument/2006/math">
                    <m:d>
                      <m:dPr>
                        <m:ctrlPr>
                          <a:rPr lang="en-US" sz="2200" i="1" dirty="0" smtClean="0">
                            <a:latin typeface="Cambria Math" panose="02040503050406030204" pitchFamily="18" charset="0"/>
                          </a:rPr>
                        </m:ctrlPr>
                      </m:dPr>
                      <m:e>
                        <m:r>
                          <a:rPr lang="en-US" sz="2200" b="0" i="1" dirty="0" smtClean="0">
                            <a:latin typeface="Cambria Math"/>
                          </a:rPr>
                          <m:t>𝑥</m:t>
                        </m:r>
                        <m:r>
                          <a:rPr lang="en-US" sz="2200" b="0" i="1" dirty="0" smtClean="0">
                            <a:latin typeface="Cambria Math"/>
                          </a:rPr>
                          <m:t>−</m:t>
                        </m:r>
                        <m:acc>
                          <m:accPr>
                            <m:chr m:val="̅"/>
                            <m:ctrlPr>
                              <a:rPr lang="en-US" sz="2200" b="0" i="1" dirty="0" smtClean="0">
                                <a:latin typeface="Cambria Math" panose="02040503050406030204" pitchFamily="18" charset="0"/>
                              </a:rPr>
                            </m:ctrlPr>
                          </m:accPr>
                          <m:e>
                            <m:r>
                              <a:rPr lang="en-US" sz="2200" b="0" i="1" dirty="0" smtClean="0">
                                <a:latin typeface="Cambria Math"/>
                              </a:rPr>
                              <m:t>𝑥</m:t>
                            </m:r>
                          </m:e>
                        </m:acc>
                      </m:e>
                    </m:d>
                  </m:oMath>
                </a14:m>
                <a:r>
                  <a:rPr lang="en-US" sz="2200"/>
                  <a:t> and (</a:t>
                </a:r>
                <a14:m>
                  <m:oMath xmlns:m="http://schemas.openxmlformats.org/officeDocument/2006/math">
                    <m:r>
                      <a:rPr lang="en-US" sz="2200" i="1" dirty="0">
                        <a:latin typeface="Cambria Math"/>
                      </a:rPr>
                      <m:t>𝑥</m:t>
                    </m:r>
                    <m:r>
                      <a:rPr lang="en-US" sz="2200" i="1" dirty="0">
                        <a:latin typeface="Cambria Math"/>
                      </a:rPr>
                      <m:t>−</m:t>
                    </m:r>
                    <m:acc>
                      <m:accPr>
                        <m:chr m:val="̅"/>
                        <m:ctrlPr>
                          <a:rPr lang="en-US" sz="2200" i="1" dirty="0">
                            <a:latin typeface="Cambria Math" panose="02040503050406030204" pitchFamily="18" charset="0"/>
                          </a:rPr>
                        </m:ctrlPr>
                      </m:accPr>
                      <m:e>
                        <m:r>
                          <a:rPr lang="en-US" sz="2200" i="1" dirty="0">
                            <a:latin typeface="Cambria Math"/>
                          </a:rPr>
                          <m:t>𝑥</m:t>
                        </m:r>
                      </m:e>
                    </m:acc>
                  </m:oMath>
                </a14:m>
                <a:r>
                  <a:rPr lang="en-US" sz="2200"/>
                  <a:t>)= </a:t>
                </a:r>
                <a14:m>
                  <m:oMath xmlns:m="http://schemas.openxmlformats.org/officeDocument/2006/math">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i="1">
                                <a:latin typeface="Cambria Math"/>
                              </a:rPr>
                              <m:t>𝑟</m:t>
                            </m:r>
                            <m:r>
                              <a:rPr lang="en-US" sz="2200" i="1" smtClean="0">
                                <a:latin typeface="Cambria Math"/>
                                <a:ea typeface="Cambria Math"/>
                              </a:rPr>
                              <m:t>𝜎</m:t>
                            </m:r>
                          </m:e>
                          <m:sub>
                            <m:r>
                              <a:rPr lang="en-US" sz="2200" i="1">
                                <a:latin typeface="Cambria Math"/>
                              </a:rPr>
                              <m:t>𝑥</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den>
                    </m:f>
                    <m:r>
                      <a:rPr lang="en-US" sz="2200" b="0" i="1" smtClean="0">
                        <a:latin typeface="Cambria Math"/>
                      </a:rPr>
                      <m:t>(</m:t>
                    </m:r>
                    <m:r>
                      <a:rPr lang="en-US" sz="2200" i="1">
                        <a:latin typeface="Cambria Math"/>
                      </a:rPr>
                      <m:t>𝑦</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r>
                          <a:rPr lang="en-US" sz="2200" b="0" i="1" smtClean="0">
                            <a:latin typeface="Cambria Math"/>
                          </a:rPr>
                          <m:t>)</m:t>
                        </m:r>
                      </m:e>
                    </m:acc>
                  </m:oMath>
                </a14:m>
                <a:r>
                  <a:rPr lang="en-US" sz="2200"/>
                  <a:t> </a:t>
                </a:r>
              </a:p>
              <a:p>
                <a:pPr marL="0" indent="0">
                  <a:buNone/>
                </a:pPr>
                <a:r>
                  <a:rPr lang="en-US" sz="2200"/>
                  <a:t>The slopes are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𝑚</m:t>
                        </m:r>
                      </m:e>
                      <m:sub>
                        <m:r>
                          <a:rPr lang="en-US" sz="2200" b="0" i="1" smtClean="0">
                            <a:latin typeface="Cambria Math"/>
                          </a:rPr>
                          <m:t>1</m:t>
                        </m:r>
                      </m:sub>
                    </m:sSub>
                    <m:r>
                      <a:rPr lang="en-US" sz="2200" b="0" i="1" smtClean="0">
                        <a:latin typeface="Cambria Math"/>
                      </a:rPr>
                      <m:t>=</m:t>
                    </m:r>
                  </m:oMath>
                </a14:m>
                <a:r>
                  <a:rPr lang="en-US" sz="220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r>
                  <a:rPr lang="en-US" sz="2200"/>
                  <a:t> and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𝑚</m:t>
                        </m:r>
                      </m:e>
                      <m:sub>
                        <m:r>
                          <a:rPr lang="en-US" sz="2200" b="0" i="1" smtClean="0">
                            <a:latin typeface="Cambria Math"/>
                          </a:rPr>
                          <m:t>2</m:t>
                        </m:r>
                      </m:sub>
                    </m:sSub>
                    <m:r>
                      <a:rPr lang="en-US" sz="2200" b="0" i="1" smtClean="0">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r>
                          <a:rPr lang="en-US" sz="2200" b="0" i="1" smtClean="0">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endParaRPr lang="en-US" sz="2200"/>
              </a:p>
              <a:p>
                <a:pPr marL="0" indent="0">
                  <a:buNone/>
                </a:pPr>
                <a:r>
                  <a:rPr lang="en-US" sz="2200"/>
                  <a:t>tan</a:t>
                </a:r>
                <a14:m>
                  <m:oMath xmlns:m="http://schemas.openxmlformats.org/officeDocument/2006/math">
                    <m:r>
                      <a:rPr lang="en-US" sz="2200" i="1" smtClean="0">
                        <a:latin typeface="Cambria Math"/>
                        <a:ea typeface="Cambria Math"/>
                      </a:rPr>
                      <m:t>𝜃</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r>
                          <a:rPr lang="en-US" sz="2200" b="0" i="1" smtClean="0">
                            <a:latin typeface="Cambria Math"/>
                          </a:rPr>
                          <m:t>−</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num>
                      <m:den>
                        <m:r>
                          <a:rPr lang="en-US" sz="2200" b="0" i="1" smtClean="0">
                            <a:latin typeface="Cambria Math"/>
                            <a:ea typeface="Cambria Math"/>
                          </a:rPr>
                          <m:t>1+</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r>
                              <a:rPr lang="en-US" sz="2200" b="0" i="1" smtClean="0">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r>
                          <a:rPr lang="en-US" sz="2200" b="0" i="1" smtClean="0">
                            <a:latin typeface="Cambria Math"/>
                          </a:rPr>
                          <m:t>−</m:t>
                        </m:r>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num>
                      <m:den>
                        <m:r>
                          <a:rPr lang="en-US" sz="2200" b="0" i="1" smtClean="0">
                            <a:latin typeface="Cambria Math"/>
                            <a:ea typeface="Cambria Math"/>
                          </a:rPr>
                          <m:t>1+</m:t>
                        </m:r>
                        <m:f>
                          <m:fPr>
                            <m:ctrlPr>
                              <a:rPr lang="en-US" sz="2200" i="1">
                                <a:latin typeface="Cambria Math" panose="02040503050406030204" pitchFamily="18" charset="0"/>
                              </a:rPr>
                            </m:ctrlPr>
                          </m:fPr>
                          <m:num>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e>
                              <m:sup>
                                <m:r>
                                  <a:rPr lang="en-US" sz="2200" b="0" i="1" smtClean="0">
                                    <a:latin typeface="Cambria Math"/>
                                  </a:rPr>
                                  <m:t>2</m:t>
                                </m:r>
                              </m:sup>
                            </m:sSup>
                          </m:num>
                          <m:den>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𝑥</m:t>
                                    </m:r>
                                  </m:sub>
                                </m:sSub>
                              </m:e>
                              <m:sup>
                                <m:r>
                                  <a:rPr lang="en-US" sz="2200" b="0" i="1" smtClean="0">
                                    <a:latin typeface="Cambria Math"/>
                                  </a:rPr>
                                  <m:t>2</m:t>
                                </m:r>
                              </m:sup>
                            </m:sSup>
                          </m:den>
                        </m:f>
                      </m:den>
                    </m:f>
                  </m:oMath>
                </a14:m>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8A9DE35-4732-4397-BACB-88362C36CFE4}"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 Properties(CO1)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87E22079-85E2-D529-BB3B-197DBDF52F7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8357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𝑟</m:t>
                              </m:r>
                            </m:e>
                            <m:sup>
                              <m:r>
                                <a:rPr lang="en-US" sz="2200" b="0" i="1" smtClean="0">
                                  <a:latin typeface="Cambria Math"/>
                                  <a:ea typeface="Cambria Math"/>
                                </a:rPr>
                                <m:t>2</m:t>
                              </m:r>
                            </m:sup>
                          </m:sSup>
                        </m:num>
                        <m:den>
                          <m:r>
                            <a:rPr lang="en-US" sz="2200" b="0" i="1" smtClean="0">
                              <a:latin typeface="Cambria Math"/>
                              <a:ea typeface="Cambria Math"/>
                            </a:rPr>
                            <m:t>𝑟</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b="0" i="1" smtClean="0">
                                  <a:latin typeface="Cambria Math"/>
                                  <a:ea typeface="Cambria Math"/>
                                </a:rPr>
                                <m:t>𝑥</m:t>
                              </m:r>
                            </m:sub>
                          </m:sSub>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b="0" i="1" smtClean="0">
                                  <a:latin typeface="Cambria Math"/>
                                  <a:ea typeface="Cambria Math"/>
                                </a:rPr>
                                <m:t>2</m:t>
                              </m:r>
                            </m:sup>
                          </m:sSup>
                        </m:num>
                        <m:den>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b="0" i="1" smtClean="0">
                                  <a:latin typeface="Cambria Math"/>
                                  <a:ea typeface="Cambria Math"/>
                                </a:rPr>
                                <m:t>2</m:t>
                              </m:r>
                            </m:sup>
                          </m:sSup>
                          <m:r>
                            <a:rPr lang="en-US" sz="2200" b="0" i="1" smtClean="0">
                              <a:latin typeface="Cambria Math"/>
                              <a:ea typeface="Cambria Math"/>
                            </a:rPr>
                            <m:t>+</m:t>
                          </m:r>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b="0" i="1" smtClean="0">
                                  <a:latin typeface="Cambria Math"/>
                                  <a:ea typeface="Cambria Math"/>
                                </a:rPr>
                                <m:t>2</m:t>
                              </m:r>
                            </m:sup>
                          </m:sSup>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𝑟</m:t>
                              </m:r>
                            </m:e>
                            <m:sup>
                              <m:r>
                                <a:rPr lang="en-US" sz="2200" b="0" i="1" smtClean="0">
                                  <a:latin typeface="Cambria Math"/>
                                  <a:ea typeface="Cambria Math"/>
                                </a:rPr>
                                <m:t>2</m:t>
                              </m:r>
                            </m:sup>
                          </m:sSup>
                        </m:num>
                        <m:den>
                          <m:r>
                            <a:rPr lang="en-US" sz="2200" b="0" i="1" smtClean="0">
                              <a:latin typeface="Cambria Math"/>
                              <a:ea typeface="Cambria Math"/>
                            </a:rPr>
                            <m:t>𝑟</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i="1">
                                  <a:latin typeface="Cambria Math"/>
                                  <a:ea typeface="Cambria Math"/>
                                </a:rPr>
                                <m:t>2</m:t>
                              </m:r>
                            </m:sup>
                          </m:sSup>
                          <m:r>
                            <a:rPr lang="en-US" sz="2200" i="1">
                              <a:latin typeface="Cambria Math"/>
                              <a:ea typeface="Cambria Math"/>
                            </a:rPr>
                            <m:t>+</m:t>
                          </m:r>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i="1">
                                  <a:latin typeface="Cambria Math"/>
                                  <a:ea typeface="Cambria Math"/>
                                </a:rPr>
                                <m:t>2</m:t>
                              </m:r>
                            </m:sup>
                          </m:sSup>
                        </m:den>
                      </m:f>
                    </m:oMath>
                  </m:oMathPara>
                </a14:m>
                <a:endParaRPr lang="en-US" sz="2200"/>
              </a:p>
              <a:p>
                <a:pPr marL="0" indent="0">
                  <a:buNone/>
                </a:pPr>
                <a:r>
                  <a:rPr lang="en-US" sz="2200"/>
                  <a:t>Since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2</m:t>
                        </m:r>
                      </m:sup>
                    </m:sSup>
                    <m:r>
                      <a:rPr lang="en-US" sz="2200" i="1" smtClean="0">
                        <a:latin typeface="Cambria Math"/>
                        <a:ea typeface="Cambria Math"/>
                      </a:rPr>
                      <m:t>≤</m:t>
                    </m:r>
                    <m:r>
                      <a:rPr lang="en-US" sz="2200" b="0" i="1" smtClean="0">
                        <a:latin typeface="Cambria Math"/>
                        <a:ea typeface="Cambria Math"/>
                      </a:rPr>
                      <m:t>1</m:t>
                    </m:r>
                  </m:oMath>
                </a14:m>
                <a:r>
                  <a:rPr lang="en-US" sz="220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rPr>
                        </m:ctrlPr>
                      </m:sSubPr>
                      <m:e>
                        <m:r>
                          <a:rPr lang="en-US" sz="2200" b="0" i="1" smtClean="0">
                            <a:latin typeface="Cambria Math"/>
                          </a:rPr>
                          <m:t>,</m:t>
                        </m:r>
                        <m:r>
                          <a:rPr lang="en-US" sz="2200" i="1">
                            <a:latin typeface="Cambria Math"/>
                            <a:ea typeface="Cambria Math"/>
                          </a:rPr>
                          <m:t>𝜎</m:t>
                        </m:r>
                      </m:e>
                      <m:sub>
                        <m:r>
                          <a:rPr lang="en-US" sz="2200" i="1">
                            <a:latin typeface="Cambria Math"/>
                          </a:rPr>
                          <m:t>𝑦</m:t>
                        </m:r>
                      </m:sub>
                    </m:sSub>
                    <m:r>
                      <a:rPr lang="en-US" sz="2200" b="0" i="1" smtClean="0">
                        <a:latin typeface="Cambria Math"/>
                      </a:rPr>
                      <m:t>  </m:t>
                    </m:r>
                  </m:oMath>
                </a14:m>
                <a:r>
                  <a:rPr lang="en-US" sz="2200" b="0"/>
                  <a:t>are positive.</a:t>
                </a:r>
              </a:p>
              <a:p>
                <a:pPr marL="0" indent="0">
                  <a:buNone/>
                </a:pPr>
                <a:r>
                  <a:rPr lang="en-US" sz="2200"/>
                  <a:t>tan</a:t>
                </a:r>
                <a14:m>
                  <m:oMath xmlns:m="http://schemas.openxmlformats.org/officeDocument/2006/math">
                    <m:r>
                      <a:rPr lang="en-US" sz="2200" i="1">
                        <a:latin typeface="Cambria Math"/>
                        <a:ea typeface="Cambria Math"/>
                      </a:rPr>
                      <m:t>𝜃</m:t>
                    </m:r>
                    <m:r>
                      <a:rPr lang="en-US" sz="2200" b="0" i="0" smtClean="0">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sSup>
                          <m:sSupPr>
                            <m:ctrlPr>
                              <a:rPr lang="en-US" sz="2200" i="1">
                                <a:latin typeface="Cambria Math" panose="02040503050406030204" pitchFamily="18" charset="0"/>
                                <a:ea typeface="Cambria Math"/>
                              </a:rPr>
                            </m:ctrlPr>
                          </m:sSupPr>
                          <m:e>
                            <m:r>
                              <a:rPr lang="en-US" sz="2200" i="1">
                                <a:latin typeface="Cambria Math"/>
                                <a:ea typeface="Cambria Math"/>
                              </a:rPr>
                              <m:t>𝑟</m:t>
                            </m:r>
                          </m:e>
                          <m:sup>
                            <m:r>
                              <a:rPr lang="en-US" sz="2200" i="1">
                                <a:latin typeface="Cambria Math"/>
                                <a:ea typeface="Cambria Math"/>
                              </a:rPr>
                              <m:t>2</m:t>
                            </m:r>
                          </m:sup>
                        </m:sSup>
                      </m:num>
                      <m:den>
                        <m:r>
                          <a:rPr lang="en-US" sz="2200" i="1">
                            <a:latin typeface="Cambria Math"/>
                            <a:ea typeface="Cambria Math"/>
                          </a:rPr>
                          <m:t>𝑟</m:t>
                        </m:r>
                      </m:den>
                    </m:f>
                    <m:r>
                      <a:rPr lang="en-US" sz="2200" i="1">
                        <a:latin typeface="Cambria Math"/>
                        <a:ea typeface="Cambria Math"/>
                      </a:rPr>
                      <m:t>.</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i="1">
                                <a:latin typeface="Cambria Math"/>
                                <a:ea typeface="Cambria Math"/>
                              </a:rPr>
                              <m:t>2</m:t>
                            </m:r>
                          </m:sup>
                        </m:sSup>
                        <m:r>
                          <a:rPr lang="en-US" sz="2200" i="1">
                            <a:latin typeface="Cambria Math"/>
                            <a:ea typeface="Cambria Math"/>
                          </a:rPr>
                          <m:t>+</m:t>
                        </m:r>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i="1">
                                <a:latin typeface="Cambria Math"/>
                                <a:ea typeface="Cambria Math"/>
                              </a:rPr>
                              <m:t>2</m:t>
                            </m:r>
                          </m:sup>
                        </m:sSup>
                      </m:den>
                    </m:f>
                  </m:oMath>
                </a14:m>
                <a:r>
                  <a:rPr lang="en-US" sz="2200" b="0"/>
                  <a:t>   Where </a:t>
                </a:r>
                <a14:m>
                  <m:oMath xmlns:m="http://schemas.openxmlformats.org/officeDocument/2006/math">
                    <m:r>
                      <a:rPr lang="en-US" sz="2200" b="0" i="1" smtClean="0">
                        <a:latin typeface="Cambria Math"/>
                      </a:rPr>
                      <m:t>𝑟</m:t>
                    </m:r>
                    <m:r>
                      <a:rPr lang="en-US" sz="2200" b="0" i="1" smtClean="0">
                        <a:latin typeface="Cambria Math"/>
                      </a:rPr>
                      <m:t>=0,</m:t>
                    </m:r>
                    <m:r>
                      <a:rPr lang="en-US" sz="2200" b="0" i="1" smtClean="0">
                        <a:latin typeface="Cambria Math"/>
                        <a:ea typeface="Cambria Math"/>
                      </a:rPr>
                      <m:t>𝜃</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𝜋</m:t>
                        </m:r>
                      </m:num>
                      <m:den>
                        <m:r>
                          <a:rPr lang="en-US" sz="2200" b="0" i="1" smtClean="0">
                            <a:latin typeface="Cambria Math"/>
                            <a:ea typeface="Cambria Math"/>
                          </a:rPr>
                          <m:t>2</m:t>
                        </m:r>
                      </m:den>
                    </m:f>
                  </m:oMath>
                </a14:m>
                <a:r>
                  <a:rPr lang="en-US" sz="2200" b="0"/>
                  <a:t> the two lines of regression are </a:t>
                </a:r>
                <a:r>
                  <a:rPr lang="en-US" sz="2200"/>
                  <a:t>Perpendicular to each other. Hence the estimated value of </a:t>
                </a:r>
                <a14:m>
                  <m:oMath xmlns:m="http://schemas.openxmlformats.org/officeDocument/2006/math">
                    <m:r>
                      <a:rPr lang="en-US" sz="2200" b="0" i="1" smtClean="0">
                        <a:latin typeface="Cambria Math"/>
                      </a:rPr>
                      <m:t>𝑦</m:t>
                    </m:r>
                  </m:oMath>
                </a14:m>
                <a:r>
                  <a:rPr lang="en-US" sz="2200" b="0"/>
                  <a:t> is the same for all values of </a:t>
                </a:r>
                <a14:m>
                  <m:oMath xmlns:m="http://schemas.openxmlformats.org/officeDocument/2006/math">
                    <m:r>
                      <a:rPr lang="en-US" sz="2200" b="0" i="1" smtClean="0">
                        <a:latin typeface="Cambria Math"/>
                      </a:rPr>
                      <m:t>𝑥</m:t>
                    </m:r>
                    <m:r>
                      <a:rPr lang="en-US" sz="2200" b="0" i="1" smtClean="0">
                        <a:latin typeface="Cambria Math"/>
                      </a:rPr>
                      <m:t> </m:t>
                    </m:r>
                  </m:oMath>
                </a14:m>
                <a:r>
                  <a:rPr lang="en-US" sz="2200" b="0"/>
                  <a:t>and vice versa.</a:t>
                </a:r>
              </a:p>
              <a:p>
                <a:pPr marL="0" indent="0">
                  <a:buNone/>
                </a:pPr>
                <a:r>
                  <a:rPr lang="en-US" sz="2200"/>
                  <a:t>When </a:t>
                </a:r>
                <a14:m>
                  <m:oMath xmlns:m="http://schemas.openxmlformats.org/officeDocument/2006/math">
                    <m:r>
                      <a:rPr lang="en-US" sz="2200" b="0" i="1" smtClean="0">
                        <a:latin typeface="Cambria Math"/>
                      </a:rPr>
                      <m:t>𝑟</m:t>
                    </m:r>
                    <m:r>
                      <a:rPr lang="en-US" sz="2200" b="0" i="1" smtClean="0">
                        <a:latin typeface="Cambria Math"/>
                      </a:rPr>
                      <m:t>=±1,</m:t>
                    </m:r>
                    <m:r>
                      <a:rPr lang="en-US" sz="2200" b="0" i="1" smtClean="0">
                        <a:latin typeface="Cambria Math"/>
                        <a:ea typeface="Cambria Math"/>
                      </a:rPr>
                      <m:t>𝑡𝑎𝑛</m:t>
                    </m:r>
                    <m:r>
                      <a:rPr lang="en-US" sz="2200" b="0" i="1" smtClean="0">
                        <a:latin typeface="Cambria Math"/>
                        <a:ea typeface="Cambria Math"/>
                      </a:rPr>
                      <m:t>𝜃</m:t>
                    </m:r>
                    <m:r>
                      <a:rPr lang="en-US" sz="2200" b="0" i="1" smtClean="0">
                        <a:latin typeface="Cambria Math"/>
                        <a:ea typeface="Cambria Math"/>
                      </a:rPr>
                      <m:t>=0</m:t>
                    </m:r>
                  </m:oMath>
                </a14:m>
                <a:r>
                  <a:rPr lang="en-US" sz="2200" b="0"/>
                  <a:t> so that </a:t>
                </a:r>
                <a14:m>
                  <m:oMath xmlns:m="http://schemas.openxmlformats.org/officeDocument/2006/math">
                    <m:r>
                      <a:rPr lang="en-US" sz="2200" b="0" i="1" smtClean="0">
                        <a:latin typeface="Cambria Math"/>
                        <a:ea typeface="Cambria Math"/>
                      </a:rPr>
                      <m:t>𝜃</m:t>
                    </m:r>
                    <m:r>
                      <a:rPr lang="en-US" sz="2200" b="0" i="1" smtClean="0">
                        <a:latin typeface="Cambria Math"/>
                        <a:ea typeface="Cambria Math"/>
                      </a:rPr>
                      <m:t>=0 </m:t>
                    </m:r>
                    <m:r>
                      <a:rPr lang="en-US" sz="2200" b="0" i="1" smtClean="0">
                        <a:latin typeface="Cambria Math"/>
                        <a:ea typeface="Cambria Math"/>
                      </a:rPr>
                      <m:t>𝑜𝑟</m:t>
                    </m:r>
                    <m:r>
                      <a:rPr lang="en-US" sz="2200" b="0" i="1" smtClean="0">
                        <a:latin typeface="Cambria Math"/>
                        <a:ea typeface="Cambria Math"/>
                      </a:rPr>
                      <m:t> </m:t>
                    </m:r>
                    <m:r>
                      <a:rPr lang="en-US" sz="2200" b="0" i="1" smtClean="0">
                        <a:latin typeface="Cambria Math"/>
                        <a:ea typeface="Cambria Math"/>
                      </a:rPr>
                      <m:t>𝜋</m:t>
                    </m:r>
                  </m:oMath>
                </a14:m>
                <a:endParaRPr lang="en-US" sz="2200" b="0">
                  <a:ea typeface="Cambria Math"/>
                </a:endParaRPr>
              </a:p>
              <a:p>
                <a:pPr marL="0" indent="0">
                  <a:buNone/>
                </a:pPr>
                <a:r>
                  <a:rPr lang="en-US" sz="2200" b="0"/>
                  <a:t>Hence the lines of regression coincide and there is perfect correlation between the two </a:t>
                </a:r>
                <a:r>
                  <a:rPr lang="en-US" sz="2200" b="0" err="1"/>
                  <a:t>variates</a:t>
                </a:r>
                <a:r>
                  <a:rPr lang="en-US" sz="2200" b="0"/>
                  <a:t>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b="0"/>
              </a:p>
              <a:p>
                <a:pPr marL="0" indent="0">
                  <a:buNone/>
                </a:pPr>
                <a:endParaRPr lang="en-US" sz="2200" b="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r="-1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554D7D1-5B01-4D1F-BA65-CB89A52D14E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10" name="Title 1"/>
          <p:cNvSpPr txBox="1">
            <a:spLocks/>
          </p:cNvSpPr>
          <p:nvPr/>
        </p:nvSpPr>
        <p:spPr>
          <a:xfrm>
            <a:off x="1371600" y="38551"/>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Regression Analysis Properties(CO1)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D62EC5B2-E755-A2E2-0201-759875FA390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7524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a:t>Q. </a:t>
                </a:r>
                <a:r>
                  <a:rPr lang="en-US" sz="2200"/>
                  <a:t>The equation of two regression lines, obtained in a correlation </a:t>
                </a:r>
              </a:p>
              <a:p>
                <a:pPr marL="0" indent="0">
                  <a:buNone/>
                </a:pPr>
                <a:r>
                  <a:rPr lang="en-US" sz="2200"/>
                  <a:t>analysis of 60 observations are:</a:t>
                </a:r>
              </a:p>
              <a:p>
                <a:pPr marL="0" indent="0">
                  <a:buNone/>
                </a:pPr>
                <a14:m>
                  <m:oMath xmlns:m="http://schemas.openxmlformats.org/officeDocument/2006/math">
                    <m:r>
                      <a:rPr lang="en-US" sz="2200" b="0" i="1" smtClean="0">
                        <a:latin typeface="Cambria Math"/>
                      </a:rPr>
                      <m:t>5</m:t>
                    </m:r>
                    <m:r>
                      <a:rPr lang="en-US" sz="2200" b="0" i="1" smtClean="0">
                        <a:latin typeface="Cambria Math"/>
                      </a:rPr>
                      <m:t>𝑥</m:t>
                    </m:r>
                    <m:r>
                      <a:rPr lang="en-US" sz="2200" b="0" i="1" smtClean="0">
                        <a:latin typeface="Cambria Math"/>
                      </a:rPr>
                      <m:t>=6</m:t>
                    </m:r>
                    <m:r>
                      <a:rPr lang="en-US" sz="2200" b="0" i="1" smtClean="0">
                        <a:latin typeface="Cambria Math"/>
                      </a:rPr>
                      <m:t>𝑦</m:t>
                    </m:r>
                    <m:r>
                      <a:rPr lang="en-US" sz="2200" b="0" i="1" smtClean="0">
                        <a:latin typeface="Cambria Math"/>
                      </a:rPr>
                      <m:t>+24 </m:t>
                    </m:r>
                    <m:r>
                      <a:rPr lang="en-US" sz="2200" b="0" i="1" smtClean="0">
                        <a:latin typeface="Cambria Math"/>
                      </a:rPr>
                      <m:t>𝑎𝑛𝑑</m:t>
                    </m:r>
                    <m:r>
                      <a:rPr lang="en-US" sz="2200" b="0" i="1" smtClean="0">
                        <a:latin typeface="Cambria Math"/>
                      </a:rPr>
                      <m:t> 1000</m:t>
                    </m:r>
                    <m:r>
                      <a:rPr lang="en-US" sz="2200" b="0" i="1" smtClean="0">
                        <a:latin typeface="Cambria Math"/>
                      </a:rPr>
                      <m:t>𝑦</m:t>
                    </m:r>
                    <m:r>
                      <a:rPr lang="en-US" sz="2200" b="0" i="1" smtClean="0">
                        <a:latin typeface="Cambria Math"/>
                      </a:rPr>
                      <m:t>=768</m:t>
                    </m:r>
                    <m:r>
                      <a:rPr lang="en-US" sz="2200" b="0" i="1" smtClean="0">
                        <a:latin typeface="Cambria Math"/>
                      </a:rPr>
                      <m:t>𝑥</m:t>
                    </m:r>
                    <m:r>
                      <a:rPr lang="en-US" sz="2200" b="0" i="1" smtClean="0">
                        <a:latin typeface="Cambria Math"/>
                      </a:rPr>
                      <m:t>−3608.</m:t>
                    </m:r>
                  </m:oMath>
                </a14:m>
                <a:r>
                  <a:rPr lang="en-US" sz="2200"/>
                  <a:t>What is the correlation </a:t>
                </a:r>
              </a:p>
              <a:p>
                <a:pPr marL="0" indent="0">
                  <a:buNone/>
                </a:pPr>
                <a:r>
                  <a:rPr lang="en-US" sz="2200"/>
                  <a:t>Coefficient ?Show that the ratio of coefficient of variability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𝑡𝑜</m:t>
                    </m:r>
                    <m:r>
                      <a:rPr lang="en-US" sz="2200" b="0" i="1" smtClean="0">
                        <a:latin typeface="Cambria Math"/>
                      </a:rPr>
                      <m:t> </m:t>
                    </m:r>
                    <m:r>
                      <a:rPr lang="en-US" sz="2200" b="0" i="1" smtClean="0">
                        <a:latin typeface="Cambria Math"/>
                      </a:rPr>
                      <m:t>𝑡h𝑎𝑡</m:t>
                    </m:r>
                    <m:r>
                      <a:rPr lang="en-US" sz="2200" b="0" i="1" smtClean="0">
                        <a:latin typeface="Cambria Math"/>
                      </a:rPr>
                      <m:t> </m:t>
                    </m:r>
                    <m:r>
                      <a:rPr lang="en-US" sz="2200" b="0" i="1" smtClean="0">
                        <a:latin typeface="Cambria Math"/>
                      </a:rPr>
                      <m:t>𝑜𝑓</m:t>
                    </m:r>
                    <m:r>
                      <a:rPr lang="en-US" sz="2200" b="0" i="1" smtClean="0">
                        <a:latin typeface="Cambria Math"/>
                      </a:rPr>
                      <m:t> </m:t>
                    </m:r>
                    <m:r>
                      <a:rPr lang="en-US" sz="2200" b="0" i="1" smtClean="0">
                        <a:latin typeface="Cambria Math"/>
                      </a:rPr>
                      <m:t>𝑦</m:t>
                    </m:r>
                  </m:oMath>
                </a14:m>
                <a:r>
                  <a:rPr lang="en-US" sz="2200"/>
                  <a:t> is </a:t>
                </a:r>
                <a14:m>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a:rPr>
                          <m:t>5</m:t>
                        </m:r>
                      </m:num>
                      <m:den>
                        <m:r>
                          <a:rPr lang="en-US" sz="2200" b="0" i="1" smtClean="0">
                            <a:latin typeface="Cambria Math"/>
                          </a:rPr>
                          <m:t>24</m:t>
                        </m:r>
                      </m:den>
                    </m:f>
                    <m:r>
                      <a:rPr lang="en-US" sz="2200" b="0" i="1" smtClean="0">
                        <a:latin typeface="Cambria Math"/>
                      </a:rPr>
                      <m:t>.</m:t>
                    </m:r>
                  </m:oMath>
                </a14:m>
                <a:r>
                  <a:rPr lang="en-US" sz="2200"/>
                  <a:t>What is the ratio of variance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panose="02040503050406030204" pitchFamily="18" charset="0"/>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a:p>
              <a:p>
                <a:pPr marL="0" indent="0">
                  <a:buNone/>
                </a:pPr>
                <a:r>
                  <a:rPr lang="en-US" sz="2200" b="1"/>
                  <a:t>Solution: </a:t>
                </a:r>
                <a:r>
                  <a:rPr lang="en-US" sz="2200"/>
                  <a:t>Regression line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𝑦</m:t>
                    </m:r>
                    <m:r>
                      <a:rPr lang="en-US" sz="2200" b="0" i="1" smtClean="0">
                        <a:latin typeface="Cambria Math"/>
                      </a:rPr>
                      <m:t> </m:t>
                    </m:r>
                    <m:r>
                      <a:rPr lang="en-US" sz="2200" b="0" i="1" smtClean="0">
                        <a:latin typeface="Cambria Math"/>
                      </a:rPr>
                      <m:t>𝑖𝑠</m:t>
                    </m:r>
                  </m:oMath>
                </a14:m>
                <a:r>
                  <a:rPr lang="en-US" sz="2200"/>
                  <a:t> </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5</m:t>
                      </m:r>
                      <m:r>
                        <a:rPr lang="en-US" sz="2200" i="1">
                          <a:latin typeface="Cambria Math"/>
                        </a:rPr>
                        <m:t>𝑥</m:t>
                      </m:r>
                      <m:r>
                        <a:rPr lang="en-US" sz="2200" i="1">
                          <a:latin typeface="Cambria Math"/>
                        </a:rPr>
                        <m:t>=6</m:t>
                      </m:r>
                      <m:r>
                        <a:rPr lang="en-US" sz="2200" i="1">
                          <a:latin typeface="Cambria Math"/>
                        </a:rPr>
                        <m:t>𝑦</m:t>
                      </m:r>
                      <m:r>
                        <a:rPr lang="en-US" sz="2200" i="1">
                          <a:latin typeface="Cambria Math"/>
                        </a:rPr>
                        <m:t>+24</m:t>
                      </m:r>
                    </m:oMath>
                  </m:oMathPara>
                </a14:m>
                <a:endParaRPr lang="en-US" sz="2200" i="1">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𝑥</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m:t>
                          </m:r>
                        </m:num>
                        <m:den>
                          <m:r>
                            <a:rPr lang="en-US" sz="2200" b="0" i="1" smtClean="0">
                              <a:latin typeface="Cambria Math"/>
                            </a:rPr>
                            <m:t>5</m:t>
                          </m:r>
                        </m:den>
                      </m:f>
                      <m:r>
                        <a:rPr lang="en-US" sz="2200" b="0" i="1" smtClean="0">
                          <a:latin typeface="Cambria Math"/>
                        </a:rPr>
                        <m:t>𝑦</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24</m:t>
                          </m:r>
                        </m:num>
                        <m:den>
                          <m:r>
                            <a:rPr lang="en-US" sz="2200" b="0" i="1" smtClean="0">
                              <a:latin typeface="Cambria Math"/>
                            </a:rPr>
                            <m:t>5</m:t>
                          </m:r>
                        </m:den>
                      </m:f>
                    </m:oMath>
                  </m:oMathPara>
                </a14:m>
                <a:endParaRPr lang="en-US" sz="2200" b="0" i="1">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m:t>
                          </m:r>
                        </m:num>
                        <m:den>
                          <m:r>
                            <a:rPr lang="en-US" sz="2200" b="0" i="1" smtClean="0">
                              <a:latin typeface="Cambria Math"/>
                            </a:rPr>
                            <m:t>5</m:t>
                          </m:r>
                        </m:den>
                      </m:f>
                    </m:oMath>
                  </m:oMathPara>
                </a14:m>
                <a:endParaRPr lang="en-US" sz="2200"/>
              </a:p>
              <a:p>
                <a:pPr marL="0" indent="0">
                  <a:buNone/>
                </a:pPr>
                <a:r>
                  <a:rPr lang="en-US" sz="2200"/>
                  <a:t>Regression line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 </m:t>
                    </m:r>
                    <m:r>
                      <a:rPr lang="en-US" sz="2200" b="0" i="1" smtClean="0">
                        <a:latin typeface="Cambria Math"/>
                      </a:rPr>
                      <m:t>𝑖𝑠</m:t>
                    </m:r>
                  </m:oMath>
                </a14:m>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b="-24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BE35604-12A9-434D-BBFF-B00A4483A7DC}"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Linear Regression(CO1)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1FE1181-9F3A-C4D0-5468-EBF9F680771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6708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1000</m:t>
                      </m:r>
                      <m:r>
                        <a:rPr lang="en-US" sz="2200" b="0" i="1" smtClean="0">
                          <a:latin typeface="Cambria Math"/>
                        </a:rPr>
                        <m:t>𝑦</m:t>
                      </m:r>
                      <m:r>
                        <a:rPr lang="en-US" sz="2200" b="0" i="1" smtClean="0">
                          <a:latin typeface="Cambria Math"/>
                        </a:rPr>
                        <m:t>=768</m:t>
                      </m:r>
                      <m:r>
                        <a:rPr lang="en-US" sz="2200" b="0" i="1" smtClean="0">
                          <a:latin typeface="Cambria Math"/>
                        </a:rPr>
                        <m:t>𝑥</m:t>
                      </m:r>
                      <m:r>
                        <a:rPr lang="en-US" sz="2200" b="0" i="1" smtClean="0">
                          <a:latin typeface="Cambria Math"/>
                        </a:rPr>
                        <m:t>−3608</m:t>
                      </m:r>
                    </m:oMath>
                  </m:oMathPara>
                </a14:m>
                <a:endParaRPr lang="en-US" sz="2200" b="0" i="1">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𝑦</m:t>
                      </m:r>
                      <m:r>
                        <a:rPr lang="en-US" sz="2200" b="0" i="1" smtClean="0">
                          <a:latin typeface="Cambria Math"/>
                        </a:rPr>
                        <m:t>=0.768</m:t>
                      </m:r>
                      <m:r>
                        <a:rPr lang="en-US" sz="2200" b="0" i="1" smtClean="0">
                          <a:latin typeface="Cambria Math"/>
                        </a:rPr>
                        <m:t>𝑥</m:t>
                      </m:r>
                      <m:r>
                        <a:rPr lang="en-US" sz="2200" b="0" i="1" smtClean="0">
                          <a:latin typeface="Cambria Math"/>
                        </a:rPr>
                        <m:t>−3.608</m:t>
                      </m:r>
                    </m:oMath>
                  </m:oMathPara>
                </a14:m>
                <a:endParaRPr lang="en-US" sz="2200" b="0" i="1">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𝑦</m:t>
                          </m:r>
                          <m:r>
                            <a:rPr lang="en-US" sz="2200" b="0" i="1" smtClean="0">
                              <a:latin typeface="Cambria Math"/>
                            </a:rPr>
                            <m:t>𝑥</m:t>
                          </m:r>
                        </m:sub>
                      </m:sSub>
                      <m:r>
                        <a:rPr lang="en-US" sz="2200" b="0" i="1" smtClean="0">
                          <a:latin typeface="Cambria Math"/>
                        </a:rPr>
                        <m:t>=0.768</m:t>
                      </m:r>
                    </m:oMath>
                  </m:oMathPara>
                </a14:m>
                <a:endParaRPr lang="en-US" sz="2200" b="0"/>
              </a:p>
              <a:p>
                <a:pPr marL="0" indent="0">
                  <a:buNone/>
                </a:pPr>
                <a14:m>
                  <m:oMath xmlns:m="http://schemas.openxmlformats.org/officeDocument/2006/math">
                    <m:r>
                      <a:rPr lang="en-US" sz="2200" i="1">
                        <a:latin typeface="Cambria Math"/>
                        <a:ea typeface="Cambria Math"/>
                      </a:rPr>
                      <m:t>𝑟</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oMath>
                </a14:m>
                <a:r>
                  <a:rPr lang="en-US" sz="2200" b="0"/>
                  <a:t>=</a:t>
                </a:r>
                <a14:m>
                  <m:oMath xmlns:m="http://schemas.openxmlformats.org/officeDocument/2006/math">
                    <m:f>
                      <m:fPr>
                        <m:ctrlPr>
                          <a:rPr lang="en-US" sz="2200" b="0" i="1" dirty="0" smtClean="0">
                            <a:latin typeface="Cambria Math" panose="02040503050406030204" pitchFamily="18" charset="0"/>
                          </a:rPr>
                        </m:ctrlPr>
                      </m:fPr>
                      <m:num>
                        <m:r>
                          <a:rPr lang="en-US" sz="2200" b="0" i="1" dirty="0" smtClean="0">
                            <a:latin typeface="Cambria Math"/>
                          </a:rPr>
                          <m:t>6</m:t>
                        </m:r>
                      </m:num>
                      <m:den>
                        <m:r>
                          <a:rPr lang="en-US" sz="2200" b="0" i="1" dirty="0" smtClean="0">
                            <a:latin typeface="Cambria Math"/>
                          </a:rPr>
                          <m:t>5</m:t>
                        </m:r>
                      </m:den>
                    </m:f>
                  </m:oMath>
                </a14:m>
                <a:r>
                  <a:rPr lang="en-US" sz="2200" b="0"/>
                  <a:t>……..(3)</a:t>
                </a:r>
              </a:p>
              <a:p>
                <a:pPr marL="0" indent="0">
                  <a:buNone/>
                </a:pPr>
                <a14:m>
                  <m:oMath xmlns:m="http://schemas.openxmlformats.org/officeDocument/2006/math">
                    <m:r>
                      <a:rPr lang="en-US" sz="2200" i="1">
                        <a:latin typeface="Cambria Math"/>
                        <a:ea typeface="Cambria Math"/>
                      </a:rPr>
                      <m:t>𝑟</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num>
                      <m:den>
                        <m:sSub>
                          <m:sSubPr>
                            <m:ctrlPr>
                              <a:rPr lang="en-US" sz="2200" i="1" smtClean="0">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𝑥</m:t>
                            </m:r>
                          </m:sub>
                        </m:sSub>
                      </m:den>
                    </m:f>
                  </m:oMath>
                </a14:m>
                <a:r>
                  <a:rPr lang="en-US" sz="2200"/>
                  <a:t>=0.768….(4)</a:t>
                </a:r>
              </a:p>
              <a:p>
                <a:pPr marL="0" indent="0">
                  <a:buNone/>
                </a:pPr>
                <a:r>
                  <a:rPr lang="en-US" sz="2200"/>
                  <a:t>Multiply equations(3) and (4) we get </a:t>
                </a:r>
              </a:p>
              <a:p>
                <a:pPr marL="0" indent="0">
                  <a:buNone/>
                </a:pPr>
                <a14:m>
                  <m:oMathPara xmlns:m="http://schemas.openxmlformats.org/officeDocument/2006/math">
                    <m:oMathParaPr>
                      <m:jc m:val="left"/>
                    </m:oMathParaPr>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2</m:t>
                          </m:r>
                        </m:sup>
                      </m:sSup>
                      <m:r>
                        <a:rPr lang="en-US" sz="2200" b="0" i="1" smtClean="0">
                          <a:latin typeface="Cambria Math"/>
                        </a:rPr>
                        <m:t>=0.9216</m:t>
                      </m:r>
                      <m:r>
                        <a:rPr lang="en-US" sz="2200" b="0" i="1" smtClean="0">
                          <a:latin typeface="Cambria Math"/>
                          <a:ea typeface="Cambria Math"/>
                        </a:rPr>
                        <m:t>⇒</m:t>
                      </m:r>
                      <m:r>
                        <a:rPr lang="en-US" sz="2200" b="0" i="1" smtClean="0">
                          <a:latin typeface="Cambria Math"/>
                          <a:ea typeface="Cambria Math"/>
                        </a:rPr>
                        <m:t>𝑟</m:t>
                      </m:r>
                      <m:r>
                        <a:rPr lang="en-US" sz="2200" b="0" i="1" smtClean="0">
                          <a:latin typeface="Cambria Math"/>
                          <a:ea typeface="Cambria Math"/>
                        </a:rPr>
                        <m:t>=0.96</m:t>
                      </m:r>
                    </m:oMath>
                  </m:oMathPara>
                </a14:m>
                <a:endParaRPr lang="en-US" sz="2200"/>
              </a:p>
              <a:p>
                <a:pPr marL="0" indent="0">
                  <a:buNone/>
                </a:pPr>
                <a:r>
                  <a:rPr lang="en-US" sz="2200"/>
                  <a:t>Dividing (3) by (4) we get</a:t>
                </a:r>
              </a:p>
              <a:p>
                <a:pPr marL="0" indent="0">
                  <a:buNone/>
                </a:pPr>
                <a14:m>
                  <m:oMathPara xmlns:m="http://schemas.openxmlformats.org/officeDocument/2006/math">
                    <m:oMathParaPr>
                      <m:jc m:val="left"/>
                    </m:oMathParaPr>
                    <m:oMath xmlns:m="http://schemas.openxmlformats.org/officeDocument/2006/math">
                      <m:f>
                        <m:fPr>
                          <m:ctrlPr>
                            <a:rPr lang="en-US" sz="2200" i="1" smtClean="0">
                              <a:latin typeface="Cambria Math" panose="02040503050406030204" pitchFamily="18" charset="0"/>
                            </a:rPr>
                          </m:ctrlPr>
                        </m:fPr>
                        <m:num>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e>
                            <m:sup>
                              <m:r>
                                <a:rPr lang="en-US" sz="2200" i="1">
                                  <a:latin typeface="Cambria Math"/>
                                </a:rPr>
                                <m:t>2</m:t>
                              </m:r>
                            </m:sup>
                          </m:sSup>
                        </m:num>
                        <m:den>
                          <m:sSup>
                            <m:sSupPr>
                              <m:ctrlPr>
                                <a:rPr lang="en-US" sz="2200" i="1">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i="1">
                                  <a:latin typeface="Cambria Math"/>
                                </a:rPr>
                                <m:t>2</m:t>
                              </m:r>
                            </m:sup>
                          </m:sSup>
                        </m:den>
                      </m:f>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m:t>
                          </m:r>
                        </m:num>
                        <m:den>
                          <m:r>
                            <a:rPr lang="en-US" sz="2200" b="0" i="1" smtClean="0">
                              <a:latin typeface="Cambria Math"/>
                            </a:rPr>
                            <m:t>5</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num>
                        <m:den>
                          <m:r>
                            <a:rPr lang="en-US" sz="2200" b="0" i="1" smtClean="0">
                              <a:latin typeface="Cambria Math"/>
                              <a:ea typeface="Cambria Math"/>
                            </a:rPr>
                            <m:t>0.768</m:t>
                          </m:r>
                        </m:den>
                      </m:f>
                      <m:r>
                        <a:rPr lang="en-US" sz="2200" b="0" i="1" smtClean="0">
                          <a:latin typeface="Cambria Math"/>
                          <a:ea typeface="Cambria Math"/>
                        </a:rPr>
                        <m:t>=1.5625</m:t>
                      </m:r>
                    </m:oMath>
                  </m:oMathPara>
                </a14:m>
                <a:endParaRPr lang="en-US" sz="2200"/>
              </a:p>
              <a:p>
                <a:pPr marL="0" indent="0">
                  <a:buNone/>
                </a:pPr>
                <a:endParaRPr lang="en-US" sz="2200"/>
              </a:p>
              <a:p>
                <a:pPr marL="0" indent="0">
                  <a:buNone/>
                </a:pPr>
                <a:endParaRPr lang="en-US" sz="2200" b="0"/>
              </a:p>
              <a:p>
                <a:pPr marL="0" indent="0">
                  <a:buNone/>
                </a:pPr>
                <a:endParaRPr lang="en-US" sz="2200" b="0"/>
              </a:p>
              <a:p>
                <a:pPr marL="0" indent="0">
                  <a:buNone/>
                </a:pPr>
                <a:endParaRPr lang="en-US" sz="2200" b="0"/>
              </a:p>
              <a:p>
                <a:pPr marL="0" indent="0">
                  <a:buNone/>
                </a:pPr>
                <a:endParaRPr lang="en-US" sz="2200" b="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9B71B5D-C61C-48E3-8F11-EF32F2DDC2EE}"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Linear Regression(CO1)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2B38AAB2-4953-00F6-40B2-AEE4822F68E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0349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a:t>Taking square root, we get</a:t>
                </a:r>
              </a:p>
              <a:p>
                <a:pPr marL="0" indent="0">
                  <a:buNone/>
                </a:pPr>
                <a14:m>
                  <m:oMath xmlns:m="http://schemas.openxmlformats.org/officeDocument/2006/math">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oMath>
                </a14:m>
                <a:r>
                  <a:rPr lang="en-US" sz="2200"/>
                  <a:t>=</a:t>
                </a:r>
                <a14:m>
                  <m:oMath xmlns:m="http://schemas.openxmlformats.org/officeDocument/2006/math">
                    <m:r>
                      <a:rPr lang="en-US" sz="2200" b="0" i="0" dirty="0" smtClean="0">
                        <a:latin typeface="Cambria Math"/>
                      </a:rPr>
                      <m:t>1</m:t>
                    </m:r>
                    <m:r>
                      <a:rPr lang="en-US" sz="2200" b="0" i="1" dirty="0" smtClean="0">
                        <a:latin typeface="Cambria Math"/>
                      </a:rPr>
                      <m:t>.25=</m:t>
                    </m:r>
                    <m:f>
                      <m:fPr>
                        <m:ctrlPr>
                          <a:rPr lang="en-US" sz="2200" i="1" dirty="0">
                            <a:latin typeface="Cambria Math" panose="02040503050406030204" pitchFamily="18" charset="0"/>
                          </a:rPr>
                        </m:ctrlPr>
                      </m:fPr>
                      <m:num>
                        <m:r>
                          <a:rPr lang="en-US" sz="2200" b="0" i="1" dirty="0" smtClean="0">
                            <a:latin typeface="Cambria Math"/>
                          </a:rPr>
                          <m:t>5</m:t>
                        </m:r>
                      </m:num>
                      <m:den>
                        <m:r>
                          <a:rPr lang="en-US" sz="2200" b="0" i="1" dirty="0" smtClean="0">
                            <a:latin typeface="Cambria Math"/>
                          </a:rPr>
                          <m:t>4</m:t>
                        </m:r>
                      </m:den>
                    </m:f>
                  </m:oMath>
                </a14:m>
                <a:endParaRPr lang="en-US" sz="2200"/>
              </a:p>
              <a:p>
                <a:pPr marL="0" indent="0">
                  <a:buNone/>
                </a:pPr>
                <a:r>
                  <a:rPr lang="en-US" sz="2200"/>
                  <a:t>Since the regression lines pass through the point(</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oMath>
                </a14:m>
                <a:r>
                  <a:rPr lang="en-US" sz="2200"/>
                  <a:t> we have</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5</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=6</m:t>
                      </m:r>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+24</m:t>
                      </m:r>
                    </m:oMath>
                  </m:oMathPara>
                </a14:m>
                <a:endParaRPr lang="en-US" sz="2200"/>
              </a:p>
              <a:p>
                <a:pPr marL="0" indent="0">
                  <a:buNone/>
                </a:pPr>
                <a:r>
                  <a:rPr lang="en-US" sz="2200"/>
                  <a:t>1000</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r>
                      <a:rPr lang="en-US" sz="2200" b="0" i="1" smtClean="0">
                        <a:latin typeface="Cambria Math"/>
                      </a:rPr>
                      <m:t>=768</m:t>
                    </m:r>
                    <m:acc>
                      <m:accPr>
                        <m:chr m:val="̅"/>
                        <m:ctrlPr>
                          <a:rPr lang="en-US" sz="2200" i="1">
                            <a:latin typeface="Cambria Math" panose="02040503050406030204" pitchFamily="18" charset="0"/>
                          </a:rPr>
                        </m:ctrlPr>
                      </m:accPr>
                      <m:e>
                        <m:r>
                          <a:rPr lang="en-US" sz="2200" i="1">
                            <a:latin typeface="Cambria Math"/>
                          </a:rPr>
                          <m:t>𝑥</m:t>
                        </m:r>
                      </m:e>
                    </m:acc>
                    <m:r>
                      <a:rPr lang="en-US" sz="2200" b="0" i="1" smtClean="0">
                        <a:latin typeface="Cambria Math"/>
                      </a:rPr>
                      <m:t>−3608</m:t>
                    </m:r>
                  </m:oMath>
                </a14:m>
                <a:endParaRPr lang="en-US" sz="2200"/>
              </a:p>
              <a:p>
                <a:pPr marL="0" indent="0">
                  <a:buNone/>
                </a:pPr>
                <a:r>
                  <a:rPr lang="en-US" sz="2200"/>
                  <a:t>Solving the above equation </a:t>
                </a:r>
                <a14:m>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a:rPr>
                          <m:t>𝑥</m:t>
                        </m:r>
                      </m:e>
                    </m:acc>
                    <m:r>
                      <a:rPr lang="en-US" sz="2200" b="0" i="1" smtClean="0">
                        <a:latin typeface="Cambria Math"/>
                      </a:rPr>
                      <m:t>𝑎𝑛𝑑</m:t>
                    </m:r>
                    <m:acc>
                      <m:accPr>
                        <m:chr m:val="̅"/>
                        <m:ctrlPr>
                          <a:rPr lang="en-US" sz="2200" i="1">
                            <a:latin typeface="Cambria Math" panose="02040503050406030204" pitchFamily="18" charset="0"/>
                          </a:rPr>
                        </m:ctrlPr>
                      </m:accPr>
                      <m:e>
                        <m:r>
                          <a:rPr lang="en-US" sz="2200" i="1">
                            <a:latin typeface="Cambria Math"/>
                          </a:rPr>
                          <m:t>𝑦</m:t>
                        </m:r>
                      </m:e>
                    </m:acc>
                  </m:oMath>
                </a14:m>
                <a:r>
                  <a:rPr lang="en-US" sz="2200"/>
                  <a:t> ,we get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oMath>
                </a14:m>
                <a:r>
                  <a:rPr lang="en-US" sz="2200"/>
                  <a:t>=6,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oMath>
                </a14:m>
                <a:r>
                  <a:rPr lang="en-US" sz="2200"/>
                  <a:t> =1</a:t>
                </a:r>
              </a:p>
              <a:p>
                <a:pPr marL="0" indent="0">
                  <a:buNone/>
                </a:pPr>
                <a:r>
                  <a:rPr lang="en-US" sz="2200"/>
                  <a:t>Coefficient of variability of </a:t>
                </a:r>
                <a14:m>
                  <m:oMath xmlns:m="http://schemas.openxmlformats.org/officeDocument/2006/math">
                    <m:r>
                      <a:rPr lang="en-US" sz="2200" b="0" i="1" smtClean="0">
                        <a:latin typeface="Cambria Math"/>
                      </a:rPr>
                      <m:t>𝑥</m:t>
                    </m:r>
                    <m:r>
                      <a:rPr lang="en-US" sz="2200" b="0" i="1" smtClean="0">
                        <a:latin typeface="Cambria Math"/>
                      </a:rPr>
                      <m:t>=</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acc>
                          <m:accPr>
                            <m:chr m:val="̅"/>
                            <m:ctrlPr>
                              <a:rPr lang="en-US" sz="2200" i="1">
                                <a:latin typeface="Cambria Math" panose="02040503050406030204" pitchFamily="18" charset="0"/>
                              </a:rPr>
                            </m:ctrlPr>
                          </m:accPr>
                          <m:e>
                            <m:r>
                              <a:rPr lang="en-US" sz="2200" i="1">
                                <a:latin typeface="Cambria Math"/>
                              </a:rPr>
                              <m:t>𝑥</m:t>
                            </m:r>
                          </m:e>
                        </m:acc>
                      </m:den>
                    </m:f>
                  </m:oMath>
                </a14:m>
                <a:endParaRPr lang="en-US" sz="2200"/>
              </a:p>
              <a:p>
                <a:pPr marL="0" indent="0">
                  <a:buNone/>
                </a:pPr>
                <a:r>
                  <a:rPr lang="en-US" sz="2200"/>
                  <a:t>Coefficient of variability of </a:t>
                </a:r>
                <a14:m>
                  <m:oMath xmlns:m="http://schemas.openxmlformats.org/officeDocument/2006/math">
                    <m:r>
                      <m:rPr>
                        <m:sty m:val="p"/>
                      </m:rPr>
                      <a:rPr lang="en-US" sz="2200" b="0" i="0" smtClean="0">
                        <a:latin typeface="Cambria Math"/>
                      </a:rPr>
                      <m:t>y</m:t>
                    </m:r>
                    <m:r>
                      <a:rPr lang="en-US" sz="2200" i="1">
                        <a:latin typeface="Cambria Math"/>
                      </a:rPr>
                      <m:t>=</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num>
                      <m:den>
                        <m:acc>
                          <m:accPr>
                            <m:chr m:val="̅"/>
                            <m:ctrlPr>
                              <a:rPr lang="en-US" sz="2200" i="1">
                                <a:latin typeface="Cambria Math" panose="02040503050406030204" pitchFamily="18" charset="0"/>
                              </a:rPr>
                            </m:ctrlPr>
                          </m:accPr>
                          <m:e>
                            <m:r>
                              <a:rPr lang="en-US" sz="2200" b="0" i="1" smtClean="0">
                                <a:latin typeface="Cambria Math"/>
                              </a:rPr>
                              <m:t>𝑦</m:t>
                            </m:r>
                          </m:e>
                        </m:acc>
                      </m:den>
                    </m:f>
                  </m:oMath>
                </a14:m>
                <a:endParaRPr lang="en-US" sz="2200"/>
              </a:p>
              <a:p>
                <a:pPr marL="0" indent="0">
                  <a:buNone/>
                </a:pPr>
                <a:r>
                  <a:rPr lang="en-US" sz="2200"/>
                  <a:t>Required ratio=</a:t>
                </a:r>
                <a14:m>
                  <m:oMath xmlns:m="http://schemas.openxmlformats.org/officeDocument/2006/math">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acc>
                          <m:accPr>
                            <m:chr m:val="̅"/>
                            <m:ctrlPr>
                              <a:rPr lang="en-US" sz="2200" i="1">
                                <a:latin typeface="Cambria Math" panose="02040503050406030204" pitchFamily="18" charset="0"/>
                              </a:rPr>
                            </m:ctrlPr>
                          </m:accPr>
                          <m:e>
                            <m:r>
                              <a:rPr lang="en-US" sz="2200" i="1">
                                <a:latin typeface="Cambria Math"/>
                              </a:rPr>
                              <m:t>𝑥</m:t>
                            </m:r>
                          </m:e>
                        </m:acc>
                      </m:den>
                    </m:f>
                    <m:r>
                      <a:rPr lang="en-US" sz="2200" i="1" smtClean="0">
                        <a:latin typeface="Cambria Math"/>
                        <a:ea typeface="Cambria Math"/>
                      </a:rPr>
                      <m:t>×</m:t>
                    </m:r>
                  </m:oMath>
                </a14:m>
                <a:r>
                  <a:rPr lang="en-US" sz="2200"/>
                  <a:t> </a:t>
                </a:r>
                <a14:m>
                  <m:oMath xmlns:m="http://schemas.openxmlformats.org/officeDocument/2006/math">
                    <m:f>
                      <m:fPr>
                        <m:ctrlPr>
                          <a:rPr lang="en-US" sz="2200" i="1">
                            <a:latin typeface="Cambria Math" panose="02040503050406030204" pitchFamily="18" charset="0"/>
                            <a:ea typeface="Cambria Math"/>
                          </a:rPr>
                        </m:ctrlPr>
                      </m:fPr>
                      <m:num>
                        <m:acc>
                          <m:accPr>
                            <m:chr m:val="̅"/>
                            <m:ctrlPr>
                              <a:rPr lang="en-US" sz="2200" i="1">
                                <a:latin typeface="Cambria Math" panose="02040503050406030204" pitchFamily="18" charset="0"/>
                              </a:rPr>
                            </m:ctrlPr>
                          </m:accPr>
                          <m:e>
                            <m:r>
                              <a:rPr lang="en-US" sz="2200" i="1">
                                <a:latin typeface="Cambria Math"/>
                              </a:rPr>
                              <m:t>𝑦</m:t>
                            </m:r>
                          </m:e>
                        </m:acc>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r>
                      <a:rPr lang="en-US" sz="2200" b="0" i="1" smtClean="0">
                        <a:latin typeface="Cambria Math"/>
                      </a:rPr>
                      <m:t>=</m:t>
                    </m:r>
                    <m:f>
                      <m:fPr>
                        <m:ctrlPr>
                          <a:rPr lang="en-US" sz="2200" b="0" i="1" smtClean="0">
                            <a:latin typeface="Cambria Math" panose="02040503050406030204" pitchFamily="18" charset="0"/>
                          </a:rPr>
                        </m:ctrlPr>
                      </m:fPr>
                      <m:num>
                        <m:acc>
                          <m:accPr>
                            <m:chr m:val="̅"/>
                            <m:ctrlPr>
                              <a:rPr lang="en-US" sz="2200" b="0" i="1" smtClean="0">
                                <a:latin typeface="Cambria Math" panose="02040503050406030204" pitchFamily="18" charset="0"/>
                                <a:ea typeface="Cambria Math"/>
                              </a:rPr>
                            </m:ctrlPr>
                          </m:accPr>
                          <m:e>
                            <m:r>
                              <a:rPr lang="en-US" sz="2200" b="0" i="1" smtClean="0">
                                <a:latin typeface="Cambria Math"/>
                                <a:ea typeface="Cambria Math"/>
                              </a:rPr>
                              <m:t>𝑦</m:t>
                            </m:r>
                          </m:e>
                        </m:acc>
                      </m:num>
                      <m:den>
                        <m:acc>
                          <m:accPr>
                            <m:chr m:val="̅"/>
                            <m:ctrlPr>
                              <a:rPr lang="en-US" sz="2200" b="0" i="1" smtClean="0">
                                <a:latin typeface="Cambria Math" panose="02040503050406030204" pitchFamily="18" charset="0"/>
                                <a:ea typeface="Cambria Math"/>
                              </a:rPr>
                            </m:ctrlPr>
                          </m:accPr>
                          <m:e>
                            <m:r>
                              <a:rPr lang="en-US" sz="2200" b="0" i="1" smtClean="0">
                                <a:latin typeface="Cambria Math"/>
                                <a:ea typeface="Cambria Math"/>
                              </a:rPr>
                              <m:t>𝑥</m:t>
                            </m:r>
                          </m:e>
                        </m:acc>
                      </m:den>
                    </m:f>
                    <m:d>
                      <m:dPr>
                        <m:ctrlPr>
                          <a:rPr lang="en-US" sz="2200" b="0" i="1" smtClean="0">
                            <a:latin typeface="Cambria Math" panose="02040503050406030204" pitchFamily="18" charset="0"/>
                          </a:rPr>
                        </m:ctrlPr>
                      </m:dPr>
                      <m:e>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e>
                    </m:d>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5</m:t>
                        </m:r>
                      </m:num>
                      <m:den>
                        <m:r>
                          <a:rPr lang="en-US" sz="2200" b="0" i="1" smtClean="0">
                            <a:latin typeface="Cambria Math"/>
                            <a:ea typeface="Cambria Math"/>
                          </a:rPr>
                          <m:t>4</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5</m:t>
                        </m:r>
                      </m:num>
                      <m:den>
                        <m:r>
                          <a:rPr lang="en-US" sz="2200" b="0" i="1" smtClean="0">
                            <a:latin typeface="Cambria Math"/>
                            <a:ea typeface="Cambria Math"/>
                          </a:rPr>
                          <m:t>24</m:t>
                        </m:r>
                      </m:den>
                    </m:f>
                  </m:oMath>
                </a14:m>
                <a:endParaRPr lang="en-US" sz="2200"/>
              </a:p>
              <a:p>
                <a:pPr marL="0" indent="0">
                  <a:buNone/>
                </a:pPr>
                <a:endParaRPr lang="en-US" sz="2200"/>
              </a:p>
              <a:p>
                <a:pPr marL="0" indent="0">
                  <a:buNone/>
                </a:pPr>
                <a:endParaRPr lang="en-US" sz="2200"/>
              </a:p>
              <a:p>
                <a:pPr marL="0" indent="0">
                  <a:buNone/>
                </a:pPr>
                <a:endParaRPr lang="en-US" sz="220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E0D0243-5C5A-43E6-8133-9D526B3F13AD}"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10"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Linear Regression(CO1)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387254ED-94F8-E4A5-B84A-A3812D76F3E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4597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a:t>NON-LINEAR REGRESSION:</a:t>
                </a:r>
              </a:p>
              <a:p>
                <a:pPr marL="0" indent="0">
                  <a:buNone/>
                </a:pPr>
                <a:r>
                  <a:rPr lang="en-US" sz="2200"/>
                  <a:t>Let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.1+</m:t>
                    </m:r>
                    <m:r>
                      <a:rPr lang="en-US" sz="2200" b="0" i="1" smtClean="0">
                        <a:latin typeface="Cambria Math"/>
                      </a:rPr>
                      <m:t>𝑏𝑥</m:t>
                    </m:r>
                    <m:r>
                      <a:rPr lang="en-US" sz="2200" b="0" i="1" smtClean="0">
                        <a:latin typeface="Cambria Math"/>
                      </a:rPr>
                      <m:t>+</m:t>
                    </m:r>
                    <m:r>
                      <a:rPr lang="en-US" sz="2200" b="0" i="1" smtClean="0">
                        <a:latin typeface="Cambria Math"/>
                      </a:rPr>
                      <m:t>𝑐</m:t>
                    </m:r>
                    <m:sSup>
                      <m:sSupPr>
                        <m:ctrlPr>
                          <a:rPr lang="en-US" sz="2200" i="1" smtClean="0">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oMath>
                </a14:m>
                <a:endParaRPr lang="en-US" sz="2200"/>
              </a:p>
              <a:p>
                <a:pPr marL="0" indent="0">
                  <a:buNone/>
                </a:pPr>
                <a:r>
                  <a:rPr lang="en-US" sz="2200"/>
                  <a:t>Be a second degree parabolic curve of regression of </a:t>
                </a:r>
                <a14:m>
                  <m:oMath xmlns:m="http://schemas.openxmlformats.org/officeDocument/2006/math">
                    <m:r>
                      <a:rPr lang="en-US" sz="2200" b="0" i="1" smtClean="0">
                        <a:latin typeface="Cambria Math"/>
                      </a:rPr>
                      <m:t>𝑦</m:t>
                    </m:r>
                  </m:oMath>
                </a14:m>
                <a:r>
                  <a:rPr lang="en-US" sz="2200"/>
                  <a:t> on </a:t>
                </a:r>
                <a14:m>
                  <m:oMath xmlns:m="http://schemas.openxmlformats.org/officeDocument/2006/math">
                    <m:r>
                      <a:rPr lang="en-US" sz="2200" b="0" i="1" smtClean="0">
                        <a:latin typeface="Cambria Math"/>
                      </a:rPr>
                      <m:t>𝑥</m:t>
                    </m:r>
                    <m:r>
                      <a:rPr lang="en-US" sz="2200" b="0" i="1" smtClean="0">
                        <a:latin typeface="Cambria Math"/>
                      </a:rPr>
                      <m:t>.</m:t>
                    </m:r>
                  </m:oMath>
                </a14:m>
                <a:endParaRPr lang="en-US" sz="2200"/>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ea typeface="Cambria Math"/>
                        </a:rPr>
                        <m:t>⇒</m:t>
                      </m:r>
                      <m:nary>
                        <m:naryPr>
                          <m:chr m:val="∑"/>
                          <m:subHide m:val="on"/>
                          <m:supHide m:val="on"/>
                          <m:ctrlPr>
                            <a:rPr lang="en-US" sz="2200" i="1" smtClean="0">
                              <a:latin typeface="Cambria Math" panose="02040503050406030204" pitchFamily="18" charset="0"/>
                              <a:ea typeface="Cambria Math"/>
                            </a:rPr>
                          </m:ctrlPr>
                        </m:naryPr>
                        <m:sub/>
                        <m:sup/>
                        <m:e>
                          <m:r>
                            <a:rPr lang="en-US" sz="2200" b="0" i="1" smtClean="0">
                              <a:latin typeface="Cambria Math"/>
                              <a:ea typeface="Cambria Math"/>
                            </a:rPr>
                            <m:t>𝑦</m:t>
                          </m:r>
                        </m:e>
                      </m:nary>
                      <m:r>
                        <a:rPr lang="en-US" sz="2200" b="0" i="1" smtClean="0">
                          <a:latin typeface="Cambria Math"/>
                          <a:ea typeface="Cambria Math"/>
                        </a:rPr>
                        <m:t>=</m:t>
                      </m:r>
                      <m:r>
                        <a:rPr lang="en-US" sz="2200" b="0" i="1" smtClean="0">
                          <a:latin typeface="Cambria Math"/>
                          <a:ea typeface="Cambria Math"/>
                        </a:rPr>
                        <m:t>𝑛𝑎</m:t>
                      </m:r>
                      <m:r>
                        <a:rPr lang="en-US" sz="2200" b="0" i="1" smtClean="0">
                          <a:latin typeface="Cambria Math"/>
                          <a:ea typeface="Cambria Math"/>
                        </a:rPr>
                        <m:t>+</m:t>
                      </m:r>
                      <m:r>
                        <a:rPr lang="en-US" sz="2200" b="0" i="1" smtClean="0">
                          <a:latin typeface="Cambria Math"/>
                          <a:ea typeface="Cambria Math"/>
                        </a:rPr>
                        <m:t>𝑏</m:t>
                      </m:r>
                      <m:nary>
                        <m:naryPr>
                          <m:chr m:val="∑"/>
                          <m:subHide m:val="on"/>
                          <m:supHide m:val="on"/>
                          <m:ctrlPr>
                            <a:rPr lang="en-US" sz="2200" i="1" smtClean="0">
                              <a:latin typeface="Cambria Math" panose="02040503050406030204" pitchFamily="18" charset="0"/>
                              <a:ea typeface="Cambria Math"/>
                            </a:rPr>
                          </m:ctrlPr>
                        </m:naryPr>
                        <m:sub/>
                        <m:sup/>
                        <m:e>
                          <m:r>
                            <a:rPr lang="en-US" sz="2200" b="0" i="1" smtClean="0">
                              <a:latin typeface="Cambria Math"/>
                              <a:ea typeface="Cambria Math"/>
                            </a:rPr>
                            <m:t>𝑥</m:t>
                          </m:r>
                          <m:r>
                            <a:rPr lang="en-US" sz="2200" b="0" i="1" smtClean="0">
                              <a:latin typeface="Cambria Math"/>
                              <a:ea typeface="Cambria Math"/>
                            </a:rPr>
                            <m:t>+</m:t>
                          </m:r>
                          <m:r>
                            <a:rPr lang="en-US" sz="2200" b="0" i="1" smtClean="0">
                              <a:latin typeface="Cambria Math"/>
                              <a:ea typeface="Cambria Math"/>
                            </a:rPr>
                            <m:t>𝑐</m:t>
                          </m:r>
                          <m:nary>
                            <m:naryPr>
                              <m:chr m:val="∑"/>
                              <m:subHide m:val="on"/>
                              <m:supHide m:val="on"/>
                              <m:ctrlPr>
                                <a:rPr lang="en-US" sz="2200" i="1" smtClean="0">
                                  <a:latin typeface="Cambria Math" panose="02040503050406030204" pitchFamily="18" charset="0"/>
                                  <a:ea typeface="Cambria Math"/>
                                </a:rPr>
                              </m:ctrlPr>
                            </m:naryPr>
                            <m:sub/>
                            <m:sup/>
                            <m:e>
                              <m:sSup>
                                <m:sSupPr>
                                  <m:ctrlPr>
                                    <a:rPr lang="en-US" sz="2200" i="1" smtClean="0">
                                      <a:latin typeface="Cambria Math" panose="02040503050406030204" pitchFamily="18" charset="0"/>
                                      <a:ea typeface="Cambria Math"/>
                                    </a:rPr>
                                  </m:ctrlPr>
                                </m:sSupPr>
                                <m:e>
                                  <m:r>
                                    <a:rPr lang="en-US" sz="2200" b="0" i="1" smtClean="0">
                                      <a:latin typeface="Cambria Math"/>
                                      <a:ea typeface="Cambria Math"/>
                                    </a:rPr>
                                    <m:t>𝑥</m:t>
                                  </m:r>
                                </m:e>
                                <m:sup>
                                  <m:r>
                                    <a:rPr lang="en-US" sz="2200" b="0" i="1" smtClean="0">
                                      <a:latin typeface="Cambria Math"/>
                                      <a:ea typeface="Cambria Math"/>
                                    </a:rPr>
                                    <m:t>2</m:t>
                                  </m:r>
                                </m:sup>
                              </m:sSup>
                            </m:e>
                          </m:nary>
                        </m:e>
                      </m:nary>
                    </m:oMath>
                  </m:oMathPara>
                </a14:m>
                <a:endParaRPr lang="en-US" sz="2200"/>
              </a:p>
              <a:p>
                <a:pPr marL="0" indent="0">
                  <a:buNone/>
                </a:pPr>
                <a14:m>
                  <m:oMathPara xmlns:m="http://schemas.openxmlformats.org/officeDocument/2006/math">
                    <m:oMathParaPr>
                      <m:jc m:val="left"/>
                    </m:oMathParaPr>
                    <m:oMath xmlns:m="http://schemas.openxmlformats.org/officeDocument/2006/math">
                      <m:r>
                        <a:rPr lang="en-US" sz="2200" b="0" i="1">
                          <a:latin typeface="Cambria Math"/>
                          <a:ea typeface="Cambria Math"/>
                        </a:rPr>
                        <m:t>⇒</m:t>
                      </m:r>
                      <m:nary>
                        <m:naryPr>
                          <m:chr m:val="∑"/>
                          <m:subHide m:val="on"/>
                          <m:supHide m:val="on"/>
                          <m:ctrlPr>
                            <a:rPr lang="en-US" sz="2200" i="1">
                              <a:latin typeface="Cambria Math" panose="02040503050406030204" pitchFamily="18" charset="0"/>
                              <a:ea typeface="Cambria Math"/>
                            </a:rPr>
                          </m:ctrlPr>
                        </m:naryPr>
                        <m:sub/>
                        <m:sup/>
                        <m:e>
                          <m:r>
                            <a:rPr lang="en-US" sz="2200" b="0" i="1">
                              <a:latin typeface="Cambria Math"/>
                              <a:ea typeface="Cambria Math"/>
                            </a:rPr>
                            <m:t>𝑥𝑦</m:t>
                          </m:r>
                        </m:e>
                      </m:nary>
                      <m:r>
                        <a:rPr lang="en-US" sz="2200" b="0" i="1">
                          <a:latin typeface="Cambria Math"/>
                          <a:ea typeface="Cambria Math"/>
                        </a:rPr>
                        <m:t>=</m:t>
                      </m:r>
                      <m:r>
                        <a:rPr lang="en-US" sz="2200" b="0" i="1">
                          <a:latin typeface="Cambria Math"/>
                          <a:ea typeface="Cambria Math"/>
                        </a:rPr>
                        <m:t>𝑎</m:t>
                      </m:r>
                      <m:nary>
                        <m:naryPr>
                          <m:chr m:val="∑"/>
                          <m:subHide m:val="on"/>
                          <m:supHide m:val="on"/>
                          <m:ctrlPr>
                            <a:rPr lang="en-US" sz="2200" i="1">
                              <a:latin typeface="Cambria Math" panose="02040503050406030204" pitchFamily="18" charset="0"/>
                              <a:ea typeface="Cambria Math"/>
                            </a:rPr>
                          </m:ctrlPr>
                        </m:naryPr>
                        <m:sub/>
                        <m:sup/>
                        <m:e>
                          <m:r>
                            <a:rPr lang="en-US" sz="2200" b="0" i="1">
                              <a:latin typeface="Cambria Math"/>
                              <a:ea typeface="Cambria Math"/>
                            </a:rPr>
                            <m:t>𝑥</m:t>
                          </m:r>
                          <m:r>
                            <a:rPr lang="en-US" sz="2200" b="0" i="1">
                              <a:latin typeface="Cambria Math"/>
                              <a:ea typeface="Cambria Math"/>
                            </a:rPr>
                            <m:t>+</m:t>
                          </m:r>
                          <m:r>
                            <a:rPr lang="en-US" sz="2200" b="0" i="1">
                              <a:latin typeface="Cambria Math"/>
                              <a:ea typeface="Cambria Math"/>
                            </a:rPr>
                            <m:t>𝑏</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2</m:t>
                                  </m:r>
                                </m:sup>
                              </m:sSup>
                            </m:e>
                          </m:nary>
                          <m:r>
                            <a:rPr lang="en-US" sz="2200" b="0" i="1">
                              <a:latin typeface="Cambria Math"/>
                              <a:ea typeface="Cambria Math"/>
                            </a:rPr>
                            <m:t>+</m:t>
                          </m:r>
                          <m:r>
                            <a:rPr lang="en-US" sz="2200" b="0" i="1">
                              <a:latin typeface="Cambria Math"/>
                              <a:ea typeface="Cambria Math"/>
                            </a:rPr>
                            <m:t>𝑐</m:t>
                          </m:r>
                        </m:e>
                      </m:nary>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3</m:t>
                              </m:r>
                            </m:sup>
                          </m:sSup>
                        </m:e>
                      </m:nary>
                    </m:oMath>
                  </m:oMathPara>
                </a14:m>
                <a:endParaRPr lang="en-US" sz="2200" i="1">
                  <a:latin typeface="Cambria Math"/>
                  <a:ea typeface="Cambria Math"/>
                </a:endParaRPr>
              </a:p>
              <a:p>
                <a:pPr marL="0" indent="0">
                  <a:buNone/>
                </a:pPr>
                <a14:m>
                  <m:oMathPara xmlns:m="http://schemas.openxmlformats.org/officeDocument/2006/math">
                    <m:oMathParaPr>
                      <m:jc m:val="left"/>
                    </m:oMathParaPr>
                    <m:oMath xmlns:m="http://schemas.openxmlformats.org/officeDocument/2006/math">
                      <m:r>
                        <a:rPr lang="en-US" sz="2200" b="0" i="1">
                          <a:latin typeface="Cambria Math"/>
                          <a:ea typeface="Cambria Math"/>
                        </a:rPr>
                        <m:t>⇒</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2</m:t>
                              </m:r>
                            </m:sup>
                          </m:sSup>
                          <m:r>
                            <a:rPr lang="en-US" sz="2200" b="0" i="1">
                              <a:latin typeface="Cambria Math"/>
                              <a:ea typeface="Cambria Math"/>
                            </a:rPr>
                            <m:t>𝑦</m:t>
                          </m:r>
                        </m:e>
                      </m:nary>
                      <m:r>
                        <a:rPr lang="en-US" sz="2200" b="0" i="1">
                          <a:latin typeface="Cambria Math"/>
                          <a:ea typeface="Cambria Math"/>
                        </a:rPr>
                        <m:t>=</m:t>
                      </m:r>
                      <m:r>
                        <a:rPr lang="en-US" sz="2200" b="0" i="1">
                          <a:latin typeface="Cambria Math"/>
                          <a:ea typeface="Cambria Math"/>
                        </a:rPr>
                        <m:t>𝑎</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2</m:t>
                              </m:r>
                            </m:sup>
                          </m:sSup>
                          <m:r>
                            <a:rPr lang="en-US" sz="2200" b="0" i="1">
                              <a:latin typeface="Cambria Math"/>
                              <a:ea typeface="Cambria Math"/>
                            </a:rPr>
                            <m:t>+</m:t>
                          </m:r>
                          <m:r>
                            <a:rPr lang="en-US" sz="2200" b="0" i="1">
                              <a:latin typeface="Cambria Math"/>
                              <a:ea typeface="Cambria Math"/>
                            </a:rPr>
                            <m:t>𝑏</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3</m:t>
                                  </m:r>
                                </m:sup>
                              </m:sSup>
                            </m:e>
                          </m:nary>
                          <m:r>
                            <a:rPr lang="en-US" sz="2200" b="0" i="1">
                              <a:latin typeface="Cambria Math"/>
                              <a:ea typeface="Cambria Math"/>
                            </a:rPr>
                            <m:t>+</m:t>
                          </m:r>
                          <m:r>
                            <a:rPr lang="en-US" sz="2200" b="0" i="1">
                              <a:latin typeface="Cambria Math"/>
                              <a:ea typeface="Cambria Math"/>
                            </a:rPr>
                            <m:t>𝑐</m:t>
                          </m:r>
                        </m:e>
                      </m:nary>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4</m:t>
                              </m:r>
                            </m:sup>
                          </m:sSup>
                        </m:e>
                      </m:nary>
                    </m:oMath>
                  </m:oMathPara>
                </a14:m>
                <a:endParaRPr lang="en-US" sz="2200"/>
              </a:p>
              <a:p>
                <a:pPr marL="0" indent="0">
                  <a:buNone/>
                </a:pPr>
                <a:endParaRPr lang="en-US" sz="2200"/>
              </a:p>
              <a:p>
                <a:pPr marL="0" indent="0">
                  <a:buNone/>
                </a:pPr>
                <a:endParaRPr lang="en-US" sz="2200"/>
              </a:p>
              <a:p>
                <a:pPr marL="0" indent="0">
                  <a:buNone/>
                </a:pPr>
                <a:endParaRPr lang="en-US"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CD8EEF9-8873-4002-BECC-31027D752CB5}"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Non-Linear Regression(CO1)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FAAA424E-6FF2-40A0-481C-E91EBEBE5E7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7512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800600"/>
              </a:xfrm>
            </p:spPr>
            <p:txBody>
              <a:bodyPr>
                <a:noAutofit/>
              </a:bodyPr>
              <a:lstStyle/>
              <a:p>
                <a:pPr>
                  <a:buFont typeface="Wingdings" pitchFamily="2" charset="2"/>
                  <a:buChar char="Ø"/>
                </a:pPr>
                <a:r>
                  <a:rPr lang="en-US" sz="2200" b="1"/>
                  <a:t>MULTIPLE LINEAR REGRESSION:</a:t>
                </a:r>
              </a:p>
              <a:p>
                <a:pPr marL="0" indent="0">
                  <a:buNone/>
                </a:pPr>
                <a:r>
                  <a:rPr lang="en-US" sz="2200"/>
                  <a:t>Where the dependent variable is a function of two or more linear or non linear independent variables. consider such a linear function as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𝑏𝑥</m:t>
                    </m:r>
                    <m:r>
                      <a:rPr lang="en-US" sz="2200" b="0" i="1" smtClean="0">
                        <a:latin typeface="Cambria Math"/>
                      </a:rPr>
                      <m:t>+</m:t>
                    </m:r>
                    <m:r>
                      <a:rPr lang="en-US" sz="2200" b="0" i="1" smtClean="0">
                        <a:latin typeface="Cambria Math"/>
                      </a:rPr>
                      <m:t>𝑐𝑧</m:t>
                    </m:r>
                  </m:oMath>
                </a14:m>
                <a:endParaRPr lang="en-US" sz="2200" b="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𝑦</m:t>
                          </m:r>
                        </m:e>
                      </m:nary>
                      <m:r>
                        <a:rPr lang="en-US" sz="2200" b="0" i="1" smtClean="0">
                          <a:latin typeface="Cambria Math"/>
                        </a:rPr>
                        <m:t>=</m:t>
                      </m:r>
                      <m:r>
                        <a:rPr lang="en-US" sz="2200" b="0" i="1" smtClean="0">
                          <a:latin typeface="Cambria Math"/>
                        </a:rPr>
                        <m:t>𝑚𝑎</m:t>
                      </m:r>
                      <m:r>
                        <a:rPr lang="en-US" sz="2200" b="0" i="1" smtClean="0">
                          <a:latin typeface="Cambria Math"/>
                        </a:rPr>
                        <m:t>+</m:t>
                      </m:r>
                      <m:r>
                        <a:rPr lang="en-US" sz="2200" b="0" i="1" smtClean="0">
                          <a:latin typeface="Cambria Math"/>
                        </a:rPr>
                        <m:t>𝑏</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m:t>
                          </m:r>
                        </m:e>
                      </m:nary>
                      <m:r>
                        <a:rPr lang="en-US" sz="2200" b="0" i="1" smtClean="0">
                          <a:latin typeface="Cambria Math"/>
                        </a:rPr>
                        <m:t>+</m:t>
                      </m:r>
                      <m:r>
                        <a:rPr lang="en-US" sz="2200" b="0" i="1" smtClean="0">
                          <a:latin typeface="Cambria Math"/>
                        </a:rPr>
                        <m:t>𝑐</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𝑧</m:t>
                          </m:r>
                        </m:e>
                      </m:nary>
                    </m:oMath>
                  </m:oMathPara>
                </a14:m>
                <a:endParaRPr lang="en-US" sz="220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oMath>
                  </m:oMathPara>
                </a14:m>
                <a:endParaRPr lang="en-US" sz="220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𝑦𝑧</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𝑧</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e>
                      </m:nary>
                    </m:oMath>
                  </m:oMathPara>
                </a14:m>
                <a:endParaRPr lang="en-US" sz="2200"/>
              </a:p>
              <a:p>
                <a:pPr marL="0" indent="0">
                  <a:buNone/>
                </a:pPr>
                <a:r>
                  <a:rPr lang="en-US" sz="2200"/>
                  <a:t>Solving the above equations we get values of  </a:t>
                </a:r>
                <a14:m>
                  <m:oMath xmlns:m="http://schemas.openxmlformats.org/officeDocument/2006/math">
                    <m:r>
                      <a:rPr lang="en-US" sz="2200" i="1">
                        <a:latin typeface="Cambria Math"/>
                      </a:rPr>
                      <m:t>𝑎</m:t>
                    </m:r>
                    <m:r>
                      <a:rPr lang="en-US" sz="2200" i="1">
                        <a:latin typeface="Cambria Math"/>
                      </a:rPr>
                      <m:t>,</m:t>
                    </m:r>
                    <m:r>
                      <a:rPr lang="en-US" sz="2200" i="1">
                        <a:latin typeface="Cambria Math"/>
                      </a:rPr>
                      <m:t>𝑏</m:t>
                    </m:r>
                    <m:r>
                      <a:rPr lang="en-US" sz="2200" i="1">
                        <a:latin typeface="Cambria Math"/>
                      </a:rPr>
                      <m:t> </m:t>
                    </m:r>
                    <m:r>
                      <a:rPr lang="en-US" sz="2200" i="1">
                        <a:latin typeface="Cambria Math"/>
                      </a:rPr>
                      <m:t>𝑎𝑛𝑑</m:t>
                    </m:r>
                    <m:r>
                      <a:rPr lang="en-US" sz="2200" i="1">
                        <a:latin typeface="Cambria Math"/>
                      </a:rPr>
                      <m:t> </m:t>
                    </m:r>
                    <m:r>
                      <a:rPr lang="en-US" sz="2200" i="1">
                        <a:latin typeface="Cambria Math"/>
                      </a:rPr>
                      <m:t>𝑐</m:t>
                    </m:r>
                    <m:r>
                      <a:rPr lang="en-US" sz="2200" i="1">
                        <a:latin typeface="Cambria Math"/>
                      </a:rPr>
                      <m:t> </m:t>
                    </m:r>
                  </m:oMath>
                </a14:m>
                <a:r>
                  <a:rPr lang="en-US" sz="2200"/>
                  <a:t>then we get linear function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𝑎</m:t>
                    </m:r>
                    <m:r>
                      <a:rPr lang="en-US" sz="2200" i="1">
                        <a:latin typeface="Cambria Math"/>
                      </a:rPr>
                      <m:t>+</m:t>
                    </m:r>
                    <m:r>
                      <a:rPr lang="en-US" sz="2200" i="1">
                        <a:latin typeface="Cambria Math"/>
                      </a:rPr>
                      <m:t>𝑏𝑥</m:t>
                    </m:r>
                    <m:r>
                      <a:rPr lang="en-US" sz="2200" i="1">
                        <a:latin typeface="Cambria Math"/>
                      </a:rPr>
                      <m:t>+</m:t>
                    </m:r>
                    <m:r>
                      <a:rPr lang="en-US" sz="2200" i="1">
                        <a:latin typeface="Cambria Math"/>
                      </a:rPr>
                      <m:t>𝑐𝑧</m:t>
                    </m:r>
                  </m:oMath>
                </a14:m>
                <a:r>
                  <a:rPr lang="en-US" sz="2200"/>
                  <a:t> is called the regression plan.</a:t>
                </a:r>
              </a:p>
              <a:p>
                <a:pPr marL="0" indent="0">
                  <a:buNone/>
                </a:pPr>
                <a:endParaRPr lang="en-US" sz="220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800600"/>
              </a:xfrm>
              <a:blipFill>
                <a:blip r:embed="rId2"/>
                <a:stretch>
                  <a:fillRect l="-963" t="-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53DDECF-ECF3-435F-977A-F18FDAF73D2A}"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Multiple Linear Regression(CO1)</a:t>
            </a:r>
            <a:endParaRPr kumimoji="0" lang="en-US" sz="3000" b="1" i="0" u="none" strike="noStrike" kern="1200" cap="none" spc="0" normalizeH="0" baseline="0" noProof="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188477FE-39CE-5670-23DE-966AD3766E5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730956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953000"/>
              </a:xfrm>
            </p:spPr>
            <p:txBody>
              <a:bodyPr>
                <a:noAutofit/>
              </a:bodyPr>
              <a:lstStyle/>
              <a:p>
                <a:pPr marL="0" indent="0">
                  <a:buNone/>
                </a:pPr>
                <a:r>
                  <a:rPr lang="en-US" sz="2200" b="1"/>
                  <a:t>Q.</a:t>
                </a:r>
                <a:r>
                  <a:rPr lang="en-US" sz="2200"/>
                  <a:t> Obtain a regression plane by using multiple linear regression </a:t>
                </a:r>
              </a:p>
              <a:p>
                <a:pPr marL="0" indent="0">
                  <a:buNone/>
                </a:pPr>
                <a:r>
                  <a:rPr lang="en-US" sz="2200"/>
                  <a:t>To fit the data given below.</a:t>
                </a:r>
              </a:p>
              <a:p>
                <a:pPr marL="0" indent="0">
                  <a:buNone/>
                </a:pPr>
                <a:endParaRPr lang="en-US" sz="2200"/>
              </a:p>
              <a:p>
                <a:pPr marL="0" indent="0">
                  <a:buNone/>
                </a:pPr>
                <a:endParaRPr lang="en-US" sz="2200"/>
              </a:p>
              <a:p>
                <a:pPr marL="0" indent="0">
                  <a:buNone/>
                </a:pPr>
                <a:endParaRPr lang="en-US" sz="2200"/>
              </a:p>
              <a:p>
                <a:pPr marL="0" indent="0">
                  <a:buNone/>
                </a:pPr>
                <a:endParaRPr lang="en-US" sz="2200"/>
              </a:p>
              <a:p>
                <a:pPr marL="0" indent="0">
                  <a:buNone/>
                </a:pPr>
                <a:r>
                  <a:rPr lang="en-US" sz="2200"/>
                  <a:t>Sol. Let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𝑎</m:t>
                    </m:r>
                    <m:r>
                      <a:rPr lang="en-US" sz="2200" i="1">
                        <a:latin typeface="Cambria Math"/>
                      </a:rPr>
                      <m:t>+</m:t>
                    </m:r>
                    <m:r>
                      <a:rPr lang="en-US" sz="2200" i="1">
                        <a:latin typeface="Cambria Math"/>
                      </a:rPr>
                      <m:t>𝑏𝑥</m:t>
                    </m:r>
                    <m:r>
                      <a:rPr lang="en-US" sz="2200" i="1">
                        <a:latin typeface="Cambria Math"/>
                      </a:rPr>
                      <m:t>+</m:t>
                    </m:r>
                    <m:r>
                      <a:rPr lang="en-US" sz="2200" i="1">
                        <a:latin typeface="Cambria Math"/>
                      </a:rPr>
                      <m:t>𝑐𝑧</m:t>
                    </m:r>
                    <m:r>
                      <a:rPr lang="en-US" sz="2200" i="1">
                        <a:latin typeface="Cambria Math"/>
                      </a:rPr>
                      <m:t> </m:t>
                    </m:r>
                    <m:r>
                      <a:rPr lang="en-US" sz="2200" i="1">
                        <a:latin typeface="Cambria Math"/>
                      </a:rPr>
                      <m:t>𝑏𝑒</m:t>
                    </m:r>
                    <m:r>
                      <a:rPr lang="en-US" sz="2200" i="1">
                        <a:latin typeface="Cambria Math"/>
                      </a:rPr>
                      <m:t> </m:t>
                    </m:r>
                    <m:r>
                      <a:rPr lang="en-US" sz="2200" i="1">
                        <a:latin typeface="Cambria Math"/>
                      </a:rPr>
                      <m:t>𝑡h𝑒</m:t>
                    </m:r>
                    <m:r>
                      <a:rPr lang="en-US" sz="2200" i="1">
                        <a:latin typeface="Cambria Math"/>
                      </a:rPr>
                      <m:t> </m:t>
                    </m:r>
                    <m:r>
                      <a:rPr lang="en-US" sz="2200" i="1">
                        <a:latin typeface="Cambria Math"/>
                      </a:rPr>
                      <m:t>𝑟𝑒𝑞𝑢𝑖𝑟𝑒𝑑</m:t>
                    </m:r>
                    <m:r>
                      <a:rPr lang="en-US" sz="2200" i="1">
                        <a:latin typeface="Cambria Math"/>
                      </a:rPr>
                      <m:t> </m:t>
                    </m:r>
                    <m:r>
                      <a:rPr lang="en-US" sz="2200" i="1">
                        <a:latin typeface="Cambria Math"/>
                      </a:rPr>
                      <m:t>𝑟𝑒𝑔𝑟𝑒𝑠𝑠𝑖𝑜𝑛</m:t>
                    </m:r>
                    <m:r>
                      <a:rPr lang="en-US" sz="2200" i="1">
                        <a:latin typeface="Cambria Math"/>
                      </a:rPr>
                      <m:t> </m:t>
                    </m:r>
                    <m:r>
                      <a:rPr lang="en-US" sz="2200" i="1">
                        <a:latin typeface="Cambria Math"/>
                      </a:rPr>
                      <m:t>𝑝𝑙𝑎𝑛𝑒</m:t>
                    </m:r>
                    <m:r>
                      <a:rPr lang="en-US" sz="2200" i="1">
                        <a:latin typeface="Cambria Math"/>
                      </a:rPr>
                      <m:t> </m:t>
                    </m:r>
                    <m:r>
                      <a:rPr lang="en-US" sz="2200" i="1">
                        <a:latin typeface="Cambria Math"/>
                      </a:rPr>
                      <m:t>𝑤h𝑒𝑟𝑒</m:t>
                    </m:r>
                  </m:oMath>
                </a14:m>
                <a:endParaRPr lang="en-US" sz="2200"/>
              </a:p>
              <a:p>
                <a:pPr marL="0" indent="0">
                  <a:buNone/>
                </a:pPr>
                <a14:m>
                  <m:oMath xmlns:m="http://schemas.openxmlformats.org/officeDocument/2006/math">
                    <m:r>
                      <a:rPr lang="en-US" sz="2200" i="1">
                        <a:latin typeface="Cambria Math"/>
                      </a:rPr>
                      <m:t>𝑎</m:t>
                    </m:r>
                    <m:r>
                      <a:rPr lang="en-US" sz="2200" i="1">
                        <a:latin typeface="Cambria Math"/>
                      </a:rPr>
                      <m:t>,</m:t>
                    </m:r>
                    <m:r>
                      <a:rPr lang="en-US" sz="2200" i="1">
                        <a:latin typeface="Cambria Math"/>
                      </a:rPr>
                      <m:t>𝑏</m:t>
                    </m:r>
                    <m:r>
                      <a:rPr lang="en-US" sz="2200" i="1">
                        <a:latin typeface="Cambria Math"/>
                      </a:rPr>
                      <m:t>,</m:t>
                    </m:r>
                    <m:r>
                      <a:rPr lang="en-US" sz="2200" i="1">
                        <a:latin typeface="Cambria Math"/>
                      </a:rPr>
                      <m:t>𝑐</m:t>
                    </m:r>
                    <m:r>
                      <a:rPr lang="en-US" sz="2200" i="1">
                        <a:latin typeface="Cambria Math"/>
                      </a:rPr>
                      <m:t> </m:t>
                    </m:r>
                    <m:r>
                      <a:rPr lang="en-US" sz="2200" i="1">
                        <a:latin typeface="Cambria Math"/>
                      </a:rPr>
                      <m:t>𝑎𝑟𝑒</m:t>
                    </m:r>
                    <m:r>
                      <a:rPr lang="en-US" sz="2200" i="1">
                        <a:latin typeface="Cambria Math"/>
                      </a:rPr>
                      <m:t> </m:t>
                    </m:r>
                    <m:r>
                      <a:rPr lang="en-US" sz="2200" i="1">
                        <a:latin typeface="Cambria Math"/>
                      </a:rPr>
                      <m:t>𝑡h𝑒</m:t>
                    </m:r>
                    <m:r>
                      <a:rPr lang="en-US" sz="2200" i="1">
                        <a:latin typeface="Cambria Math"/>
                      </a:rPr>
                      <m:t> </m:t>
                    </m:r>
                    <m:r>
                      <a:rPr lang="en-US" sz="2200" i="1">
                        <a:latin typeface="Cambria Math"/>
                      </a:rPr>
                      <m:t>𝑐𝑜𝑛𝑠𝑡𝑎𝑛𝑡𝑠</m:t>
                    </m:r>
                    <m:r>
                      <a:rPr lang="en-US" sz="2200" i="1">
                        <a:latin typeface="Cambria Math"/>
                      </a:rPr>
                      <m:t> </m:t>
                    </m:r>
                    <m:r>
                      <a:rPr lang="en-US" sz="2200" i="1">
                        <a:latin typeface="Cambria Math"/>
                      </a:rPr>
                      <m:t>𝑡𝑜</m:t>
                    </m:r>
                  </m:oMath>
                </a14:m>
                <a:r>
                  <a:rPr lang="en-US" sz="2200"/>
                  <a:t> be determined by following equations.</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r>
                        <a:rPr lang="en-US" sz="2200" i="1">
                          <a:latin typeface="Cambria Math"/>
                        </a:rPr>
                        <m:t>=</m:t>
                      </m:r>
                      <m:r>
                        <a:rPr lang="en-US" sz="2200" i="1">
                          <a:latin typeface="Cambria Math"/>
                        </a:rPr>
                        <m:t>𝑚𝑎</m:t>
                      </m:r>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r>
                            <a:rPr lang="en-US" sz="2200" i="1">
                              <a:latin typeface="Cambria Math"/>
                            </a:rPr>
                            <m:t>𝑧</m:t>
                          </m:r>
                        </m:e>
                      </m:nary>
                    </m:oMath>
                  </m:oMathPara>
                </a14:m>
                <a:endParaRPr lang="en-US" sz="2200" i="1">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oMath>
                  </m:oMathPara>
                </a14:m>
                <a:endParaRPr lang="en-US" sz="2200"/>
              </a:p>
              <a:p>
                <a:pPr marL="0" indent="0">
                  <a:buNone/>
                </a:pPr>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a:blip r:embed="rId2"/>
                <a:stretch>
                  <a:fillRect l="-963" t="-8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4B46AE4-09F5-49F5-AEB0-870002C65964}"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mc:AlternateContent xmlns:mc="http://schemas.openxmlformats.org/markup-compatibility/2006">
        <mc:Choice xmlns:a14="http://schemas.microsoft.com/office/drawing/2010/main" Requires="a14">
          <p:graphicFrame>
            <p:nvGraphicFramePr>
              <p:cNvPr id="2" name="Table 1"/>
              <p:cNvGraphicFramePr>
                <a:graphicFrameLocks noGrp="1"/>
              </p:cNvGraphicFramePr>
              <p:nvPr/>
            </p:nvGraphicFramePr>
            <p:xfrm>
              <a:off x="914400" y="220980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a:p>
                      </a:txBody>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a:p>
                      </a:txBody>
                      <a:tcPr/>
                    </a:tc>
                    <a:tc>
                      <a:txBody>
                        <a:bodyPr/>
                        <a:lstStyle/>
                        <a:p>
                          <a:r>
                            <a:rPr lang="en-US"/>
                            <a:t>12</a:t>
                          </a:r>
                        </a:p>
                      </a:txBody>
                      <a:tcPr/>
                    </a:tc>
                    <a:tc>
                      <a:txBody>
                        <a:bodyPr/>
                        <a:lstStyle/>
                        <a:p>
                          <a:r>
                            <a:rPr lang="en-US"/>
                            <a:t>18</a:t>
                          </a:r>
                        </a:p>
                      </a:txBody>
                      <a:tcPr/>
                    </a:tc>
                    <a:tc>
                      <a:txBody>
                        <a:bodyPr/>
                        <a:lstStyle/>
                        <a:p>
                          <a:r>
                            <a:rPr lang="en-US"/>
                            <a:t>24</a:t>
                          </a:r>
                        </a:p>
                      </a:txBody>
                      <a:tcPr/>
                    </a:tc>
                    <a:tc>
                      <a:txBody>
                        <a:bodyPr/>
                        <a:lstStyle/>
                        <a:p>
                          <a:r>
                            <a:rPr lang="en-US"/>
                            <a:t>30</a:t>
                          </a:r>
                        </a:p>
                      </a:txBody>
                      <a:tcPr/>
                    </a:tc>
                    <a:extLst>
                      <a:ext uri="{0D108BD9-81ED-4DB2-BD59-A6C34878D82A}">
                        <a16:rowId xmlns:a16="http://schemas.microsoft.com/office/drawing/2014/main" val="10001"/>
                      </a:ext>
                    </a:extLst>
                  </a:tr>
                </a:tbl>
              </a:graphicData>
            </a:graphic>
          </p:graphicFrame>
        </mc:Choice>
        <mc:Fallback>
          <p:graphicFrame>
            <p:nvGraphicFramePr>
              <p:cNvPr id="2" name="Table 1"/>
              <p:cNvGraphicFramePr>
                <a:graphicFrameLocks noGrp="1"/>
              </p:cNvGraphicFramePr>
              <p:nvPr/>
            </p:nvGraphicFramePr>
            <p:xfrm>
              <a:off x="914400" y="220980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a:p>
                      </a:txBody>
                      <a:tcPr>
                        <a:blipFill>
                          <a:blip r:embed="rId3"/>
                          <a:stretch>
                            <a:fillRect l="-1000" t="-8065" r="-402500" b="-120968"/>
                          </a:stretch>
                        </a:blipFill>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1000" t="-109836" r="-402500" b="-22951"/>
                          </a:stretch>
                        </a:blipFill>
                      </a:tcPr>
                    </a:tc>
                    <a:tc>
                      <a:txBody>
                        <a:bodyPr/>
                        <a:lstStyle/>
                        <a:p>
                          <a:r>
                            <a:rPr lang="en-US"/>
                            <a:t>12</a:t>
                          </a:r>
                        </a:p>
                      </a:txBody>
                      <a:tcPr/>
                    </a:tc>
                    <a:tc>
                      <a:txBody>
                        <a:bodyPr/>
                        <a:lstStyle/>
                        <a:p>
                          <a:r>
                            <a:rPr lang="en-US"/>
                            <a:t>18</a:t>
                          </a:r>
                        </a:p>
                      </a:txBody>
                      <a:tcPr/>
                    </a:tc>
                    <a:tc>
                      <a:txBody>
                        <a:bodyPr/>
                        <a:lstStyle/>
                        <a:p>
                          <a:r>
                            <a:rPr lang="en-US"/>
                            <a:t>24</a:t>
                          </a:r>
                        </a:p>
                      </a:txBody>
                      <a:tcPr/>
                    </a:tc>
                    <a:tc>
                      <a:txBody>
                        <a:bodyPr/>
                        <a:lstStyle/>
                        <a:p>
                          <a:r>
                            <a:rPr lang="en-US"/>
                            <a:t>30</a:t>
                          </a:r>
                        </a:p>
                      </a:txBody>
                      <a:tcPr/>
                    </a:tc>
                    <a:extLst>
                      <a:ext uri="{0D108BD9-81ED-4DB2-BD59-A6C34878D82A}">
                        <a16:rowId xmlns:a16="http://schemas.microsoft.com/office/drawing/2014/main" val="10001"/>
                      </a:ext>
                    </a:extLst>
                  </a:tr>
                </a:tbl>
              </a:graphicData>
            </a:graphic>
          </p:graphicFrame>
        </mc:Fallback>
      </mc:AlternateContent>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Multiple Linear Regression(CO1)</a:t>
            </a:r>
            <a:endParaRPr kumimoji="0" lang="en-US" sz="3000" b="1" i="0" u="none" strike="noStrike" kern="1200" cap="none" spc="0" normalizeH="0" baseline="0" noProof="0">
              <a:ln>
                <a:noFill/>
              </a:ln>
              <a:solidFill>
                <a:schemeClr val="dk1"/>
              </a:solidFill>
              <a:effectLst/>
              <a:uLnTx/>
              <a:uFillTx/>
            </a:endParaRPr>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nvGraphicFramePr>
            <p:xfrm>
              <a:off x="914400" y="2971800"/>
              <a:ext cx="6248400" cy="365760"/>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tblGrid>
                  <a:tr h="1422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𝑧</m:t>
                                </m:r>
                              </m:oMath>
                            </m:oMathPara>
                          </a14:m>
                          <a:endParaRPr lang="en-US"/>
                        </a:p>
                      </a:txBody>
                      <a:tcPr/>
                    </a:tc>
                    <a:tc>
                      <a:txBody>
                        <a:bodyPr/>
                        <a:lstStyle/>
                        <a:p>
                          <a:r>
                            <a:rPr lang="en-US"/>
                            <a:t>0</a:t>
                          </a:r>
                        </a:p>
                      </a:txBody>
                      <a:tcPr/>
                    </a:tc>
                    <a:tc>
                      <a:txBody>
                        <a:bodyPr/>
                        <a:lstStyle/>
                        <a:p>
                          <a:r>
                            <a:rPr lang="en-US"/>
                            <a:t>1</a:t>
                          </a:r>
                        </a:p>
                      </a:txBody>
                      <a:tcPr/>
                    </a:tc>
                    <a:tc>
                      <a:txBody>
                        <a:bodyPr/>
                        <a:lstStyle/>
                        <a:p>
                          <a:r>
                            <a:rPr lang="en-US"/>
                            <a:t>2</a:t>
                          </a:r>
                        </a:p>
                      </a:txBody>
                      <a:tcPr/>
                    </a:tc>
                    <a:tc>
                      <a:txBody>
                        <a:bodyPr/>
                        <a:lstStyle/>
                        <a:p>
                          <a:r>
                            <a:rPr lang="en-US"/>
                            <a:t>3</a:t>
                          </a:r>
                        </a:p>
                      </a:txBody>
                      <a:tcPr/>
                    </a:tc>
                    <a:extLst>
                      <a:ext uri="{0D108BD9-81ED-4DB2-BD59-A6C34878D82A}">
                        <a16:rowId xmlns:a16="http://schemas.microsoft.com/office/drawing/2014/main" val="10000"/>
                      </a:ext>
                    </a:extLst>
                  </a:tr>
                </a:tbl>
              </a:graphicData>
            </a:graphic>
          </p:graphicFrame>
        </mc:Choice>
        <mc:Fallback>
          <p:graphicFrame>
            <p:nvGraphicFramePr>
              <p:cNvPr id="7" name="Table 6"/>
              <p:cNvGraphicFramePr>
                <a:graphicFrameLocks noGrp="1"/>
              </p:cNvGraphicFramePr>
              <p:nvPr/>
            </p:nvGraphicFramePr>
            <p:xfrm>
              <a:off x="914400" y="2971800"/>
              <a:ext cx="6248400" cy="365760"/>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tblGrid>
                  <a:tr h="365760">
                    <a:tc>
                      <a:txBody>
                        <a:bodyPr/>
                        <a:lstStyle/>
                        <a:p>
                          <a:endParaRPr lang="en-US"/>
                        </a:p>
                      </a:txBody>
                      <a:tcPr>
                        <a:blipFill>
                          <a:blip r:embed="rId4"/>
                          <a:stretch>
                            <a:fillRect l="-976" t="-8197" r="-402439" b="-24590"/>
                          </a:stretch>
                        </a:blipFill>
                      </a:tcPr>
                    </a:tc>
                    <a:tc>
                      <a:txBody>
                        <a:bodyPr/>
                        <a:lstStyle/>
                        <a:p>
                          <a:r>
                            <a:rPr lang="en-US"/>
                            <a:t>0</a:t>
                          </a:r>
                        </a:p>
                      </a:txBody>
                      <a:tcPr/>
                    </a:tc>
                    <a:tc>
                      <a:txBody>
                        <a:bodyPr/>
                        <a:lstStyle/>
                        <a:p>
                          <a:r>
                            <a:rPr lang="en-US"/>
                            <a:t>1</a:t>
                          </a:r>
                        </a:p>
                      </a:txBody>
                      <a:tcPr/>
                    </a:tc>
                    <a:tc>
                      <a:txBody>
                        <a:bodyPr/>
                        <a:lstStyle/>
                        <a:p>
                          <a:r>
                            <a:rPr lang="en-US"/>
                            <a:t>2</a:t>
                          </a:r>
                        </a:p>
                      </a:txBody>
                      <a:tcPr/>
                    </a:tc>
                    <a:tc>
                      <a:txBody>
                        <a:bodyPr/>
                        <a:lstStyle/>
                        <a:p>
                          <a:r>
                            <a:rPr lang="en-US"/>
                            <a:t>3</a:t>
                          </a:r>
                        </a:p>
                      </a:txBody>
                      <a:tcPr/>
                    </a:tc>
                    <a:extLst>
                      <a:ext uri="{0D108BD9-81ED-4DB2-BD59-A6C34878D82A}">
                        <a16:rowId xmlns:a16="http://schemas.microsoft.com/office/drawing/2014/main" val="10000"/>
                      </a:ext>
                    </a:extLst>
                  </a:tr>
                </a:tbl>
              </a:graphicData>
            </a:graphic>
          </p:graphicFrame>
        </mc:Fallback>
      </mc:AlternateContent>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1"/>
            <a:ext cx="1371600" cy="774154"/>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A067549E-4BC7-A404-4CC9-F68468273D9B}"/>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2750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anim calcmode="lin" valueType="num">
                                      <p:cBhvr>
                                        <p:cTn id="4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𝑦𝑧</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𝑧</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e>
                      </m:nary>
                    </m:oMath>
                  </m:oMathPara>
                </a14:m>
                <a:endParaRPr lang="en-US" sz="2200"/>
              </a:p>
              <a:p>
                <a:pPr marL="0" indent="0">
                  <a:buNone/>
                </a:pPr>
                <a:r>
                  <a:rPr lang="en-US" sz="2200"/>
                  <a:t>Here </a:t>
                </a:r>
                <a14:m>
                  <m:oMath xmlns:m="http://schemas.openxmlformats.org/officeDocument/2006/math">
                    <m:r>
                      <a:rPr lang="en-US" sz="2200" b="0" i="1" smtClean="0">
                        <a:latin typeface="Cambria Math"/>
                      </a:rPr>
                      <m:t>𝑚</m:t>
                    </m:r>
                    <m:r>
                      <a:rPr lang="en-US" sz="2200" b="0" i="1" smtClean="0">
                        <a:latin typeface="Cambria Math"/>
                      </a:rPr>
                      <m:t>=4</m:t>
                    </m:r>
                  </m:oMath>
                </a14:m>
                <a:r>
                  <a:rPr lang="en-US" sz="2200"/>
                  <a:t> Substitution yields,</a:t>
                </a:r>
              </a:p>
              <a:p>
                <a:pPr marL="0" indent="0">
                  <a:buNone/>
                </a:pPr>
                <a:r>
                  <a:rPr lang="en-US" sz="2200"/>
                  <a:t>84=</a:t>
                </a:r>
                <a14:m>
                  <m:oMath xmlns:m="http://schemas.openxmlformats.org/officeDocument/2006/math">
                    <m:r>
                      <a:rPr lang="en-US" sz="2200" i="1">
                        <a:latin typeface="Cambria Math"/>
                      </a:rPr>
                      <m:t>4</m:t>
                    </m:r>
                    <m:r>
                      <a:rPr lang="en-US" sz="2200" i="1">
                        <a:latin typeface="Cambria Math"/>
                      </a:rPr>
                      <m:t>𝑎</m:t>
                    </m:r>
                    <m:r>
                      <a:rPr lang="en-US" sz="2200" i="1">
                        <a:latin typeface="Cambria Math"/>
                      </a:rPr>
                      <m:t>+10</m:t>
                    </m:r>
                    <m:r>
                      <a:rPr lang="en-US" sz="2200" i="1">
                        <a:latin typeface="Cambria Math"/>
                      </a:rPr>
                      <m:t>𝑏</m:t>
                    </m:r>
                    <m:r>
                      <a:rPr lang="en-US" sz="2200" i="1">
                        <a:latin typeface="Cambria Math"/>
                      </a:rPr>
                      <m:t>+6</m:t>
                    </m:r>
                    <m:r>
                      <a:rPr lang="en-US" sz="2200" i="1">
                        <a:latin typeface="Cambria Math"/>
                      </a:rPr>
                      <m:t>𝑐</m:t>
                    </m:r>
                  </m:oMath>
                </a14:m>
                <a:endParaRPr lang="en-US" sz="2200"/>
              </a:p>
              <a:p>
                <a:pPr marL="0" indent="0">
                  <a:buNone/>
                </a:pPr>
                <a14:m>
                  <m:oMathPara xmlns:m="http://schemas.openxmlformats.org/officeDocument/2006/math">
                    <m:oMathParaPr>
                      <m:jc m:val="left"/>
                    </m:oMathParaPr>
                    <m:oMath xmlns:m="http://schemas.openxmlformats.org/officeDocument/2006/math">
                      <m:r>
                        <a:rPr lang="en-US" sz="2200" i="1">
                          <a:latin typeface="Cambria Math"/>
                        </a:rPr>
                        <m:t>240=10</m:t>
                      </m:r>
                      <m:r>
                        <a:rPr lang="en-US" sz="2200" i="1">
                          <a:latin typeface="Cambria Math"/>
                        </a:rPr>
                        <m:t>𝑎</m:t>
                      </m:r>
                      <m:r>
                        <a:rPr lang="en-US" sz="2200" i="1">
                          <a:latin typeface="Cambria Math"/>
                        </a:rPr>
                        <m:t>+30</m:t>
                      </m:r>
                      <m:r>
                        <a:rPr lang="en-US" sz="2200" i="1">
                          <a:latin typeface="Cambria Math"/>
                        </a:rPr>
                        <m:t>𝑏</m:t>
                      </m:r>
                      <m:r>
                        <a:rPr lang="en-US" sz="2200" i="1">
                          <a:latin typeface="Cambria Math"/>
                        </a:rPr>
                        <m:t>+20</m:t>
                      </m:r>
                      <m:r>
                        <a:rPr lang="en-US" sz="2200" i="1">
                          <a:latin typeface="Cambria Math"/>
                        </a:rPr>
                        <m:t>𝑐</m:t>
                      </m:r>
                    </m:oMath>
                  </m:oMathPara>
                </a14:m>
                <a:endParaRPr lang="en-US" sz="2200"/>
              </a:p>
              <a:p>
                <a:pPr marL="0" indent="0">
                  <a:buNone/>
                </a:pPr>
                <a:r>
                  <a:rPr lang="en-US" sz="2200"/>
                  <a:t>156=6a+20b+14c</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𝑎</m:t>
                      </m:r>
                      <m:r>
                        <a:rPr lang="en-US" sz="2200" i="1">
                          <a:latin typeface="Cambria Math"/>
                        </a:rPr>
                        <m:t>=10,</m:t>
                      </m:r>
                      <m:r>
                        <a:rPr lang="en-US" sz="2200" i="1">
                          <a:latin typeface="Cambria Math"/>
                        </a:rPr>
                        <m:t>𝑏</m:t>
                      </m:r>
                      <m:r>
                        <a:rPr lang="en-US" sz="2200" i="1">
                          <a:latin typeface="Cambria Math"/>
                        </a:rPr>
                        <m:t>=2,</m:t>
                      </m:r>
                      <m:r>
                        <a:rPr lang="en-US" sz="2200" i="1">
                          <a:latin typeface="Cambria Math"/>
                        </a:rPr>
                        <m:t>𝑐</m:t>
                      </m:r>
                      <m:r>
                        <a:rPr lang="en-US" sz="2200" i="1">
                          <a:latin typeface="Cambria Math"/>
                        </a:rPr>
                        <m:t>=4</m:t>
                      </m:r>
                    </m:oMath>
                  </m:oMathPara>
                </a14:m>
                <a:endParaRPr lang="en-US" sz="2200"/>
              </a:p>
              <a:p>
                <a:pPr marL="0" indent="0">
                  <a:buNone/>
                </a:pPr>
                <a:r>
                  <a:rPr lang="en-US" sz="2200"/>
                  <a:t>Hence the required regression plane is</a:t>
                </a:r>
              </a:p>
              <a:p>
                <a:pPr marL="0" indent="0">
                  <a:buNone/>
                </a:pPr>
                <a:r>
                  <a:rPr lang="en-US" sz="2200"/>
                  <a:t> </a:t>
                </a:r>
                <a14:m>
                  <m:oMath xmlns:m="http://schemas.openxmlformats.org/officeDocument/2006/math">
                    <m:r>
                      <a:rPr lang="en-US" sz="2200" i="1">
                        <a:latin typeface="Cambria Math"/>
                      </a:rPr>
                      <m:t>𝑦</m:t>
                    </m:r>
                    <m:r>
                      <a:rPr lang="en-US" sz="2200" i="1">
                        <a:latin typeface="Cambria Math"/>
                      </a:rPr>
                      <m:t>=10+2</m:t>
                    </m:r>
                    <m:r>
                      <a:rPr lang="en-US" sz="2200" i="1">
                        <a:latin typeface="Cambria Math"/>
                      </a:rPr>
                      <m:t>𝑥</m:t>
                    </m:r>
                    <m:r>
                      <a:rPr lang="en-US" sz="2200" i="1">
                        <a:latin typeface="Cambria Math"/>
                      </a:rPr>
                      <m:t>+4</m:t>
                    </m:r>
                    <m:r>
                      <a:rPr lang="en-US" sz="2200" i="1">
                        <a:latin typeface="Cambria Math"/>
                      </a:rPr>
                      <m:t>𝑧</m:t>
                    </m:r>
                  </m:oMath>
                </a14:m>
                <a:endParaRPr lang="en-US" sz="2200"/>
              </a:p>
              <a:p>
                <a:pPr marL="0" indent="0">
                  <a:buNone/>
                </a:pPr>
                <a:endParaRPr lang="en-US" sz="2200"/>
              </a:p>
              <a:p>
                <a:pPr marL="0" indent="0">
                  <a:buNone/>
                </a:pPr>
                <a:endParaRPr lang="en-US" sz="2200"/>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2887920-1D64-412A-A2B4-EFD15F84240F}"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Multiple Linear Regression(CO1)</a:t>
            </a: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5EA73E3-32DA-E18F-AB1B-3DFEC3EA4D8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9763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endParaRPr lang="en-US" sz="2000"/>
          </a:p>
        </p:txBody>
      </p:sp>
      <p:sp>
        <p:nvSpPr>
          <p:cNvPr id="4" name="Date Placeholder 3"/>
          <p:cNvSpPr>
            <a:spLocks noGrp="1"/>
          </p:cNvSpPr>
          <p:nvPr>
            <p:ph type="dt" sz="half" idx="10"/>
          </p:nvPr>
        </p:nvSpPr>
        <p:spPr/>
        <p:txBody>
          <a:bodyPr/>
          <a:lstStyle/>
          <a:p>
            <a:fld id="{707FA911-93CE-4B75-B010-FBDC81D467D6}" type="datetime1">
              <a:rPr lang="en-US" smtClean="0"/>
              <a:t>9/18/2024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SOVERS SINGH BISHT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7699375"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a:t> Multiple Linear Regression(CO1)</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371600" cy="774154"/>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F748E110-0E71-6910-C76F-C726E84CBF5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28537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405DC8-94A0-4EE9-90EA-8929966ADEA9}" type="datetime1">
              <a:rPr lang="en-US" smtClean="0">
                <a:solidFill>
                  <a:prstClr val="black">
                    <a:tint val="75000"/>
                  </a:prstClr>
                </a:solidFill>
              </a:rPr>
              <a:t>9/18/2024</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a:solidFill>
                <a:prstClr val="black">
                  <a:tint val="75000"/>
                </a:prstClr>
              </a:solidFill>
            </a:endParaRPr>
          </a:p>
        </p:txBody>
      </p:sp>
      <p:graphicFrame>
        <p:nvGraphicFramePr>
          <p:cNvPr id="2" name="Table 1"/>
          <p:cNvGraphicFramePr>
            <a:graphicFrameLocks noGrp="1"/>
          </p:cNvGraphicFramePr>
          <p:nvPr/>
        </p:nvGraphicFramePr>
        <p:xfrm>
          <a:off x="0" y="719961"/>
          <a:ext cx="9143999" cy="5423793"/>
        </p:xfrm>
        <a:graphic>
          <a:graphicData uri="http://schemas.openxmlformats.org/drawingml/2006/table">
            <a:tbl>
              <a:tblPr firstRow="1" firstCol="1" bandRow="1">
                <a:tableStyleId>{5940675A-B579-460E-94D1-54222C63F5DA}</a:tableStyleId>
              </a:tblPr>
              <a:tblGrid>
                <a:gridCol w="1454413">
                  <a:extLst>
                    <a:ext uri="{9D8B030D-6E8A-4147-A177-3AD203B41FA5}">
                      <a16:colId xmlns:a16="http://schemas.microsoft.com/office/drawing/2014/main" val="1346850987"/>
                    </a:ext>
                  </a:extLst>
                </a:gridCol>
                <a:gridCol w="142488">
                  <a:extLst>
                    <a:ext uri="{9D8B030D-6E8A-4147-A177-3AD203B41FA5}">
                      <a16:colId xmlns:a16="http://schemas.microsoft.com/office/drawing/2014/main" val="1402552892"/>
                    </a:ext>
                  </a:extLst>
                </a:gridCol>
                <a:gridCol w="4908644">
                  <a:extLst>
                    <a:ext uri="{9D8B030D-6E8A-4147-A177-3AD203B41FA5}">
                      <a16:colId xmlns:a16="http://schemas.microsoft.com/office/drawing/2014/main" val="2379036575"/>
                    </a:ext>
                  </a:extLst>
                </a:gridCol>
                <a:gridCol w="1189634">
                  <a:extLst>
                    <a:ext uri="{9D8B030D-6E8A-4147-A177-3AD203B41FA5}">
                      <a16:colId xmlns:a16="http://schemas.microsoft.com/office/drawing/2014/main" val="2649339996"/>
                    </a:ext>
                  </a:extLst>
                </a:gridCol>
                <a:gridCol w="1448820">
                  <a:extLst>
                    <a:ext uri="{9D8B030D-6E8A-4147-A177-3AD203B41FA5}">
                      <a16:colId xmlns:a16="http://schemas.microsoft.com/office/drawing/2014/main" val="2690427044"/>
                    </a:ext>
                  </a:extLst>
                </a:gridCol>
              </a:tblGrid>
              <a:tr h="332775">
                <a:tc gridSpan="5">
                  <a:txBody>
                    <a:bodyPr/>
                    <a:lstStyle/>
                    <a:p>
                      <a:pPr algn="ctr">
                        <a:lnSpc>
                          <a:spcPct val="107000"/>
                        </a:lnSpc>
                        <a:spcAft>
                          <a:spcPts val="0"/>
                        </a:spcAft>
                      </a:pPr>
                      <a:r>
                        <a:rPr lang="en-IN" sz="1800" b="1">
                          <a:effectLst/>
                        </a:rPr>
                        <a:t>B. TECH.  THIRD YEAR (ELECTIVE-I)</a:t>
                      </a:r>
                      <a:endParaRPr lang="en-IN" sz="1800" b="1">
                        <a:effectLst/>
                        <a:latin typeface="+mn-lt"/>
                        <a:ea typeface="Calibri" panose="020F0502020204030204" pitchFamily="34" charset="0"/>
                        <a:cs typeface="Times New Roman" panose="02020603050405020304" pitchFamily="18" charset="0"/>
                      </a:endParaRPr>
                    </a:p>
                  </a:txBody>
                  <a:tcPr marL="49387" marR="49387" marT="0" marB="0">
                    <a:solidFill>
                      <a:schemeClr val="accent5">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5014228"/>
                  </a:ext>
                </a:extLst>
              </a:tr>
              <a:tr h="208982">
                <a:tc gridSpan="2">
                  <a:txBody>
                    <a:bodyPr/>
                    <a:lstStyle/>
                    <a:p>
                      <a:pPr>
                        <a:lnSpc>
                          <a:spcPct val="107000"/>
                        </a:lnSpc>
                        <a:spcAft>
                          <a:spcPts val="0"/>
                        </a:spcAft>
                      </a:pPr>
                      <a:r>
                        <a:rPr lang="en-IN" sz="1600" b="1">
                          <a:effectLst/>
                        </a:rPr>
                        <a:t>Course code</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a:txBody>
                    <a:bodyPr/>
                    <a:lstStyle/>
                    <a:p>
                      <a:pPr>
                        <a:lnSpc>
                          <a:spcPct val="107000"/>
                        </a:lnSpc>
                        <a:spcAft>
                          <a:spcPts val="0"/>
                        </a:spcAft>
                      </a:pPr>
                      <a:r>
                        <a:rPr lang="en-IN" sz="1600" b="1">
                          <a:effectLst/>
                        </a:rPr>
                        <a:t> </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a:effectLst/>
                        </a:rPr>
                        <a:t>L T P</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a:effectLst/>
                        </a:rPr>
                        <a:t>Credits</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3417689420"/>
                  </a:ext>
                </a:extLst>
              </a:tr>
              <a:tr h="326763">
                <a:tc gridSpan="2">
                  <a:txBody>
                    <a:bodyPr/>
                    <a:lstStyle/>
                    <a:p>
                      <a:pPr>
                        <a:lnSpc>
                          <a:spcPct val="107000"/>
                        </a:lnSpc>
                        <a:spcAft>
                          <a:spcPts val="0"/>
                        </a:spcAft>
                      </a:pPr>
                      <a:r>
                        <a:rPr lang="en-IN" sz="1600" b="1">
                          <a:effectLst/>
                        </a:rPr>
                        <a:t>Course title</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a:txBody>
                    <a:bodyPr/>
                    <a:lstStyle/>
                    <a:p>
                      <a:pPr>
                        <a:lnSpc>
                          <a:spcPct val="115000"/>
                        </a:lnSpc>
                        <a:spcAft>
                          <a:spcPts val="640"/>
                        </a:spcAft>
                      </a:pPr>
                      <a:r>
                        <a:rPr lang="en-IN" sz="1600" b="1">
                          <a:effectLst/>
                        </a:rPr>
                        <a:t>PREDICTIVE ANALYTICS</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a:effectLst/>
                        </a:rPr>
                        <a:t>3 0 0</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a:effectLst/>
                        </a:rPr>
                        <a:t>3</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2279471792"/>
                  </a:ext>
                </a:extLst>
              </a:tr>
              <a:tr h="220872">
                <a:tc gridSpan="5">
                  <a:txBody>
                    <a:bodyPr/>
                    <a:lstStyle/>
                    <a:p>
                      <a:pPr algn="just">
                        <a:lnSpc>
                          <a:spcPct val="107000"/>
                        </a:lnSpc>
                        <a:spcAft>
                          <a:spcPts val="0"/>
                        </a:spcAft>
                        <a:tabLst>
                          <a:tab pos="1533525" algn="l"/>
                        </a:tabLst>
                      </a:pPr>
                      <a:r>
                        <a:rPr lang="en-IN" sz="1600" b="1">
                          <a:effectLst/>
                        </a:rPr>
                        <a:t>Course objective:</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chemeClr val="accent5">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05072364"/>
                  </a:ext>
                </a:extLst>
              </a:tr>
              <a:tr h="438085">
                <a:tc gridSpan="5">
                  <a:txBody>
                    <a:bodyPr/>
                    <a:lstStyle/>
                    <a:p>
                      <a:pPr>
                        <a:lnSpc>
                          <a:spcPct val="107000"/>
                        </a:lnSpc>
                        <a:spcAft>
                          <a:spcPts val="0"/>
                        </a:spcAft>
                      </a:pPr>
                      <a:r>
                        <a:rPr lang="en-IN" sz="1600">
                          <a:effectLst/>
                        </a:rPr>
                        <a:t>To be able to solve complex problems that require discovering hidden patterns in the data and a deep understanding of intricate relationships between a large number of interdependent variables tasked with collecting, analyzing, and interpreting large amounts of data.</a:t>
                      </a:r>
                      <a:endParaRPr lang="en-IN" sz="160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21730407"/>
                  </a:ext>
                </a:extLst>
              </a:tr>
              <a:tr h="164396">
                <a:tc gridSpan="5">
                  <a:txBody>
                    <a:bodyPr/>
                    <a:lstStyle/>
                    <a:p>
                      <a:pPr algn="just">
                        <a:lnSpc>
                          <a:spcPct val="107000"/>
                        </a:lnSpc>
                        <a:spcAft>
                          <a:spcPts val="0"/>
                        </a:spcAft>
                      </a:pPr>
                      <a:r>
                        <a:rPr lang="en-IN" sz="1600" b="1">
                          <a:effectLst/>
                        </a:rPr>
                        <a:t>Pre-requisites: </a:t>
                      </a:r>
                      <a:r>
                        <a:rPr lang="en-IN" sz="1600">
                          <a:effectLst/>
                        </a:rPr>
                        <a:t>Basic concepts of Machine learning Algorithms</a:t>
                      </a:r>
                      <a:endParaRPr lang="en-IN" sz="160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91375207"/>
                  </a:ext>
                </a:extLst>
              </a:tr>
              <a:tr h="251053">
                <a:tc gridSpan="5">
                  <a:txBody>
                    <a:bodyPr/>
                    <a:lstStyle/>
                    <a:p>
                      <a:pPr algn="ctr">
                        <a:lnSpc>
                          <a:spcPct val="107000"/>
                        </a:lnSpc>
                        <a:spcAft>
                          <a:spcPts val="0"/>
                        </a:spcAft>
                      </a:pPr>
                      <a:r>
                        <a:rPr lang="en-IN" sz="1600" b="1">
                          <a:effectLst/>
                        </a:rPr>
                        <a:t>Course Contents / Syllabus</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16137509"/>
                  </a:ext>
                </a:extLst>
              </a:tr>
              <a:tr h="242364">
                <a:tc>
                  <a:txBody>
                    <a:bodyPr/>
                    <a:lstStyle/>
                    <a:p>
                      <a:pPr>
                        <a:lnSpc>
                          <a:spcPct val="107000"/>
                        </a:lnSpc>
                        <a:spcAft>
                          <a:spcPts val="0"/>
                        </a:spcAft>
                      </a:pPr>
                      <a:r>
                        <a:rPr lang="en-IN" sz="1600" b="1">
                          <a:effectLst/>
                        </a:rPr>
                        <a:t>UNIT-I</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nSpc>
                          <a:spcPct val="115000"/>
                        </a:lnSpc>
                      </a:pPr>
                      <a:r>
                        <a:rPr lang="en-IN" sz="1600" b="1">
                          <a:effectLst/>
                        </a:rPr>
                        <a:t>LINEAR REGRESSION</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1600" b="1">
                          <a:effectLst/>
                        </a:rPr>
                        <a:t>8 HOURS</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extLst>
                  <a:ext uri="{0D108BD9-81ED-4DB2-BD59-A6C34878D82A}">
                    <a16:rowId xmlns:a16="http://schemas.microsoft.com/office/drawing/2014/main" val="3440139698"/>
                  </a:ext>
                </a:extLst>
              </a:tr>
              <a:tr h="555334">
                <a:tc gridSpan="5">
                  <a:txBody>
                    <a:bodyPr/>
                    <a:lstStyle/>
                    <a:p>
                      <a:pPr algn="just">
                        <a:lnSpc>
                          <a:spcPct val="115000"/>
                        </a:lnSpc>
                        <a:spcAft>
                          <a:spcPts val="690"/>
                        </a:spcAft>
                      </a:pPr>
                      <a:r>
                        <a:rPr lang="en-US" sz="1600">
                          <a:effectLst/>
                        </a:rPr>
                        <a:t>Introduction to Predictive Analytics, Regression basics: Relationship between attributes using Covariance and Correlation, Relationship, between multiple variables: Regression (Linear, Multivariate) in prediction, Residual Analysis Identifying significant features, feature reduction using AIC, multi-collinearity, Non-normality and Hetero </a:t>
                      </a:r>
                      <a:r>
                        <a:rPr lang="en-US" sz="1600" err="1">
                          <a:effectLst/>
                        </a:rPr>
                        <a:t>scedasticity</a:t>
                      </a:r>
                      <a:r>
                        <a:rPr lang="en-US" sz="1600">
                          <a:effectLst/>
                        </a:rPr>
                        <a:t>, Hypothesis testing of Regression Model, Confidence intervals of Slope, R-square and goodness of fit, Influential Observations – Leverage.</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5739979"/>
                  </a:ext>
                </a:extLst>
              </a:tr>
              <a:tr h="176697">
                <a:tc>
                  <a:txBody>
                    <a:bodyPr/>
                    <a:lstStyle/>
                    <a:p>
                      <a:pPr>
                        <a:lnSpc>
                          <a:spcPct val="107000"/>
                        </a:lnSpc>
                        <a:spcAft>
                          <a:spcPts val="0"/>
                        </a:spcAft>
                      </a:pPr>
                      <a:r>
                        <a:rPr lang="en-IN" sz="1600" b="1">
                          <a:effectLst/>
                        </a:rPr>
                        <a:t>UNIT-II</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gn="just">
                        <a:lnSpc>
                          <a:spcPct val="115000"/>
                        </a:lnSpc>
                        <a:spcAft>
                          <a:spcPts val="690"/>
                        </a:spcAft>
                      </a:pPr>
                      <a:r>
                        <a:rPr lang="en-IN" sz="1600" b="1">
                          <a:effectLst/>
                        </a:rPr>
                        <a:t>MULTIPLE LINEAR REGRESSION</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1600" b="1">
                          <a:effectLst/>
                        </a:rPr>
                        <a:t>8 HOURS</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extLst>
                  <a:ext uri="{0D108BD9-81ED-4DB2-BD59-A6C34878D82A}">
                    <a16:rowId xmlns:a16="http://schemas.microsoft.com/office/drawing/2014/main" val="306225901"/>
                  </a:ext>
                </a:extLst>
              </a:tr>
              <a:tr h="138834">
                <a:tc gridSpan="5">
                  <a:txBody>
                    <a:bodyPr/>
                    <a:lstStyle/>
                    <a:p>
                      <a:pPr algn="just">
                        <a:lnSpc>
                          <a:spcPct val="115000"/>
                        </a:lnSpc>
                        <a:spcAft>
                          <a:spcPts val="640"/>
                        </a:spcAft>
                      </a:pPr>
                      <a:r>
                        <a:rPr lang="en-IN" sz="1600">
                          <a:effectLst/>
                        </a:rPr>
                        <a:t>Polynomial Regression, Regularization methods, Lasso, Ridge and Elastic nets, Categorical Variables in Regression.</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56326967"/>
                  </a:ext>
                </a:extLst>
              </a:tr>
              <a:tr h="272545">
                <a:tc>
                  <a:txBody>
                    <a:bodyPr/>
                    <a:lstStyle/>
                    <a:p>
                      <a:pPr>
                        <a:lnSpc>
                          <a:spcPct val="107000"/>
                        </a:lnSpc>
                        <a:spcAft>
                          <a:spcPts val="0"/>
                        </a:spcAft>
                      </a:pPr>
                      <a:r>
                        <a:rPr lang="en-IN" sz="1600" b="1">
                          <a:effectLst/>
                        </a:rPr>
                        <a:t>UNIT-III</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nSpc>
                          <a:spcPct val="115000"/>
                        </a:lnSpc>
                      </a:pPr>
                      <a:r>
                        <a:rPr lang="en-IN" sz="1600" b="1">
                          <a:effectLst/>
                        </a:rPr>
                        <a:t>NON-LINEAR REGRESSION</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1600" b="1">
                          <a:effectLst/>
                        </a:rPr>
                        <a:t>8 HOURS</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extLst>
                  <a:ext uri="{0D108BD9-81ED-4DB2-BD59-A6C34878D82A}">
                    <a16:rowId xmlns:a16="http://schemas.microsoft.com/office/drawing/2014/main" val="1647321885"/>
                  </a:ext>
                </a:extLst>
              </a:tr>
              <a:tr h="138834">
                <a:tc gridSpan="5">
                  <a:txBody>
                    <a:bodyPr/>
                    <a:lstStyle/>
                    <a:p>
                      <a:pPr algn="just">
                        <a:lnSpc>
                          <a:spcPct val="115000"/>
                        </a:lnSpc>
                        <a:spcAft>
                          <a:spcPts val="690"/>
                        </a:spcAft>
                      </a:pPr>
                      <a:r>
                        <a:rPr lang="en-IN" sz="1600">
                          <a:effectLst/>
                        </a:rPr>
                        <a:t>Logit function and interpretation, Types of error measures (ROCR), Logistic Regression in classification.</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81381178"/>
                  </a:ext>
                </a:extLst>
              </a:tr>
            </a:tbl>
          </a:graphicData>
        </a:graphic>
      </p:graphicFrame>
      <p:pic>
        <p:nvPicPr>
          <p:cNvPr id="8" name="Picture 2">
            <a:extLst>
              <a:ext uri="{FF2B5EF4-FFF2-40B4-BE49-F238E27FC236}">
                <a16:creationId xmlns:a16="http://schemas.microsoft.com/office/drawing/2014/main" id="{187C76CF-34CE-16BE-85C7-ED82CC21D6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10" name="Title 1">
            <a:extLst>
              <a:ext uri="{FF2B5EF4-FFF2-40B4-BE49-F238E27FC236}">
                <a16:creationId xmlns:a16="http://schemas.microsoft.com/office/drawing/2014/main" id="{3DB9AC42-345F-9F12-8EC7-C98722D7E435}"/>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Course Contents / Syllabus</a:t>
            </a:r>
          </a:p>
        </p:txBody>
      </p:sp>
      <p:sp>
        <p:nvSpPr>
          <p:cNvPr id="3" name="Footer Placeholder 2">
            <a:extLst>
              <a:ext uri="{FF2B5EF4-FFF2-40B4-BE49-F238E27FC236}">
                <a16:creationId xmlns:a16="http://schemas.microsoft.com/office/drawing/2014/main" id="{1CF4C964-A62E-E2C3-40F6-3F6DC477D121}"/>
              </a:ext>
            </a:extLst>
          </p:cNvPr>
          <p:cNvSpPr>
            <a:spLocks noGrp="1"/>
          </p:cNvSpPr>
          <p:nvPr>
            <p:ph type="ftr" sz="quarter" idx="11"/>
          </p:nvPr>
        </p:nvSpPr>
        <p:spPr/>
        <p:txBody>
          <a:bodyPr/>
          <a:lstStyle/>
          <a:p>
            <a:r>
              <a:rPr lang="de-DE"/>
              <a:t>SOVERS SINGH BISHT</a:t>
            </a:r>
            <a:endParaRPr lang="en-US"/>
          </a:p>
        </p:txBody>
      </p:sp>
      <p:pic>
        <p:nvPicPr>
          <p:cNvPr id="5" name="Picture 4" descr="A screenshot of a computer&#10;&#10;Description automatically generated">
            <a:extLst>
              <a:ext uri="{FF2B5EF4-FFF2-40B4-BE49-F238E27FC236}">
                <a16:creationId xmlns:a16="http://schemas.microsoft.com/office/drawing/2014/main" id="{791327E8-F4D9-8363-779E-94DA0D3AEFD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76179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a:t>
            </a:r>
            <a:r>
              <a:rPr lang="en-US" sz="2000"/>
              <a:t>Residuals which are differences between the one-step-predicted output from the model and the measured output from the validation data set. Thus, residuals represent the portion of the validation data not explained by the model. Residual analysis consists of two tests: the whiteness test and the independence test.</a:t>
            </a:r>
          </a:p>
          <a:p>
            <a:pPr algn="just">
              <a:lnSpc>
                <a:spcPct val="150000"/>
              </a:lnSpc>
              <a:buFont typeface="Wingdings" panose="05000000000000000000" pitchFamily="2" charset="2"/>
              <a:buChar char="§"/>
            </a:pPr>
            <a:r>
              <a:rPr lang="en-IN" sz="2000"/>
              <a:t> </a:t>
            </a: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D25402BB-DD3D-4B43-8787-B1F3E2637F58}"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0727E4C-A616-4A9E-0D0E-4C88DA5F892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214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F4446F4-ABED-41C8-9D4B-8FFF428EE405}"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E652B935-6980-5994-60E1-6399BAAB2A38}"/>
              </a:ext>
            </a:extLst>
          </p:cNvPr>
          <p:cNvSpPr>
            <a:spLocks noGrp="1"/>
          </p:cNvSpPr>
          <p:nvPr>
            <p:ph idx="1"/>
          </p:nvPr>
        </p:nvSpPr>
        <p:spPr>
          <a:xfrm>
            <a:off x="150125" y="812800"/>
            <a:ext cx="8898341" cy="5908675"/>
          </a:xfrm>
        </p:spPr>
        <p:txBody>
          <a:bodyPr>
            <a:normAutofit/>
          </a:bodyPr>
          <a:lstStyle/>
          <a:p>
            <a:pPr algn="just"/>
            <a:r>
              <a:rPr lang="en-US" sz="1800" b="1"/>
              <a:t>Residual analysis</a:t>
            </a:r>
          </a:p>
          <a:p>
            <a:pPr algn="just"/>
            <a:r>
              <a:rPr lang="en-US" sz="1800"/>
              <a:t>The analysis of residuals plays an important role in validating the regression model. If the error term in the regression model satisfies the four assumptions noted earlier, then the model is considered valid. Since the statistical tests for significance are also based on these assumptions, the conclusions resulting from these significance tests are called into question if the assumptions regarding ε are not satisfied.</a:t>
            </a:r>
          </a:p>
          <a:p>
            <a:pPr algn="just"/>
            <a:endParaRPr lang="en-US" sz="1800"/>
          </a:p>
          <a:p>
            <a:pPr algn="just"/>
            <a:r>
              <a:rPr lang="en-US" sz="1800"/>
              <a:t>The </a:t>
            </a:r>
            <a:r>
              <a:rPr lang="en-US" sz="1800" err="1"/>
              <a:t>ith</a:t>
            </a:r>
            <a:r>
              <a:rPr lang="en-US" sz="1800"/>
              <a:t> residual is the difference between the observed value of the dependent variable, </a:t>
            </a:r>
            <a:r>
              <a:rPr lang="en-US" sz="1800" err="1"/>
              <a:t>yi</a:t>
            </a:r>
            <a:r>
              <a:rPr lang="en-US" sz="1800"/>
              <a:t>, and the value predicted by the estimated regression equation, </a:t>
            </a:r>
            <a:r>
              <a:rPr lang="en-US" sz="1800" err="1"/>
              <a:t>ŷi</a:t>
            </a:r>
            <a:r>
              <a:rPr lang="en-US" sz="1800"/>
              <a:t>. These residuals, computed from the available data, are treated as estimates of the model error, ε. As such, they are used by statisticians to validate the assumptions concerning ε. Good judgment and experience play key roles in residual analysis.</a:t>
            </a:r>
          </a:p>
          <a:p>
            <a:pPr algn="just"/>
            <a:endParaRPr lang="en-US" sz="1800"/>
          </a:p>
          <a:p>
            <a:pPr algn="just"/>
            <a:r>
              <a:rPr lang="en-US" sz="1800"/>
              <a:t>Graphical plots and statistical tests concerning the residuals are examined carefully by statisticians, and judgments are made based on these examinations. The most common residual plot shows ŷ on the horizontal axis and the residuals on the vertical axis. If the assumptions regarding the error term, ε, are satisfied, the residual plot will consist of a horizontal band of points. If the residual analysis does not indicate that the model assumptions are satisfied, it often suggests ways in which the model can be modified to obtain better results.</a:t>
            </a:r>
          </a:p>
          <a:p>
            <a:pPr algn="just"/>
            <a:endParaRPr lang="en-US" sz="1800"/>
          </a:p>
        </p:txBody>
      </p:sp>
      <p:pic>
        <p:nvPicPr>
          <p:cNvPr id="3" name="Picture 2" descr="A screenshot of a computer&#10;&#10;Description automatically generated">
            <a:extLst>
              <a:ext uri="{FF2B5EF4-FFF2-40B4-BE49-F238E27FC236}">
                <a16:creationId xmlns:a16="http://schemas.microsoft.com/office/drawing/2014/main" id="{4FD29CC1-F35A-893B-CAA0-59E8136A6E2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5713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C4F60E3-9C5F-41C9-9DD3-ED0B8BF1609F}"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79824EF4-43C2-87A2-3CD3-4814A0820DF6}"/>
              </a:ext>
            </a:extLst>
          </p:cNvPr>
          <p:cNvSpPr>
            <a:spLocks noGrp="1"/>
          </p:cNvSpPr>
          <p:nvPr>
            <p:ph idx="1"/>
          </p:nvPr>
        </p:nvSpPr>
        <p:spPr/>
        <p:txBody>
          <a:bodyPr>
            <a:normAutofit/>
          </a:bodyPr>
          <a:lstStyle/>
          <a:p>
            <a:pPr algn="just"/>
            <a:r>
              <a:rPr lang="en-US" sz="2800" b="1"/>
              <a:t>Model building</a:t>
            </a:r>
          </a:p>
          <a:p>
            <a:pPr algn="just"/>
            <a:r>
              <a:rPr lang="en-US" sz="2400"/>
              <a:t>In regression analysis, model building is the process of developing a probabilistic model that best describes the relationship between the dependent and independent variables. The major issues are finding the proper form (linear or curvilinear) of the relationship and selecting which independent variables to include. In building models it is often desirable to use qualitative as well as quantitative variables.</a:t>
            </a:r>
            <a:endParaRPr lang="en-IN" sz="2400"/>
          </a:p>
          <a:p>
            <a:pPr algn="just"/>
            <a:endParaRPr lang="en-IN" sz="2400"/>
          </a:p>
        </p:txBody>
      </p:sp>
      <p:pic>
        <p:nvPicPr>
          <p:cNvPr id="3" name="Picture 2" descr="A screenshot of a computer&#10;&#10;Description automatically generated">
            <a:extLst>
              <a:ext uri="{FF2B5EF4-FFF2-40B4-BE49-F238E27FC236}">
                <a16:creationId xmlns:a16="http://schemas.microsoft.com/office/drawing/2014/main" id="{73CD96B9-07BF-04D6-00DE-409F15CC95C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4038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a:t>Objective:</a:t>
            </a:r>
          </a:p>
          <a:p>
            <a:pPr algn="just">
              <a:lnSpc>
                <a:spcPct val="150000"/>
              </a:lnSpc>
              <a:buFont typeface="Wingdings" panose="05000000000000000000" pitchFamily="2" charset="2"/>
              <a:buChar char="§"/>
            </a:pPr>
            <a:r>
              <a:rPr lang="en-IN" sz="2000" b="1"/>
              <a:t>In this topic</a:t>
            </a:r>
            <a:r>
              <a:rPr lang="en-IN" sz="2000"/>
              <a:t> we learn about t</a:t>
            </a:r>
            <a:r>
              <a:rPr lang="en-US" sz="2000"/>
              <a:t>he Akaike information criterion (AIC) which is a mathematical method for evaluating how well a model fits the data it was generated from. In statistics, AIC is used to compare different possible models and determine which one is the best fit for the data.</a:t>
            </a:r>
          </a:p>
          <a:p>
            <a:pPr marL="0" indent="0" algn="just">
              <a:lnSpc>
                <a:spcPct val="150000"/>
              </a:lnSpc>
              <a:buNone/>
            </a:pPr>
            <a:r>
              <a:rPr lang="en-IN" sz="2000" b="1"/>
              <a:t>Recap:</a:t>
            </a:r>
          </a:p>
          <a:p>
            <a:pPr algn="just">
              <a:lnSpc>
                <a:spcPct val="150000"/>
              </a:lnSpc>
              <a:buFont typeface="Wingdings" panose="05000000000000000000" pitchFamily="2" charset="2"/>
              <a:buChar char="§"/>
            </a:pPr>
            <a:r>
              <a:rPr lang="en-IN" sz="2000"/>
              <a:t>Revision of </a:t>
            </a:r>
            <a:r>
              <a:rPr lang="en-US" sz="2000"/>
              <a:t>basic statistical approaches.</a:t>
            </a:r>
            <a:endParaRPr lang="en-IN" sz="2000"/>
          </a:p>
          <a:p>
            <a:pPr marL="0" indent="0" algn="just">
              <a:lnSpc>
                <a:spcPct val="150000"/>
              </a:lnSpc>
              <a:buNone/>
            </a:pPr>
            <a:endParaRPr lang="en-IN" sz="1650" b="1"/>
          </a:p>
        </p:txBody>
      </p:sp>
      <p:sp>
        <p:nvSpPr>
          <p:cNvPr id="4" name="Date Placeholder 3"/>
          <p:cNvSpPr>
            <a:spLocks noGrp="1"/>
          </p:cNvSpPr>
          <p:nvPr>
            <p:ph type="dt" sz="half" idx="10"/>
          </p:nvPr>
        </p:nvSpPr>
        <p:spPr/>
        <p:txBody>
          <a:bodyPr/>
          <a:lstStyle/>
          <a:p>
            <a:pPr defTabSz="685800">
              <a:defRPr/>
            </a:pPr>
            <a:fld id="{6942B8BF-6F51-425C-94CB-8EC8C5A5D2AB}" type="datetime1">
              <a:rPr lang="en-US" sz="900" smtClean="0">
                <a:solidFill>
                  <a:prstClr val="black">
                    <a:tint val="75000"/>
                  </a:prstClr>
                </a:solidFill>
                <a:latin typeface="Calibri"/>
              </a:rPr>
              <a:t>9/18/2024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63FF63C-AEC9-207F-EA04-B911485EFEA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2365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a:t>Likelihood profiles for 95% confidence intervals</a:t>
            </a:r>
          </a:p>
        </p:txBody>
      </p:sp>
      <p:sp>
        <p:nvSpPr>
          <p:cNvPr id="3" name="Title 1">
            <a:extLst>
              <a:ext uri="{FF2B5EF4-FFF2-40B4-BE49-F238E27FC236}">
                <a16:creationId xmlns:a16="http://schemas.microsoft.com/office/drawing/2014/main" id="{3D2B4CE0-E1A5-E9EA-7172-E42C4DF30BC0}"/>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4" name="Picture 3">
            <a:extLst>
              <a:ext uri="{FF2B5EF4-FFF2-40B4-BE49-F238E27FC236}">
                <a16:creationId xmlns:a16="http://schemas.microsoft.com/office/drawing/2014/main" id="{0F7D2404-D22D-E0F4-AC1B-C029B870F5C5}"/>
              </a:ext>
            </a:extLst>
          </p:cNvPr>
          <p:cNvPicPr>
            <a:picLocks noChangeAspect="1"/>
          </p:cNvPicPr>
          <p:nvPr/>
        </p:nvPicPr>
        <p:blipFill>
          <a:blip r:embed="rId2"/>
          <a:stretch>
            <a:fillRect/>
          </a:stretch>
        </p:blipFill>
        <p:spPr>
          <a:xfrm>
            <a:off x="-19722" y="0"/>
            <a:ext cx="1384300" cy="812800"/>
          </a:xfrm>
          <a:prstGeom prst="rect">
            <a:avLst/>
          </a:prstGeom>
        </p:spPr>
      </p:pic>
      <p:sp>
        <p:nvSpPr>
          <p:cNvPr id="5" name="Date Placeholder 4">
            <a:extLst>
              <a:ext uri="{FF2B5EF4-FFF2-40B4-BE49-F238E27FC236}">
                <a16:creationId xmlns:a16="http://schemas.microsoft.com/office/drawing/2014/main" id="{C6424F6F-F9B0-C584-3EE4-9633DC727FB8}"/>
              </a:ext>
            </a:extLst>
          </p:cNvPr>
          <p:cNvSpPr>
            <a:spLocks noGrp="1"/>
          </p:cNvSpPr>
          <p:nvPr>
            <p:ph type="dt" sz="half" idx="10"/>
          </p:nvPr>
        </p:nvSpPr>
        <p:spPr/>
        <p:txBody>
          <a:bodyPr/>
          <a:lstStyle/>
          <a:p>
            <a:fld id="{98F0255D-36FC-4EEA-9DBB-585336102977}" type="datetime1">
              <a:rPr lang="en-US" smtClean="0"/>
              <a:t>9/18/2024</a:t>
            </a:fld>
            <a:endParaRPr lang="en-US"/>
          </a:p>
        </p:txBody>
      </p:sp>
      <p:sp>
        <p:nvSpPr>
          <p:cNvPr id="6" name="Footer Placeholder 5">
            <a:extLst>
              <a:ext uri="{FF2B5EF4-FFF2-40B4-BE49-F238E27FC236}">
                <a16:creationId xmlns:a16="http://schemas.microsoft.com/office/drawing/2014/main" id="{C2086106-E293-44AD-B828-EA437743A85F}"/>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ECB64F49-2C61-6B17-3D73-1F8C6DE8AEBB}"/>
              </a:ext>
            </a:extLst>
          </p:cNvPr>
          <p:cNvSpPr>
            <a:spLocks noGrp="1"/>
          </p:cNvSpPr>
          <p:nvPr>
            <p:ph type="sldNum" sz="quarter" idx="12"/>
          </p:nvPr>
        </p:nvSpPr>
        <p:spPr/>
        <p:txBody>
          <a:bodyPr/>
          <a:lstStyle/>
          <a:p>
            <a:fld id="{B6F15528-21DE-4FAA-801E-634DDDAF4B2B}" type="slidenum">
              <a:rPr lang="en-US" smtClean="0"/>
              <a:pPr/>
              <a:t>84</a:t>
            </a:fld>
            <a:endParaRPr lang="en-US"/>
          </a:p>
        </p:txBody>
      </p:sp>
      <p:pic>
        <p:nvPicPr>
          <p:cNvPr id="8" name="Picture 7" descr="A screenshot of a computer&#10;&#10;Description automatically generated">
            <a:extLst>
              <a:ext uri="{FF2B5EF4-FFF2-40B4-BE49-F238E27FC236}">
                <a16:creationId xmlns:a16="http://schemas.microsoft.com/office/drawing/2014/main" id="{E7C858AF-B76B-E805-4F56-31AD9289F87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3969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a:xfrm>
            <a:off x="457200" y="393170"/>
            <a:ext cx="8229600" cy="1143000"/>
          </a:xfrm>
        </p:spPr>
        <p:txBody>
          <a:bodyPr/>
          <a:lstStyle/>
          <a:p>
            <a:r>
              <a:rPr lang="en-US"/>
              <a:t>Mark-recapture example</a:t>
            </a:r>
          </a:p>
        </p:txBody>
      </p:sp>
      <p:sp>
        <p:nvSpPr>
          <p:cNvPr id="31748" name="Rectangle 4"/>
          <p:cNvSpPr>
            <a:spLocks noGrp="1" noChangeArrowheads="1"/>
          </p:cNvSpPr>
          <p:nvPr>
            <p:ph type="body" idx="1"/>
          </p:nvPr>
        </p:nvSpPr>
        <p:spPr>
          <a:xfrm>
            <a:off x="457200" y="1617133"/>
            <a:ext cx="8229600" cy="4525963"/>
          </a:xfrm>
        </p:spPr>
        <p:txBody>
          <a:bodyPr>
            <a:normAutofit/>
          </a:bodyPr>
          <a:lstStyle/>
          <a:p>
            <a:r>
              <a:rPr lang="en-US" sz="2800"/>
              <a:t>We tagged 100 fish</a:t>
            </a:r>
          </a:p>
          <a:p>
            <a:r>
              <a:rPr lang="en-US" sz="2800"/>
              <a:t>Went back a few days later (after mixing etc.)</a:t>
            </a:r>
          </a:p>
          <a:p>
            <a:r>
              <a:rPr lang="en-US" sz="2800"/>
              <a:t>Recaptured 100 fish</a:t>
            </a:r>
          </a:p>
          <a:p>
            <a:r>
              <a:rPr lang="en-US" sz="2800" i="1"/>
              <a:t>k</a:t>
            </a:r>
            <a:r>
              <a:rPr lang="en-US" sz="2800"/>
              <a:t>=5 of the recaptured fish were tagged</a:t>
            </a:r>
          </a:p>
          <a:p>
            <a:r>
              <a:rPr lang="en-US" sz="2800"/>
              <a:t>We use a Poisson distribution to explore the likelihood of different population sizes (</a:t>
            </a:r>
            <a:r>
              <a:rPr lang="en-US" sz="2800" i="1"/>
              <a:t>N</a:t>
            </a:r>
            <a:r>
              <a:rPr lang="en-US" sz="2800"/>
              <a:t>)</a:t>
            </a:r>
          </a:p>
          <a:p>
            <a:r>
              <a:rPr lang="en-US" sz="2800"/>
              <a:t>The question is: what is </a:t>
            </a:r>
            <a:r>
              <a:rPr lang="en-US" sz="2800" i="1"/>
              <a:t>N</a:t>
            </a:r>
            <a:r>
              <a:rPr lang="en-US" sz="2800"/>
              <a:t>?</a:t>
            </a:r>
          </a:p>
        </p:txBody>
      </p:sp>
      <p:sp>
        <p:nvSpPr>
          <p:cNvPr id="4" name="Title 1">
            <a:extLst>
              <a:ext uri="{FF2B5EF4-FFF2-40B4-BE49-F238E27FC236}">
                <a16:creationId xmlns:a16="http://schemas.microsoft.com/office/drawing/2014/main" id="{96AC247D-7D64-1710-DF47-86F4A1615FCF}"/>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61AAF7F2-E6A2-7D5C-5A7E-9555CFCEAA5E}"/>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71A66367-E138-F921-0907-5F4CF6766EC3}"/>
              </a:ext>
            </a:extLst>
          </p:cNvPr>
          <p:cNvSpPr>
            <a:spLocks noGrp="1"/>
          </p:cNvSpPr>
          <p:nvPr>
            <p:ph type="dt" sz="half" idx="10"/>
          </p:nvPr>
        </p:nvSpPr>
        <p:spPr/>
        <p:txBody>
          <a:bodyPr/>
          <a:lstStyle/>
          <a:p>
            <a:fld id="{A1C26480-D27D-43E9-82A8-3D50B2EE2B0F}" type="datetime1">
              <a:rPr lang="en-US" smtClean="0"/>
              <a:t>9/18/2024</a:t>
            </a:fld>
            <a:endParaRPr lang="en-US"/>
          </a:p>
        </p:txBody>
      </p:sp>
      <p:sp>
        <p:nvSpPr>
          <p:cNvPr id="3" name="Footer Placeholder 2">
            <a:extLst>
              <a:ext uri="{FF2B5EF4-FFF2-40B4-BE49-F238E27FC236}">
                <a16:creationId xmlns:a16="http://schemas.microsoft.com/office/drawing/2014/main" id="{9C5D6199-D932-E5AD-C60F-53154D970E85}"/>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94E9E2D9-E64A-FFE6-8EBB-F61473F30760}"/>
              </a:ext>
            </a:extLst>
          </p:cNvPr>
          <p:cNvSpPr>
            <a:spLocks noGrp="1"/>
          </p:cNvSpPr>
          <p:nvPr>
            <p:ph type="sldNum" sz="quarter" idx="12"/>
          </p:nvPr>
        </p:nvSpPr>
        <p:spPr/>
        <p:txBody>
          <a:bodyPr/>
          <a:lstStyle/>
          <a:p>
            <a:fld id="{B6F15528-21DE-4FAA-801E-634DDDAF4B2B}" type="slidenum">
              <a:rPr lang="en-US" smtClean="0"/>
              <a:pPr/>
              <a:t>85</a:t>
            </a:fld>
            <a:endParaRPr lang="en-US"/>
          </a:p>
        </p:txBody>
      </p:sp>
      <p:pic>
        <p:nvPicPr>
          <p:cNvPr id="7" name="Picture 6" descr="A screenshot of a computer&#10;&#10;Description automatically generated">
            <a:extLst>
              <a:ext uri="{FF2B5EF4-FFF2-40B4-BE49-F238E27FC236}">
                <a16:creationId xmlns:a16="http://schemas.microsoft.com/office/drawing/2014/main" id="{DF74FBB6-E3BD-C60B-BFE3-6179327A2E0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8712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What we need</a:t>
            </a:r>
          </a:p>
        </p:txBody>
      </p:sp>
      <p:sp>
        <p:nvSpPr>
          <p:cNvPr id="33795" name="Rectangle 3"/>
          <p:cNvSpPr>
            <a:spLocks noGrp="1" noChangeArrowheads="1"/>
          </p:cNvSpPr>
          <p:nvPr>
            <p:ph type="body" idx="1"/>
          </p:nvPr>
        </p:nvSpPr>
        <p:spPr>
          <a:xfrm>
            <a:off x="457200" y="1477539"/>
            <a:ext cx="8229600" cy="4525963"/>
          </a:xfrm>
        </p:spPr>
        <p:txBody>
          <a:bodyPr>
            <a:normAutofit/>
          </a:bodyPr>
          <a:lstStyle/>
          <a:p>
            <a:r>
              <a:rPr lang="en-US" sz="2800"/>
              <a:t>Data: number tagged, number recaptured, tags recaptured</a:t>
            </a:r>
          </a:p>
          <a:p>
            <a:r>
              <a:rPr lang="en-US" sz="2800"/>
              <a:t>If the population size is </a:t>
            </a:r>
            <a:r>
              <a:rPr lang="en-US" sz="2800" i="1"/>
              <a:t>N</a:t>
            </a:r>
            <a:r>
              <a:rPr lang="en-US" sz="2800"/>
              <a:t> then the proportion tagged is number tagged / </a:t>
            </a:r>
            <a:r>
              <a:rPr lang="en-US" sz="2800" i="1"/>
              <a:t>N</a:t>
            </a:r>
          </a:p>
          <a:p>
            <a:r>
              <a:rPr lang="en-US" sz="2800"/>
              <a:t>Predicted number of tags recovered = proportion tagged × number recaptured</a:t>
            </a:r>
          </a:p>
          <a:p>
            <a:r>
              <a:rPr lang="en-US" sz="2800"/>
              <a:t>Predicted tags recovered is mean (</a:t>
            </a:r>
            <a:r>
              <a:rPr lang="el-GR" sz="2800" i="1"/>
              <a:t>λ</a:t>
            </a:r>
            <a:r>
              <a:rPr lang="en-US" sz="2800"/>
              <a:t>) of Poisson: if </a:t>
            </a:r>
            <a:r>
              <a:rPr lang="el-GR" sz="2800"/>
              <a:t>λ</a:t>
            </a:r>
            <a:r>
              <a:rPr lang="en-US" sz="2800"/>
              <a:t> = 1, 2, …, 100 then what is the likelihood of observing 5 recaptures?</a:t>
            </a:r>
          </a:p>
        </p:txBody>
      </p:sp>
      <p:graphicFrame>
        <p:nvGraphicFramePr>
          <p:cNvPr id="4" name="Object 3"/>
          <p:cNvGraphicFramePr>
            <a:graphicFrameLocks noChangeAspect="1"/>
          </p:cNvGraphicFramePr>
          <p:nvPr/>
        </p:nvGraphicFramePr>
        <p:xfrm>
          <a:off x="2482850" y="5645150"/>
          <a:ext cx="2438400" cy="990600"/>
        </p:xfrm>
        <a:graphic>
          <a:graphicData uri="http://schemas.openxmlformats.org/presentationml/2006/ole">
            <mc:AlternateContent xmlns:mc="http://schemas.openxmlformats.org/markup-compatibility/2006">
              <mc:Choice xmlns:v="urn:schemas-microsoft-com:vml" Requires="v">
                <p:oleObj name="Equation" r:id="rId3" imgW="1028520" imgH="419040" progId="Equation.DSMT4">
                  <p:embed/>
                </p:oleObj>
              </mc:Choice>
              <mc:Fallback>
                <p:oleObj name="Equation" r:id="rId3" imgW="1028520" imgH="419040" progId="Equation.DSMT4">
                  <p:embed/>
                  <p:pic>
                    <p:nvPicPr>
                      <p:cNvPr id="4" name="Object 3"/>
                      <p:cNvPicPr>
                        <a:picLocks noChangeAspect="1" noChangeArrowheads="1"/>
                      </p:cNvPicPr>
                      <p:nvPr/>
                    </p:nvPicPr>
                    <p:blipFill>
                      <a:blip r:embed="rId4"/>
                      <a:srcRect/>
                      <a:stretch>
                        <a:fillRect/>
                      </a:stretch>
                    </p:blipFill>
                    <p:spPr bwMode="auto">
                      <a:xfrm>
                        <a:off x="2482850" y="5645150"/>
                        <a:ext cx="2438400" cy="990600"/>
                      </a:xfrm>
                      <a:prstGeom prst="rect">
                        <a:avLst/>
                      </a:prstGeom>
                      <a:noFill/>
                      <a:ln w="9525">
                        <a:noFill/>
                        <a:miter lim="800000"/>
                        <a:headEnd/>
                        <a:tailEnd/>
                      </a:ln>
                      <a:effectLst/>
                    </p:spPr>
                  </p:pic>
                </p:oleObj>
              </mc:Fallback>
            </mc:AlternateContent>
          </a:graphicData>
        </a:graphic>
      </p:graphicFrame>
      <p:cxnSp>
        <p:nvCxnSpPr>
          <p:cNvPr id="5" name="Straight Arrow Connector 4"/>
          <p:cNvCxnSpPr/>
          <p:nvPr/>
        </p:nvCxnSpPr>
        <p:spPr bwMode="auto">
          <a:xfrm flipH="1">
            <a:off x="4391025" y="5462588"/>
            <a:ext cx="606075" cy="266700"/>
          </a:xfrm>
          <a:prstGeom prst="straightConnector1">
            <a:avLst/>
          </a:prstGeom>
          <a:solidFill>
            <a:schemeClr val="accent1"/>
          </a:solidFill>
          <a:ln w="28575" cap="flat" cmpd="sng" algn="ctr">
            <a:solidFill>
              <a:srgbClr val="C0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H="1" flipV="1">
            <a:off x="4876801" y="5807869"/>
            <a:ext cx="771524" cy="202009"/>
          </a:xfrm>
          <a:prstGeom prst="straightConnector1">
            <a:avLst/>
          </a:prstGeom>
          <a:solidFill>
            <a:schemeClr val="accent1"/>
          </a:solidFill>
          <a:ln w="28575" cap="flat" cmpd="sng" algn="ctr">
            <a:solidFill>
              <a:srgbClr val="C0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4997100" y="5192465"/>
            <a:ext cx="2007024" cy="461665"/>
          </a:xfrm>
          <a:prstGeom prst="rect">
            <a:avLst/>
          </a:prstGeom>
          <a:noFill/>
        </p:spPr>
        <p:txBody>
          <a:bodyPr wrap="none" rtlCol="0">
            <a:spAutoFit/>
          </a:bodyPr>
          <a:lstStyle/>
          <a:p>
            <a:r>
              <a:rPr lang="en-US" sz="2400">
                <a:solidFill>
                  <a:srgbClr val="C00000"/>
                </a:solidFill>
              </a:rPr>
              <a:t>Observed data</a:t>
            </a:r>
          </a:p>
        </p:txBody>
      </p:sp>
      <p:sp>
        <p:nvSpPr>
          <p:cNvPr id="10" name="TextBox 9"/>
          <p:cNvSpPr txBox="1"/>
          <p:nvPr/>
        </p:nvSpPr>
        <p:spPr>
          <a:xfrm>
            <a:off x="5648325" y="5779045"/>
            <a:ext cx="2343077" cy="461665"/>
          </a:xfrm>
          <a:prstGeom prst="rect">
            <a:avLst/>
          </a:prstGeom>
          <a:noFill/>
        </p:spPr>
        <p:txBody>
          <a:bodyPr wrap="none" rtlCol="0">
            <a:spAutoFit/>
          </a:bodyPr>
          <a:lstStyle/>
          <a:p>
            <a:r>
              <a:rPr lang="en-US" sz="2400">
                <a:solidFill>
                  <a:srgbClr val="C00000"/>
                </a:solidFill>
              </a:rPr>
              <a:t>Model prediction</a:t>
            </a:r>
          </a:p>
        </p:txBody>
      </p:sp>
      <p:sp>
        <p:nvSpPr>
          <p:cNvPr id="11" name="Title 1">
            <a:extLst>
              <a:ext uri="{FF2B5EF4-FFF2-40B4-BE49-F238E27FC236}">
                <a16:creationId xmlns:a16="http://schemas.microsoft.com/office/drawing/2014/main" id="{976DFAF1-5317-057F-AEC7-FA976555F0FF}"/>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12" name="Picture 11">
            <a:extLst>
              <a:ext uri="{FF2B5EF4-FFF2-40B4-BE49-F238E27FC236}">
                <a16:creationId xmlns:a16="http://schemas.microsoft.com/office/drawing/2014/main" id="{519FEA89-C1AB-A548-CBB2-450D36FB9A6F}"/>
              </a:ext>
            </a:extLst>
          </p:cNvPr>
          <p:cNvPicPr>
            <a:picLocks noChangeAspect="1"/>
          </p:cNvPicPr>
          <p:nvPr/>
        </p:nvPicPr>
        <p:blipFill>
          <a:blip r:embed="rId5"/>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B50E8222-DBA1-D296-8B1B-3D21D616FBDB}"/>
              </a:ext>
            </a:extLst>
          </p:cNvPr>
          <p:cNvSpPr>
            <a:spLocks noGrp="1"/>
          </p:cNvSpPr>
          <p:nvPr>
            <p:ph type="dt" sz="half" idx="10"/>
          </p:nvPr>
        </p:nvSpPr>
        <p:spPr/>
        <p:txBody>
          <a:bodyPr/>
          <a:lstStyle/>
          <a:p>
            <a:fld id="{EE57DC58-6EE1-41F5-A03C-FDE7C39CFFC2}" type="datetime1">
              <a:rPr lang="en-US" smtClean="0"/>
              <a:t>9/18/2024</a:t>
            </a:fld>
            <a:endParaRPr lang="en-US"/>
          </a:p>
        </p:txBody>
      </p:sp>
      <p:sp>
        <p:nvSpPr>
          <p:cNvPr id="3" name="Footer Placeholder 2">
            <a:extLst>
              <a:ext uri="{FF2B5EF4-FFF2-40B4-BE49-F238E27FC236}">
                <a16:creationId xmlns:a16="http://schemas.microsoft.com/office/drawing/2014/main" id="{760F6130-B19F-DB01-AFB9-AC1663C8900B}"/>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DA705CFA-252B-C839-FB15-E8E4D73055BB}"/>
              </a:ext>
            </a:extLst>
          </p:cNvPr>
          <p:cNvSpPr>
            <a:spLocks noGrp="1"/>
          </p:cNvSpPr>
          <p:nvPr>
            <p:ph type="sldNum" sz="quarter" idx="12"/>
          </p:nvPr>
        </p:nvSpPr>
        <p:spPr/>
        <p:txBody>
          <a:bodyPr/>
          <a:lstStyle/>
          <a:p>
            <a:fld id="{B6F15528-21DE-4FAA-801E-634DDDAF4B2B}" type="slidenum">
              <a:rPr lang="en-US" smtClean="0"/>
              <a:pPr/>
              <a:t>86</a:t>
            </a:fld>
            <a:endParaRPr lang="en-US"/>
          </a:p>
        </p:txBody>
      </p:sp>
      <p:pic>
        <p:nvPicPr>
          <p:cNvPr id="8" name="Picture 7" descr="A screenshot of a computer&#10;&#10;Description automatically generated">
            <a:extLst>
              <a:ext uri="{FF2B5EF4-FFF2-40B4-BE49-F238E27FC236}">
                <a16:creationId xmlns:a16="http://schemas.microsoft.com/office/drawing/2014/main" id="{AA7B2C6D-FCFA-8ADF-AF46-7365190E19D4}"/>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60792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35758976"/>
              </p:ext>
            </p:extLst>
          </p:nvPr>
        </p:nvGraphicFramePr>
        <p:xfrm>
          <a:off x="123538" y="695606"/>
          <a:ext cx="5784851" cy="6035040"/>
        </p:xfrm>
        <a:graphic>
          <a:graphicData uri="http://schemas.openxmlformats.org/drawingml/2006/table">
            <a:tbl>
              <a:tblPr>
                <a:tableStyleId>{5C22544A-7EE6-4342-B048-85BDC9FD1C3A}</a:tableStyleId>
              </a:tblPr>
              <a:tblGrid>
                <a:gridCol w="1086137">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962025">
                  <a:extLst>
                    <a:ext uri="{9D8B030D-6E8A-4147-A177-3AD203B41FA5}">
                      <a16:colId xmlns:a16="http://schemas.microsoft.com/office/drawing/2014/main" val="20003"/>
                    </a:ext>
                  </a:extLst>
                </a:gridCol>
                <a:gridCol w="1114425">
                  <a:extLst>
                    <a:ext uri="{9D8B030D-6E8A-4147-A177-3AD203B41FA5}">
                      <a16:colId xmlns:a16="http://schemas.microsoft.com/office/drawing/2014/main" val="20004"/>
                    </a:ext>
                  </a:extLst>
                </a:gridCol>
                <a:gridCol w="1098264">
                  <a:extLst>
                    <a:ext uri="{9D8B030D-6E8A-4147-A177-3AD203B41FA5}">
                      <a16:colId xmlns:a16="http://schemas.microsoft.com/office/drawing/2014/main" val="20005"/>
                    </a:ext>
                  </a:extLst>
                </a:gridCol>
              </a:tblGrid>
              <a:tr h="542604">
                <a:tc>
                  <a:txBody>
                    <a:bodyPr/>
                    <a:lstStyle/>
                    <a:p>
                      <a:pPr algn="ctr" fontAlgn="b"/>
                      <a:r>
                        <a:rPr lang="en-US" sz="1800" u="none" strike="noStrike">
                          <a:effectLst/>
                        </a:rPr>
                        <a:t>Population size</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Num tagged</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Prop. tagged</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err="1">
                          <a:effectLst/>
                        </a:rPr>
                        <a:t>Num</a:t>
                      </a:r>
                      <a:r>
                        <a:rPr lang="en-US" sz="1800" u="none" strike="noStrike">
                          <a:effectLst/>
                        </a:rPr>
                        <a:t> </a:t>
                      </a:r>
                      <a:r>
                        <a:rPr lang="en-US" sz="1800" u="none" strike="noStrike" err="1">
                          <a:effectLst/>
                        </a:rPr>
                        <a:t>recapt</a:t>
                      </a:r>
                      <a:r>
                        <a:rPr lang="en-US" sz="1800" u="none" strike="noStrike">
                          <a:effectLst/>
                        </a:rPr>
                        <a:t>.</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Pred. tags </a:t>
                      </a:r>
                      <a:r>
                        <a:rPr lang="en-US" sz="1800" u="none" strike="noStrike" err="1">
                          <a:effectLst/>
                        </a:rPr>
                        <a:t>recapt</a:t>
                      </a:r>
                      <a:r>
                        <a:rPr lang="en-US" sz="1800" u="none" strike="noStrike">
                          <a:effectLst/>
                        </a:rPr>
                        <a:t>. </a:t>
                      </a:r>
                      <a:r>
                        <a:rPr lang="el-GR" sz="1800" u="none" strike="noStrike">
                          <a:effectLst/>
                        </a:rPr>
                        <a:t>λ</a:t>
                      </a:r>
                      <a:r>
                        <a:rPr lang="en-US" sz="1800" u="none" strike="noStrike">
                          <a:effectLst/>
                        </a:rPr>
                        <a:t> </a:t>
                      </a:r>
                      <a:endParaRPr lang="en-US" sz="1800" b="0" i="0" u="none" strike="noStrike">
                        <a:solidFill>
                          <a:srgbClr val="000000"/>
                        </a:solidFill>
                        <a:effectLst/>
                        <a:latin typeface="Calibri"/>
                      </a:endParaRPr>
                    </a:p>
                  </a:txBody>
                  <a:tcPr marL="0" marR="0" marT="0" marB="0" anchor="b"/>
                </a:tc>
                <a:tc>
                  <a:txBody>
                    <a:bodyPr/>
                    <a:lstStyle/>
                    <a:p>
                      <a:pPr algn="ctr" fontAlgn="b"/>
                      <a:r>
                        <a:rPr lang="en-US" sz="1800" u="none" strike="noStrike">
                          <a:effectLst/>
                        </a:rPr>
                        <a:t>Likelihood</a:t>
                      </a:r>
                      <a:endParaRPr lang="en-US" sz="18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271302">
                <a:tc>
                  <a:txBody>
                    <a:bodyPr/>
                    <a:lstStyle/>
                    <a:p>
                      <a:pPr algn="r" fontAlgn="b"/>
                      <a:r>
                        <a:rPr lang="en-US" sz="1800" u="none" strike="noStrike">
                          <a:effectLst/>
                        </a:rPr>
                        <a:t>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0.200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20.00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0.000</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1"/>
                  </a:ext>
                </a:extLst>
              </a:tr>
              <a:tr h="271302">
                <a:tc>
                  <a:txBody>
                    <a:bodyPr/>
                    <a:lstStyle/>
                    <a:p>
                      <a:pPr algn="r" fontAlgn="b"/>
                      <a:r>
                        <a:rPr lang="en-US" sz="1800" u="none" strike="noStrike">
                          <a:effectLst/>
                        </a:rPr>
                        <a:t>1000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0.038</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2"/>
                  </a:ext>
                </a:extLst>
              </a:tr>
              <a:tr h="271302">
                <a:tc>
                  <a:txBody>
                    <a:bodyPr/>
                    <a:lstStyle/>
                    <a:p>
                      <a:pPr algn="r" fontAlgn="b"/>
                      <a:r>
                        <a:rPr lang="en-US" sz="1800" u="none" strike="noStrike">
                          <a:effectLst/>
                        </a:rPr>
                        <a:t>1500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0.067</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6.67</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0.140</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3"/>
                  </a:ext>
                </a:extLst>
              </a:tr>
              <a:tr h="271302">
                <a:tc>
                  <a:txBody>
                    <a:bodyPr/>
                    <a:lstStyle/>
                    <a:p>
                      <a:pPr algn="r" fontAlgn="b"/>
                      <a:r>
                        <a:rPr lang="en-US" sz="1800" u="none" strike="noStrike">
                          <a:effectLst/>
                        </a:rPr>
                        <a:t>2000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0.050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0.175</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4"/>
                  </a:ext>
                </a:extLst>
              </a:tr>
              <a:tr h="271302">
                <a:tc>
                  <a:txBody>
                    <a:bodyPr/>
                    <a:lstStyle/>
                    <a:p>
                      <a:pPr algn="r" fontAlgn="b"/>
                      <a:r>
                        <a:rPr lang="en-US" sz="1800" u="none" strike="noStrike">
                          <a:effectLst/>
                        </a:rPr>
                        <a:t>2500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0.040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4.00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0.156</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5"/>
                  </a:ext>
                </a:extLst>
              </a:tr>
              <a:tr h="271302">
                <a:tc>
                  <a:txBody>
                    <a:bodyPr/>
                    <a:lstStyle/>
                    <a:p>
                      <a:pPr algn="r" fontAlgn="b"/>
                      <a:r>
                        <a:rPr lang="en-US" sz="1800" u="none" strike="noStrike">
                          <a:effectLst/>
                        </a:rPr>
                        <a:t>3000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0.033</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3.33</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0.122</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6"/>
                  </a:ext>
                </a:extLst>
              </a:tr>
              <a:tr h="271302">
                <a:tc>
                  <a:txBody>
                    <a:bodyPr/>
                    <a:lstStyle/>
                    <a:p>
                      <a:pPr algn="r" fontAlgn="b"/>
                      <a:r>
                        <a:rPr lang="en-US" sz="1800" u="none" strike="noStrike">
                          <a:effectLst/>
                        </a:rPr>
                        <a:t>3500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0.029</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2.86</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0.091</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7"/>
                  </a:ext>
                </a:extLst>
              </a:tr>
              <a:tr h="271302">
                <a:tc>
                  <a:txBody>
                    <a:bodyPr/>
                    <a:lstStyle/>
                    <a:p>
                      <a:pPr algn="r" fontAlgn="b"/>
                      <a:r>
                        <a:rPr lang="en-US" sz="1800" u="none" strike="noStrike">
                          <a:effectLst/>
                        </a:rPr>
                        <a:t>4000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0.025</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2.50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0.067</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8"/>
                  </a:ext>
                </a:extLst>
              </a:tr>
              <a:tr h="271302">
                <a:tc>
                  <a:txBody>
                    <a:bodyPr/>
                    <a:lstStyle/>
                    <a:p>
                      <a:pPr algn="r" fontAlgn="b"/>
                      <a:r>
                        <a:rPr lang="en-US" sz="1800" u="none" strike="noStrike">
                          <a:effectLst/>
                        </a:rPr>
                        <a:t>4500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0.022</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2.22</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0.049</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09"/>
                  </a:ext>
                </a:extLst>
              </a:tr>
              <a:tr h="271302">
                <a:tc>
                  <a:txBody>
                    <a:bodyPr/>
                    <a:lstStyle/>
                    <a:p>
                      <a:pPr algn="r" fontAlgn="b"/>
                      <a:r>
                        <a:rPr lang="en-US" sz="1800" u="none" strike="noStrike">
                          <a:effectLst/>
                        </a:rPr>
                        <a:t>5000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0.020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2.00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0.036</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0"/>
                  </a:ext>
                </a:extLst>
              </a:tr>
              <a:tr h="271302">
                <a:tc>
                  <a:txBody>
                    <a:bodyPr/>
                    <a:lstStyle/>
                    <a:p>
                      <a:pPr algn="r" fontAlgn="b"/>
                      <a:r>
                        <a:rPr lang="en-US" sz="1800" u="none" strike="noStrike">
                          <a:effectLst/>
                        </a:rPr>
                        <a:t>5500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0.018</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1.82</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0.027</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1"/>
                  </a:ext>
                </a:extLst>
              </a:tr>
              <a:tr h="271302">
                <a:tc>
                  <a:txBody>
                    <a:bodyPr/>
                    <a:lstStyle/>
                    <a:p>
                      <a:pPr algn="r" fontAlgn="b"/>
                      <a:r>
                        <a:rPr lang="en-US" sz="1800" u="none" strike="noStrike">
                          <a:effectLst/>
                        </a:rPr>
                        <a:t>6000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0.017</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1.67</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0.020</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2"/>
                  </a:ext>
                </a:extLst>
              </a:tr>
              <a:tr h="271302">
                <a:tc>
                  <a:txBody>
                    <a:bodyPr/>
                    <a:lstStyle/>
                    <a:p>
                      <a:pPr algn="r" fontAlgn="b"/>
                      <a:r>
                        <a:rPr lang="en-US" sz="1800" u="none" strike="noStrike">
                          <a:effectLst/>
                        </a:rPr>
                        <a:t>6500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0.015</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1.54</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0.015</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3"/>
                  </a:ext>
                </a:extLst>
              </a:tr>
              <a:tr h="271302">
                <a:tc>
                  <a:txBody>
                    <a:bodyPr/>
                    <a:lstStyle/>
                    <a:p>
                      <a:pPr algn="r" fontAlgn="b"/>
                      <a:r>
                        <a:rPr lang="en-US" sz="1800" u="none" strike="noStrike">
                          <a:effectLst/>
                        </a:rPr>
                        <a:t>7000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0.014</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1.43</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0.012</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4"/>
                  </a:ext>
                </a:extLst>
              </a:tr>
              <a:tr h="271302">
                <a:tc>
                  <a:txBody>
                    <a:bodyPr/>
                    <a:lstStyle/>
                    <a:p>
                      <a:pPr algn="r" fontAlgn="b"/>
                      <a:r>
                        <a:rPr lang="en-US" sz="1800" u="none" strike="noStrike">
                          <a:effectLst/>
                        </a:rPr>
                        <a:t>7500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0.013</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1.33</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0.009</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5"/>
                  </a:ext>
                </a:extLst>
              </a:tr>
              <a:tr h="271302">
                <a:tc>
                  <a:txBody>
                    <a:bodyPr/>
                    <a:lstStyle/>
                    <a:p>
                      <a:pPr algn="r" fontAlgn="b"/>
                      <a:r>
                        <a:rPr lang="en-US" sz="1800" u="none" strike="noStrike">
                          <a:effectLst/>
                        </a:rPr>
                        <a:t>8000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0.013</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1.25</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0.007</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6"/>
                  </a:ext>
                </a:extLst>
              </a:tr>
              <a:tr h="271302">
                <a:tc>
                  <a:txBody>
                    <a:bodyPr/>
                    <a:lstStyle/>
                    <a:p>
                      <a:pPr algn="r" fontAlgn="b"/>
                      <a:r>
                        <a:rPr lang="en-US" sz="1800" u="none" strike="noStrike">
                          <a:effectLst/>
                        </a:rPr>
                        <a:t>8500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0.012</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1.18</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0.006</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7"/>
                  </a:ext>
                </a:extLst>
              </a:tr>
              <a:tr h="271302">
                <a:tc>
                  <a:txBody>
                    <a:bodyPr/>
                    <a:lstStyle/>
                    <a:p>
                      <a:pPr algn="r" fontAlgn="b"/>
                      <a:r>
                        <a:rPr lang="en-US" sz="1800" u="none" strike="noStrike">
                          <a:effectLst/>
                        </a:rPr>
                        <a:t>9000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0.011</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1.11</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0.005</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8"/>
                  </a:ext>
                </a:extLst>
              </a:tr>
              <a:tr h="271302">
                <a:tc>
                  <a:txBody>
                    <a:bodyPr/>
                    <a:lstStyle/>
                    <a:p>
                      <a:pPr algn="r" fontAlgn="b"/>
                      <a:r>
                        <a:rPr lang="en-US" sz="1800" u="none" strike="noStrike">
                          <a:effectLst/>
                        </a:rPr>
                        <a:t>9500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0.011</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1.05</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0.004</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19"/>
                  </a:ext>
                </a:extLst>
              </a:tr>
              <a:tr h="271302">
                <a:tc>
                  <a:txBody>
                    <a:bodyPr/>
                    <a:lstStyle/>
                    <a:p>
                      <a:pPr algn="r" fontAlgn="b"/>
                      <a:r>
                        <a:rPr lang="en-US" sz="1800" u="none" strike="noStrike">
                          <a:effectLst/>
                        </a:rPr>
                        <a:t>10000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0.010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1.00</a:t>
                      </a:r>
                      <a:endParaRPr lang="en-US" sz="1800" b="0" i="0" u="none" strike="noStrike">
                        <a:solidFill>
                          <a:srgbClr val="000000"/>
                        </a:solidFill>
                        <a:effectLst/>
                        <a:latin typeface="Calibri"/>
                      </a:endParaRPr>
                    </a:p>
                  </a:txBody>
                  <a:tcPr marL="0" marR="136055" marT="0" marB="0" anchor="b"/>
                </a:tc>
                <a:tc>
                  <a:txBody>
                    <a:bodyPr/>
                    <a:lstStyle/>
                    <a:p>
                      <a:pPr algn="r" fontAlgn="b"/>
                      <a:r>
                        <a:rPr lang="en-US" sz="1800" u="none" strike="noStrike">
                          <a:effectLst/>
                        </a:rPr>
                        <a:t>0.003</a:t>
                      </a:r>
                      <a:endParaRPr lang="en-US" sz="1800" b="0" i="0" u="none" strike="noStrike">
                        <a:solidFill>
                          <a:srgbClr val="000000"/>
                        </a:solidFill>
                        <a:effectLst/>
                        <a:latin typeface="Calibri"/>
                      </a:endParaRPr>
                    </a:p>
                  </a:txBody>
                  <a:tcPr marL="0" marR="136055" marT="0" marB="0" anchor="b"/>
                </a:tc>
                <a:extLst>
                  <a:ext uri="{0D108BD9-81ED-4DB2-BD59-A6C34878D82A}">
                    <a16:rowId xmlns:a16="http://schemas.microsoft.com/office/drawing/2014/main" val="10020"/>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37814984"/>
              </p:ext>
            </p:extLst>
          </p:nvPr>
        </p:nvGraphicFramePr>
        <p:xfrm>
          <a:off x="6807200" y="1015998"/>
          <a:ext cx="1500188" cy="609600"/>
        </p:xfrm>
        <a:graphic>
          <a:graphicData uri="http://schemas.openxmlformats.org/presentationml/2006/ole">
            <mc:AlternateContent xmlns:mc="http://schemas.openxmlformats.org/markup-compatibility/2006">
              <mc:Choice xmlns:v="urn:schemas-microsoft-com:vml" Requires="v">
                <p:oleObj name="Equation" r:id="rId2" imgW="1028520" imgH="419040" progId="Equation.DSMT4">
                  <p:embed/>
                </p:oleObj>
              </mc:Choice>
              <mc:Fallback>
                <p:oleObj name="Equation" r:id="rId2" imgW="1028520" imgH="419040" progId="Equation.DSMT4">
                  <p:embed/>
                  <p:pic>
                    <p:nvPicPr>
                      <p:cNvPr id="4" name="Object 3"/>
                      <p:cNvPicPr>
                        <a:picLocks noChangeAspect="1" noChangeArrowheads="1"/>
                      </p:cNvPicPr>
                      <p:nvPr/>
                    </p:nvPicPr>
                    <p:blipFill>
                      <a:blip r:embed="rId3"/>
                      <a:srcRect/>
                      <a:stretch>
                        <a:fillRect/>
                      </a:stretch>
                    </p:blipFill>
                    <p:spPr bwMode="auto">
                      <a:xfrm>
                        <a:off x="6807200" y="1015998"/>
                        <a:ext cx="1500188" cy="609600"/>
                      </a:xfrm>
                      <a:prstGeom prst="rect">
                        <a:avLst/>
                      </a:prstGeom>
                      <a:noFill/>
                      <a:ln w="9525">
                        <a:noFill/>
                        <a:miter lim="800000"/>
                        <a:headEnd/>
                        <a:tailEnd/>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64384482"/>
              </p:ext>
            </p:extLst>
          </p:nvPr>
        </p:nvGraphicFramePr>
        <p:xfrm>
          <a:off x="6807200" y="1800219"/>
          <a:ext cx="1631950" cy="609600"/>
        </p:xfrm>
        <a:graphic>
          <a:graphicData uri="http://schemas.openxmlformats.org/presentationml/2006/ole">
            <mc:AlternateContent xmlns:mc="http://schemas.openxmlformats.org/markup-compatibility/2006">
              <mc:Choice xmlns:v="urn:schemas-microsoft-com:vml" Requires="v">
                <p:oleObj name="Equation" r:id="rId4" imgW="1117440" imgH="419040" progId="Equation.DSMT4">
                  <p:embed/>
                </p:oleObj>
              </mc:Choice>
              <mc:Fallback>
                <p:oleObj name="Equation" r:id="rId4" imgW="1117440" imgH="419040" progId="Equation.DSMT4">
                  <p:embed/>
                  <p:pic>
                    <p:nvPicPr>
                      <p:cNvPr id="6" name="Object 5"/>
                      <p:cNvPicPr>
                        <a:picLocks noChangeAspect="1" noChangeArrowheads="1"/>
                      </p:cNvPicPr>
                      <p:nvPr/>
                    </p:nvPicPr>
                    <p:blipFill>
                      <a:blip r:embed="rId5"/>
                      <a:srcRect/>
                      <a:stretch>
                        <a:fillRect/>
                      </a:stretch>
                    </p:blipFill>
                    <p:spPr bwMode="auto">
                      <a:xfrm>
                        <a:off x="6807200" y="1800219"/>
                        <a:ext cx="1631950" cy="609600"/>
                      </a:xfrm>
                      <a:prstGeom prst="rect">
                        <a:avLst/>
                      </a:prstGeom>
                      <a:solidFill>
                        <a:srgbClr val="FFFFFF"/>
                      </a:solidFill>
                      <a:ln w="9525">
                        <a:noFill/>
                        <a:miter lim="800000"/>
                        <a:headEnd/>
                        <a:tailEnd/>
                      </a:ln>
                      <a:effectLst/>
                    </p:spPr>
                  </p:pic>
                </p:oleObj>
              </mc:Fallback>
            </mc:AlternateContent>
          </a:graphicData>
        </a:graphic>
      </p:graphicFrame>
      <p:graphicFrame>
        <p:nvGraphicFramePr>
          <p:cNvPr id="7" name="Object 6"/>
          <p:cNvGraphicFramePr>
            <a:graphicFrameLocks noChangeAspect="1"/>
          </p:cNvGraphicFramePr>
          <p:nvPr/>
        </p:nvGraphicFramePr>
        <p:xfrm>
          <a:off x="6797675" y="3082925"/>
          <a:ext cx="1465263" cy="609600"/>
        </p:xfrm>
        <a:graphic>
          <a:graphicData uri="http://schemas.openxmlformats.org/presentationml/2006/ole">
            <mc:AlternateContent xmlns:mc="http://schemas.openxmlformats.org/markup-compatibility/2006">
              <mc:Choice xmlns:v="urn:schemas-microsoft-com:vml" Requires="v">
                <p:oleObj name="Equation" r:id="rId6" imgW="1002960" imgH="419040" progId="Equation.DSMT4">
                  <p:embed/>
                </p:oleObj>
              </mc:Choice>
              <mc:Fallback>
                <p:oleObj name="Equation" r:id="rId6" imgW="1002960" imgH="419040" progId="Equation.DSMT4">
                  <p:embed/>
                  <p:pic>
                    <p:nvPicPr>
                      <p:cNvPr id="7" name="Object 6"/>
                      <p:cNvPicPr>
                        <a:picLocks noChangeAspect="1" noChangeArrowheads="1"/>
                      </p:cNvPicPr>
                      <p:nvPr/>
                    </p:nvPicPr>
                    <p:blipFill>
                      <a:blip r:embed="rId7"/>
                      <a:srcRect/>
                      <a:stretch>
                        <a:fillRect/>
                      </a:stretch>
                    </p:blipFill>
                    <p:spPr bwMode="auto">
                      <a:xfrm>
                        <a:off x="6797675" y="3082925"/>
                        <a:ext cx="1465263" cy="609600"/>
                      </a:xfrm>
                      <a:prstGeom prst="rect">
                        <a:avLst/>
                      </a:prstGeom>
                      <a:solidFill>
                        <a:srgbClr val="FFFFFF"/>
                      </a:solidFill>
                      <a:ln w="9525">
                        <a:noFill/>
                        <a:miter lim="800000"/>
                        <a:headEnd/>
                        <a:tailEnd/>
                      </a:ln>
                      <a:effectLst/>
                    </p:spPr>
                  </p:pic>
                </p:oleObj>
              </mc:Fallback>
            </mc:AlternateContent>
          </a:graphicData>
        </a:graphic>
      </p:graphicFrame>
      <p:cxnSp>
        <p:nvCxnSpPr>
          <p:cNvPr id="8" name="Straight Arrow Connector 7"/>
          <p:cNvCxnSpPr/>
          <p:nvPr/>
        </p:nvCxnSpPr>
        <p:spPr bwMode="auto">
          <a:xfrm flipH="1" flipV="1">
            <a:off x="4724400" y="1143000"/>
            <a:ext cx="1981200" cy="889354"/>
          </a:xfrm>
          <a:prstGeom prst="straightConnector1">
            <a:avLst/>
          </a:prstGeom>
          <a:solidFill>
            <a:schemeClr val="accent1"/>
          </a:solidFill>
          <a:ln w="28575" cap="flat" cmpd="sng" algn="ctr">
            <a:solidFill>
              <a:srgbClr val="C0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H="1">
            <a:off x="4724400" y="3429000"/>
            <a:ext cx="1981200" cy="152400"/>
          </a:xfrm>
          <a:prstGeom prst="straightConnector1">
            <a:avLst/>
          </a:prstGeom>
          <a:solidFill>
            <a:schemeClr val="accent1"/>
          </a:solidFill>
          <a:ln w="28575" cap="flat" cmpd="sng" algn="ctr">
            <a:solidFill>
              <a:srgbClr val="C0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 name="Object 11"/>
          <p:cNvGraphicFramePr>
            <a:graphicFrameLocks noChangeAspect="1"/>
          </p:cNvGraphicFramePr>
          <p:nvPr/>
        </p:nvGraphicFramePr>
        <p:xfrm>
          <a:off x="6807200" y="4419600"/>
          <a:ext cx="1890713" cy="609600"/>
        </p:xfrm>
        <a:graphic>
          <a:graphicData uri="http://schemas.openxmlformats.org/presentationml/2006/ole">
            <mc:AlternateContent xmlns:mc="http://schemas.openxmlformats.org/markup-compatibility/2006">
              <mc:Choice xmlns:v="urn:schemas-microsoft-com:vml" Requires="v">
                <p:oleObj name="Equation" r:id="rId8" imgW="1295280" imgH="419040" progId="Equation.DSMT4">
                  <p:embed/>
                </p:oleObj>
              </mc:Choice>
              <mc:Fallback>
                <p:oleObj name="Equation" r:id="rId8" imgW="1295280" imgH="419040" progId="Equation.DSMT4">
                  <p:embed/>
                  <p:pic>
                    <p:nvPicPr>
                      <p:cNvPr id="12" name="Object 11"/>
                      <p:cNvPicPr>
                        <a:picLocks noChangeAspect="1" noChangeArrowheads="1"/>
                      </p:cNvPicPr>
                      <p:nvPr/>
                    </p:nvPicPr>
                    <p:blipFill>
                      <a:blip r:embed="rId9"/>
                      <a:srcRect/>
                      <a:stretch>
                        <a:fillRect/>
                      </a:stretch>
                    </p:blipFill>
                    <p:spPr bwMode="auto">
                      <a:xfrm>
                        <a:off x="6807200" y="4419600"/>
                        <a:ext cx="1890713" cy="609600"/>
                      </a:xfrm>
                      <a:prstGeom prst="rect">
                        <a:avLst/>
                      </a:prstGeom>
                      <a:solidFill>
                        <a:srgbClr val="FFFFFF"/>
                      </a:solidFill>
                      <a:ln w="9525">
                        <a:noFill/>
                        <a:miter lim="800000"/>
                        <a:headEnd/>
                        <a:tailEnd/>
                      </a:ln>
                      <a:effectLst/>
                    </p:spPr>
                  </p:pic>
                </p:oleObj>
              </mc:Fallback>
            </mc:AlternateContent>
          </a:graphicData>
        </a:graphic>
      </p:graphicFrame>
      <p:cxnSp>
        <p:nvCxnSpPr>
          <p:cNvPr id="13" name="Straight Arrow Connector 12"/>
          <p:cNvCxnSpPr/>
          <p:nvPr/>
        </p:nvCxnSpPr>
        <p:spPr bwMode="auto">
          <a:xfrm flipH="1">
            <a:off x="4724400" y="4800600"/>
            <a:ext cx="2032602" cy="533400"/>
          </a:xfrm>
          <a:prstGeom prst="straightConnector1">
            <a:avLst/>
          </a:prstGeom>
          <a:solidFill>
            <a:schemeClr val="accent1"/>
          </a:solidFill>
          <a:ln w="28575" cap="flat" cmpd="sng" algn="ctr">
            <a:solidFill>
              <a:srgbClr val="C0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6096000" y="5334000"/>
            <a:ext cx="2744406" cy="830997"/>
          </a:xfrm>
          <a:prstGeom prst="rect">
            <a:avLst/>
          </a:prstGeom>
          <a:noFill/>
        </p:spPr>
        <p:txBody>
          <a:bodyPr wrap="none" rtlCol="0">
            <a:spAutoFit/>
          </a:bodyPr>
          <a:lstStyle/>
          <a:p>
            <a:r>
              <a:rPr lang="en-US" sz="2400">
                <a:solidFill>
                  <a:srgbClr val="C00000"/>
                </a:solidFill>
              </a:rPr>
              <a:t>Observed data: </a:t>
            </a:r>
            <a:r>
              <a:rPr lang="en-US" sz="2400" i="1">
                <a:solidFill>
                  <a:srgbClr val="C00000"/>
                </a:solidFill>
              </a:rPr>
              <a:t>k</a:t>
            </a:r>
            <a:r>
              <a:rPr lang="en-US" sz="2400">
                <a:solidFill>
                  <a:srgbClr val="C00000"/>
                </a:solidFill>
              </a:rPr>
              <a:t> = 5</a:t>
            </a:r>
          </a:p>
          <a:p>
            <a:r>
              <a:rPr lang="en-US" sz="2400">
                <a:solidFill>
                  <a:srgbClr val="C00000"/>
                </a:solidFill>
              </a:rPr>
              <a:t>Model prediction: </a:t>
            </a:r>
            <a:r>
              <a:rPr lang="en-US" sz="2400">
                <a:solidFill>
                  <a:srgbClr val="C00000"/>
                </a:solidFill>
                <a:sym typeface="Symbol"/>
              </a:rPr>
              <a:t></a:t>
            </a:r>
            <a:endParaRPr lang="en-US" sz="2400">
              <a:solidFill>
                <a:srgbClr val="C00000"/>
              </a:solidFill>
            </a:endParaRPr>
          </a:p>
        </p:txBody>
      </p:sp>
      <p:sp>
        <p:nvSpPr>
          <p:cNvPr id="14" name="Title 1">
            <a:extLst>
              <a:ext uri="{FF2B5EF4-FFF2-40B4-BE49-F238E27FC236}">
                <a16:creationId xmlns:a16="http://schemas.microsoft.com/office/drawing/2014/main" id="{0A9AC656-06D2-D2A6-EA14-2359EE47E173}"/>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15" name="Picture 14">
            <a:extLst>
              <a:ext uri="{FF2B5EF4-FFF2-40B4-BE49-F238E27FC236}">
                <a16:creationId xmlns:a16="http://schemas.microsoft.com/office/drawing/2014/main" id="{89008136-DCE2-1179-EB92-0D625D5466C4}"/>
              </a:ext>
            </a:extLst>
          </p:cNvPr>
          <p:cNvPicPr>
            <a:picLocks noChangeAspect="1"/>
          </p:cNvPicPr>
          <p:nvPr/>
        </p:nvPicPr>
        <p:blipFill>
          <a:blip r:embed="rId10"/>
          <a:stretch>
            <a:fillRect/>
          </a:stretch>
        </p:blipFill>
        <p:spPr>
          <a:xfrm>
            <a:off x="-19722" y="0"/>
            <a:ext cx="1384300" cy="812800"/>
          </a:xfrm>
          <a:prstGeom prst="rect">
            <a:avLst/>
          </a:prstGeom>
        </p:spPr>
      </p:pic>
      <p:sp>
        <p:nvSpPr>
          <p:cNvPr id="9" name="Date Placeholder 8">
            <a:extLst>
              <a:ext uri="{FF2B5EF4-FFF2-40B4-BE49-F238E27FC236}">
                <a16:creationId xmlns:a16="http://schemas.microsoft.com/office/drawing/2014/main" id="{FFF17779-F75B-19C6-B484-5958015FDEFE}"/>
              </a:ext>
            </a:extLst>
          </p:cNvPr>
          <p:cNvSpPr>
            <a:spLocks noGrp="1"/>
          </p:cNvSpPr>
          <p:nvPr>
            <p:ph type="dt" sz="half" idx="10"/>
          </p:nvPr>
        </p:nvSpPr>
        <p:spPr/>
        <p:txBody>
          <a:bodyPr/>
          <a:lstStyle/>
          <a:p>
            <a:fld id="{EE92BF6C-B81B-482C-A8FD-17C19ED662DC}" type="datetime1">
              <a:rPr lang="en-US" smtClean="0"/>
              <a:t>9/18/2024</a:t>
            </a:fld>
            <a:endParaRPr lang="en-US"/>
          </a:p>
        </p:txBody>
      </p:sp>
      <p:sp>
        <p:nvSpPr>
          <p:cNvPr id="11" name="Footer Placeholder 10">
            <a:extLst>
              <a:ext uri="{FF2B5EF4-FFF2-40B4-BE49-F238E27FC236}">
                <a16:creationId xmlns:a16="http://schemas.microsoft.com/office/drawing/2014/main" id="{92ADE2CF-CD21-4A57-B734-DBF6C9A77EB1}"/>
              </a:ext>
            </a:extLst>
          </p:cNvPr>
          <p:cNvSpPr>
            <a:spLocks noGrp="1"/>
          </p:cNvSpPr>
          <p:nvPr>
            <p:ph type="ftr" sz="quarter" idx="11"/>
          </p:nvPr>
        </p:nvSpPr>
        <p:spPr/>
        <p:txBody>
          <a:bodyPr/>
          <a:lstStyle/>
          <a:p>
            <a:r>
              <a:rPr lang="de-DE"/>
              <a:t>SOVERS SINGH BISHT</a:t>
            </a:r>
            <a:endParaRPr lang="en-US"/>
          </a:p>
        </p:txBody>
      </p:sp>
      <p:sp>
        <p:nvSpPr>
          <p:cNvPr id="16" name="Slide Number Placeholder 15">
            <a:extLst>
              <a:ext uri="{FF2B5EF4-FFF2-40B4-BE49-F238E27FC236}">
                <a16:creationId xmlns:a16="http://schemas.microsoft.com/office/drawing/2014/main" id="{95E92AF1-E418-5E09-1590-BA4EC1D851DA}"/>
              </a:ext>
            </a:extLst>
          </p:cNvPr>
          <p:cNvSpPr>
            <a:spLocks noGrp="1"/>
          </p:cNvSpPr>
          <p:nvPr>
            <p:ph type="sldNum" sz="quarter" idx="12"/>
          </p:nvPr>
        </p:nvSpPr>
        <p:spPr/>
        <p:txBody>
          <a:bodyPr/>
          <a:lstStyle/>
          <a:p>
            <a:fld id="{B6F15528-21DE-4FAA-801E-634DDDAF4B2B}" type="slidenum">
              <a:rPr lang="en-US" smtClean="0"/>
              <a:pPr/>
              <a:t>87</a:t>
            </a:fld>
            <a:endParaRPr lang="en-US"/>
          </a:p>
        </p:txBody>
      </p:sp>
      <p:pic>
        <p:nvPicPr>
          <p:cNvPr id="5" name="Picture 4" descr="A screenshot of a computer&#10;&#10;Description automatically generated">
            <a:extLst>
              <a:ext uri="{FF2B5EF4-FFF2-40B4-BE49-F238E27FC236}">
                <a16:creationId xmlns:a16="http://schemas.microsoft.com/office/drawing/2014/main" id="{439E13B1-9398-0B40-10B1-1D2A1A1C34D5}"/>
              </a:ext>
            </a:extLst>
          </p:cNvPr>
          <p:cNvPicPr>
            <a:picLocks noChangeAspect="1"/>
          </p:cNvPicPr>
          <p:nvPr/>
        </p:nvPicPr>
        <p:blipFill rotWithShape="1">
          <a:blip r:embed="rId11"/>
          <a:srcRect l="26091" t="36058" r="24385" b="26405"/>
          <a:stretch/>
        </p:blipFill>
        <p:spPr bwMode="auto">
          <a:xfrm>
            <a:off x="-1" y="34776"/>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7440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35" b="14178"/>
          <a:stretch/>
        </p:blipFill>
        <p:spPr bwMode="auto">
          <a:xfrm>
            <a:off x="1271021" y="1989664"/>
            <a:ext cx="7263379" cy="408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rot="16200000">
            <a:off x="323133" y="3754995"/>
            <a:ext cx="1457130" cy="461665"/>
          </a:xfrm>
          <a:prstGeom prst="rect">
            <a:avLst/>
          </a:prstGeom>
          <a:solidFill>
            <a:schemeClr val="bg1"/>
          </a:solidFill>
        </p:spPr>
        <p:txBody>
          <a:bodyPr wrap="none" rtlCol="0">
            <a:spAutoFit/>
          </a:bodyPr>
          <a:lstStyle/>
          <a:p>
            <a:r>
              <a:rPr lang="en-US" sz="2400"/>
              <a:t>Likelihood</a:t>
            </a:r>
          </a:p>
        </p:txBody>
      </p:sp>
      <p:sp>
        <p:nvSpPr>
          <p:cNvPr id="6" name="TextBox 5"/>
          <p:cNvSpPr txBox="1"/>
          <p:nvPr/>
        </p:nvSpPr>
        <p:spPr>
          <a:xfrm>
            <a:off x="3899200" y="6002185"/>
            <a:ext cx="2063450" cy="461665"/>
          </a:xfrm>
          <a:prstGeom prst="rect">
            <a:avLst/>
          </a:prstGeom>
          <a:solidFill>
            <a:schemeClr val="bg1"/>
          </a:solidFill>
        </p:spPr>
        <p:txBody>
          <a:bodyPr wrap="none" rtlCol="0">
            <a:spAutoFit/>
          </a:bodyPr>
          <a:lstStyle/>
          <a:p>
            <a:r>
              <a:rPr lang="en-US" sz="2400"/>
              <a:t>Population size</a:t>
            </a:r>
          </a:p>
        </p:txBody>
      </p:sp>
      <p:sp>
        <p:nvSpPr>
          <p:cNvPr id="7" name="Rectangle 2"/>
          <p:cNvSpPr txBox="1">
            <a:spLocks noChangeArrowheads="1"/>
          </p:cNvSpPr>
          <p:nvPr/>
        </p:nvSpPr>
        <p:spPr>
          <a:xfrm>
            <a:off x="457200" y="664102"/>
            <a:ext cx="8229600" cy="7921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Likelihood profile (</a:t>
            </a:r>
            <a:r>
              <a:rPr lang="en-US" i="1"/>
              <a:t>k</a:t>
            </a:r>
            <a:r>
              <a:rPr lang="en-US"/>
              <a:t> = 5)</a:t>
            </a:r>
          </a:p>
        </p:txBody>
      </p:sp>
      <p:sp>
        <p:nvSpPr>
          <p:cNvPr id="8" name="TextBox 7"/>
          <p:cNvSpPr txBox="1"/>
          <p:nvPr/>
        </p:nvSpPr>
        <p:spPr>
          <a:xfrm>
            <a:off x="4972050" y="2149266"/>
            <a:ext cx="3886200" cy="1200329"/>
          </a:xfrm>
          <a:prstGeom prst="rect">
            <a:avLst/>
          </a:prstGeom>
          <a:noFill/>
        </p:spPr>
        <p:txBody>
          <a:bodyPr wrap="square" rtlCol="0">
            <a:spAutoFit/>
          </a:bodyPr>
          <a:lstStyle/>
          <a:p>
            <a:r>
              <a:rPr lang="en-US" sz="2400">
                <a:solidFill>
                  <a:srgbClr val="C00000"/>
                </a:solidFill>
              </a:rPr>
              <a:t>This is the likelihood in the right hand column of the previous slide</a:t>
            </a:r>
          </a:p>
        </p:txBody>
      </p:sp>
      <p:sp>
        <p:nvSpPr>
          <p:cNvPr id="9" name="Title 1">
            <a:extLst>
              <a:ext uri="{FF2B5EF4-FFF2-40B4-BE49-F238E27FC236}">
                <a16:creationId xmlns:a16="http://schemas.microsoft.com/office/drawing/2014/main" id="{D3017690-C677-EA74-A36C-7EECF430FC9A}"/>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10" name="Picture 9">
            <a:extLst>
              <a:ext uri="{FF2B5EF4-FFF2-40B4-BE49-F238E27FC236}">
                <a16:creationId xmlns:a16="http://schemas.microsoft.com/office/drawing/2014/main" id="{2345289D-C788-B104-780A-F26AD27AE6E9}"/>
              </a:ext>
            </a:extLst>
          </p:cNvPr>
          <p:cNvPicPr>
            <a:picLocks noChangeAspect="1"/>
          </p:cNvPicPr>
          <p:nvPr/>
        </p:nvPicPr>
        <p:blipFill>
          <a:blip r:embed="rId3"/>
          <a:stretch>
            <a:fillRect/>
          </a:stretch>
        </p:blipFill>
        <p:spPr>
          <a:xfrm>
            <a:off x="-19722" y="0"/>
            <a:ext cx="1384300" cy="812800"/>
          </a:xfrm>
          <a:prstGeom prst="rect">
            <a:avLst/>
          </a:prstGeom>
        </p:spPr>
      </p:pic>
      <p:sp>
        <p:nvSpPr>
          <p:cNvPr id="3" name="Date Placeholder 2">
            <a:extLst>
              <a:ext uri="{FF2B5EF4-FFF2-40B4-BE49-F238E27FC236}">
                <a16:creationId xmlns:a16="http://schemas.microsoft.com/office/drawing/2014/main" id="{4237D672-DF4A-58D9-52C1-83B57CE1C9B7}"/>
              </a:ext>
            </a:extLst>
          </p:cNvPr>
          <p:cNvSpPr>
            <a:spLocks noGrp="1"/>
          </p:cNvSpPr>
          <p:nvPr>
            <p:ph type="dt" sz="half" idx="10"/>
          </p:nvPr>
        </p:nvSpPr>
        <p:spPr/>
        <p:txBody>
          <a:bodyPr/>
          <a:lstStyle/>
          <a:p>
            <a:fld id="{E6DF666A-C777-4FEA-B930-9201234115FB}" type="datetime1">
              <a:rPr lang="en-US" smtClean="0"/>
              <a:t>9/18/2024</a:t>
            </a:fld>
            <a:endParaRPr lang="en-US"/>
          </a:p>
        </p:txBody>
      </p:sp>
      <p:sp>
        <p:nvSpPr>
          <p:cNvPr id="4" name="Footer Placeholder 3">
            <a:extLst>
              <a:ext uri="{FF2B5EF4-FFF2-40B4-BE49-F238E27FC236}">
                <a16:creationId xmlns:a16="http://schemas.microsoft.com/office/drawing/2014/main" id="{04B037ED-5210-05D7-07F4-1DB8167BD8F9}"/>
              </a:ext>
            </a:extLst>
          </p:cNvPr>
          <p:cNvSpPr>
            <a:spLocks noGrp="1"/>
          </p:cNvSpPr>
          <p:nvPr>
            <p:ph type="ftr" sz="quarter" idx="11"/>
          </p:nvPr>
        </p:nvSpPr>
        <p:spPr/>
        <p:txBody>
          <a:bodyPr/>
          <a:lstStyle/>
          <a:p>
            <a:r>
              <a:rPr lang="de-DE"/>
              <a:t>SOVERS SINGH BISHT</a:t>
            </a:r>
            <a:endParaRPr lang="en-US"/>
          </a:p>
        </p:txBody>
      </p:sp>
      <p:sp>
        <p:nvSpPr>
          <p:cNvPr id="5" name="Slide Number Placeholder 4">
            <a:extLst>
              <a:ext uri="{FF2B5EF4-FFF2-40B4-BE49-F238E27FC236}">
                <a16:creationId xmlns:a16="http://schemas.microsoft.com/office/drawing/2014/main" id="{8905992F-24BF-82CA-232F-949DC078D4AB}"/>
              </a:ext>
            </a:extLst>
          </p:cNvPr>
          <p:cNvSpPr>
            <a:spLocks noGrp="1"/>
          </p:cNvSpPr>
          <p:nvPr>
            <p:ph type="sldNum" sz="quarter" idx="12"/>
          </p:nvPr>
        </p:nvSpPr>
        <p:spPr/>
        <p:txBody>
          <a:bodyPr/>
          <a:lstStyle/>
          <a:p>
            <a:fld id="{B6F15528-21DE-4FAA-801E-634DDDAF4B2B}" type="slidenum">
              <a:rPr lang="en-US" smtClean="0"/>
              <a:pPr/>
              <a:t>88</a:t>
            </a:fld>
            <a:endParaRPr lang="en-US"/>
          </a:p>
        </p:txBody>
      </p:sp>
      <p:pic>
        <p:nvPicPr>
          <p:cNvPr id="11" name="Picture 10" descr="A screenshot of a computer&#10;&#10;Description automatically generated">
            <a:extLst>
              <a:ext uri="{FF2B5EF4-FFF2-40B4-BE49-F238E27FC236}">
                <a16:creationId xmlns:a16="http://schemas.microsoft.com/office/drawing/2014/main" id="{834211C8-7CEA-A91E-8F8E-FA3222762EC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7316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Multiple observations</a:t>
            </a:r>
          </a:p>
        </p:txBody>
      </p:sp>
      <p:sp>
        <p:nvSpPr>
          <p:cNvPr id="36867" name="Rectangle 3"/>
          <p:cNvSpPr>
            <a:spLocks noGrp="1" noChangeArrowheads="1"/>
          </p:cNvSpPr>
          <p:nvPr>
            <p:ph type="body" idx="1"/>
          </p:nvPr>
        </p:nvSpPr>
        <p:spPr/>
        <p:txBody>
          <a:bodyPr>
            <a:normAutofit/>
          </a:bodyPr>
          <a:lstStyle/>
          <a:p>
            <a:pPr marL="0" indent="0">
              <a:buNone/>
            </a:pPr>
            <a:r>
              <a:rPr lang="en-US" sz="2800"/>
              <a:t>We go out twice more, capturing 100 fish each time, and find 3 that are tagged the second time, and 4 that are tagged the third time</a:t>
            </a:r>
          </a:p>
        </p:txBody>
      </p:sp>
      <p:sp>
        <p:nvSpPr>
          <p:cNvPr id="4" name="Title 1">
            <a:extLst>
              <a:ext uri="{FF2B5EF4-FFF2-40B4-BE49-F238E27FC236}">
                <a16:creationId xmlns:a16="http://schemas.microsoft.com/office/drawing/2014/main" id="{85854154-B373-48B6-CAE4-5916E12AD5A9}"/>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2EEBC90A-05FF-7381-7FB7-56EFCA96B88E}"/>
              </a:ext>
            </a:extLst>
          </p:cNvPr>
          <p:cNvPicPr>
            <a:picLocks noChangeAspect="1"/>
          </p:cNvPicPr>
          <p:nvPr/>
        </p:nvPicPr>
        <p:blipFill>
          <a:blip r:embed="rId2"/>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0E7C4C0B-DF2F-6E61-D885-13BC3471DB68}"/>
              </a:ext>
            </a:extLst>
          </p:cNvPr>
          <p:cNvSpPr>
            <a:spLocks noGrp="1"/>
          </p:cNvSpPr>
          <p:nvPr>
            <p:ph type="dt" sz="half" idx="10"/>
          </p:nvPr>
        </p:nvSpPr>
        <p:spPr/>
        <p:txBody>
          <a:bodyPr/>
          <a:lstStyle/>
          <a:p>
            <a:fld id="{FD657349-B19F-4234-A80D-3F8795B53F7E}" type="datetime1">
              <a:rPr lang="en-US" smtClean="0"/>
              <a:t>9/18/2024</a:t>
            </a:fld>
            <a:endParaRPr lang="en-US"/>
          </a:p>
        </p:txBody>
      </p:sp>
      <p:sp>
        <p:nvSpPr>
          <p:cNvPr id="3" name="Footer Placeholder 2">
            <a:extLst>
              <a:ext uri="{FF2B5EF4-FFF2-40B4-BE49-F238E27FC236}">
                <a16:creationId xmlns:a16="http://schemas.microsoft.com/office/drawing/2014/main" id="{41C5008F-2808-34CC-2757-3CD7ADDF24BE}"/>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4C7DA1CB-3FBF-64CB-2DED-FA75B0AE44A2}"/>
              </a:ext>
            </a:extLst>
          </p:cNvPr>
          <p:cNvSpPr>
            <a:spLocks noGrp="1"/>
          </p:cNvSpPr>
          <p:nvPr>
            <p:ph type="sldNum" sz="quarter" idx="12"/>
          </p:nvPr>
        </p:nvSpPr>
        <p:spPr/>
        <p:txBody>
          <a:bodyPr/>
          <a:lstStyle/>
          <a:p>
            <a:fld id="{B6F15528-21DE-4FAA-801E-634DDDAF4B2B}" type="slidenum">
              <a:rPr lang="en-US" smtClean="0"/>
              <a:pPr/>
              <a:t>89</a:t>
            </a:fld>
            <a:endParaRPr lang="en-US"/>
          </a:p>
        </p:txBody>
      </p:sp>
      <p:pic>
        <p:nvPicPr>
          <p:cNvPr id="7" name="Picture 6" descr="A screenshot of a computer&#10;&#10;Description automatically generated">
            <a:extLst>
              <a:ext uri="{FF2B5EF4-FFF2-40B4-BE49-F238E27FC236}">
                <a16:creationId xmlns:a16="http://schemas.microsoft.com/office/drawing/2014/main" id="{6E1B08B5-AA2E-7EFE-915D-A4793C07863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304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9FD02C-015E-4969-9C49-FFC4BD71EEAC}" type="datetime1">
              <a:rPr lang="en-US" smtClean="0">
                <a:solidFill>
                  <a:prstClr val="black">
                    <a:tint val="75000"/>
                  </a:prstClr>
                </a:solidFill>
              </a:rPr>
              <a:t>9/18/2024</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a:t>
            </a:fld>
            <a:endParaRPr lang="en-US">
              <a:solidFill>
                <a:prstClr val="black">
                  <a:tint val="75000"/>
                </a:prstClr>
              </a:solidFill>
            </a:endParaRPr>
          </a:p>
        </p:txBody>
      </p:sp>
      <p:graphicFrame>
        <p:nvGraphicFramePr>
          <p:cNvPr id="2" name="Table 1"/>
          <p:cNvGraphicFramePr>
            <a:graphicFrameLocks noGrp="1"/>
          </p:cNvGraphicFramePr>
          <p:nvPr/>
        </p:nvGraphicFramePr>
        <p:xfrm>
          <a:off x="-3368" y="701498"/>
          <a:ext cx="9143999" cy="3373947"/>
        </p:xfrm>
        <a:graphic>
          <a:graphicData uri="http://schemas.openxmlformats.org/drawingml/2006/table">
            <a:tbl>
              <a:tblPr firstRow="1" firstCol="1" bandRow="1">
                <a:tableStyleId>{5940675A-B579-460E-94D1-54222C63F5DA}</a:tableStyleId>
              </a:tblPr>
              <a:tblGrid>
                <a:gridCol w="1263000">
                  <a:extLst>
                    <a:ext uri="{9D8B030D-6E8A-4147-A177-3AD203B41FA5}">
                      <a16:colId xmlns:a16="http://schemas.microsoft.com/office/drawing/2014/main" val="1541069910"/>
                    </a:ext>
                  </a:extLst>
                </a:gridCol>
                <a:gridCol w="191413">
                  <a:extLst>
                    <a:ext uri="{9D8B030D-6E8A-4147-A177-3AD203B41FA5}">
                      <a16:colId xmlns:a16="http://schemas.microsoft.com/office/drawing/2014/main" val="1164894793"/>
                    </a:ext>
                  </a:extLst>
                </a:gridCol>
                <a:gridCol w="142488">
                  <a:extLst>
                    <a:ext uri="{9D8B030D-6E8A-4147-A177-3AD203B41FA5}">
                      <a16:colId xmlns:a16="http://schemas.microsoft.com/office/drawing/2014/main" val="3742248287"/>
                    </a:ext>
                  </a:extLst>
                </a:gridCol>
                <a:gridCol w="4908644">
                  <a:extLst>
                    <a:ext uri="{9D8B030D-6E8A-4147-A177-3AD203B41FA5}">
                      <a16:colId xmlns:a16="http://schemas.microsoft.com/office/drawing/2014/main" val="3294516286"/>
                    </a:ext>
                  </a:extLst>
                </a:gridCol>
                <a:gridCol w="1189634">
                  <a:extLst>
                    <a:ext uri="{9D8B030D-6E8A-4147-A177-3AD203B41FA5}">
                      <a16:colId xmlns:a16="http://schemas.microsoft.com/office/drawing/2014/main" val="671190528"/>
                    </a:ext>
                  </a:extLst>
                </a:gridCol>
                <a:gridCol w="120549">
                  <a:extLst>
                    <a:ext uri="{9D8B030D-6E8A-4147-A177-3AD203B41FA5}">
                      <a16:colId xmlns:a16="http://schemas.microsoft.com/office/drawing/2014/main" val="1222276116"/>
                    </a:ext>
                  </a:extLst>
                </a:gridCol>
                <a:gridCol w="1328271">
                  <a:extLst>
                    <a:ext uri="{9D8B030D-6E8A-4147-A177-3AD203B41FA5}">
                      <a16:colId xmlns:a16="http://schemas.microsoft.com/office/drawing/2014/main" val="2936604744"/>
                    </a:ext>
                  </a:extLst>
                </a:gridCol>
              </a:tblGrid>
              <a:tr h="176697">
                <a:tc gridSpan="2">
                  <a:txBody>
                    <a:bodyPr/>
                    <a:lstStyle/>
                    <a:p>
                      <a:pPr>
                        <a:lnSpc>
                          <a:spcPct val="107000"/>
                        </a:lnSpc>
                        <a:spcAft>
                          <a:spcPts val="0"/>
                        </a:spcAft>
                      </a:pPr>
                      <a:r>
                        <a:rPr lang="en-IN" sz="1600" b="1">
                          <a:effectLst/>
                        </a:rPr>
                        <a:t>UNIT-IV</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pPr>
                        <a:lnSpc>
                          <a:spcPct val="107000"/>
                        </a:lnSpc>
                        <a:spcAft>
                          <a:spcPts val="0"/>
                        </a:spcAft>
                      </a:pP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gn="just">
                        <a:lnSpc>
                          <a:spcPct val="115000"/>
                        </a:lnSpc>
                        <a:spcAft>
                          <a:spcPts val="690"/>
                        </a:spcAft>
                      </a:pPr>
                      <a:r>
                        <a:rPr lang="en-IN" sz="1600" b="1">
                          <a:effectLst/>
                        </a:rPr>
                        <a:t>FORECASTING MODELS</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1600" b="1">
                          <a:effectLst/>
                        </a:rPr>
                        <a:t>8 HOURS</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extLst>
                  <a:ext uri="{0D108BD9-81ED-4DB2-BD59-A6C34878D82A}">
                    <a16:rowId xmlns:a16="http://schemas.microsoft.com/office/drawing/2014/main" val="2497099684"/>
                  </a:ext>
                </a:extLst>
              </a:tr>
              <a:tr h="277667">
                <a:tc gridSpan="7">
                  <a:txBody>
                    <a:bodyPr/>
                    <a:lstStyle/>
                    <a:p>
                      <a:pPr algn="just">
                        <a:lnSpc>
                          <a:spcPct val="115000"/>
                        </a:lnSpc>
                        <a:spcAft>
                          <a:spcPts val="690"/>
                        </a:spcAft>
                      </a:pPr>
                      <a:r>
                        <a:rPr lang="en-IN" sz="1600">
                          <a:effectLst/>
                        </a:rPr>
                        <a:t>Trend analysis, Cyclical and Seasonal analysis, smoothing, Moving averages, Box-Jenkins, Holt-winters, Autocorrelation, ARIMA, Examples: Applications of Time Series in financial markets.</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4772440"/>
                  </a:ext>
                </a:extLst>
              </a:tr>
              <a:tr h="176697">
                <a:tc gridSpan="2">
                  <a:txBody>
                    <a:bodyPr/>
                    <a:lstStyle/>
                    <a:p>
                      <a:pPr>
                        <a:lnSpc>
                          <a:spcPct val="107000"/>
                        </a:lnSpc>
                        <a:spcAft>
                          <a:spcPts val="0"/>
                        </a:spcAft>
                      </a:pPr>
                      <a:r>
                        <a:rPr lang="en-IN" sz="1600" b="1">
                          <a:effectLst/>
                        </a:rPr>
                        <a:t>UNIT-V</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pPr>
                        <a:lnSpc>
                          <a:spcPct val="107000"/>
                        </a:lnSpc>
                        <a:spcAft>
                          <a:spcPts val="0"/>
                        </a:spcAft>
                      </a:pP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gn="just">
                        <a:lnSpc>
                          <a:spcPct val="115000"/>
                        </a:lnSpc>
                        <a:spcAft>
                          <a:spcPts val="690"/>
                        </a:spcAft>
                      </a:pPr>
                      <a:r>
                        <a:rPr lang="en-IN" sz="1600" b="1">
                          <a:effectLst/>
                        </a:rPr>
                        <a:t> FEATURE ENGINEERING</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1600" b="1">
                          <a:effectLst/>
                        </a:rPr>
                        <a:t>8 HOURS</a:t>
                      </a:r>
                      <a:endParaRPr lang="en-IN" sz="1600" b="1">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extLst>
                  <a:ext uri="{0D108BD9-81ED-4DB2-BD59-A6C34878D82A}">
                    <a16:rowId xmlns:a16="http://schemas.microsoft.com/office/drawing/2014/main" val="4200843633"/>
                  </a:ext>
                </a:extLst>
              </a:tr>
              <a:tr h="258369">
                <a:tc gridSpan="7">
                  <a:txBody>
                    <a:bodyPr/>
                    <a:lstStyle/>
                    <a:p>
                      <a:pPr algn="just">
                        <a:lnSpc>
                          <a:spcPct val="107000"/>
                        </a:lnSpc>
                        <a:spcAft>
                          <a:spcPts val="690"/>
                        </a:spcAft>
                      </a:pPr>
                      <a:r>
                        <a:rPr lang="en-IN" sz="1600">
                          <a:effectLst/>
                        </a:rPr>
                        <a:t>Data Science Vs. Machine Learning, Exploratory Data Analysis, Feature Encoding, Imputation Feature Scaling, Determining correlation, Feature selection, Feature extraction.</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17105848"/>
                  </a:ext>
                </a:extLst>
              </a:tr>
              <a:tr h="239393">
                <a:tc gridSpan="7">
                  <a:txBody>
                    <a:bodyPr/>
                    <a:lstStyle/>
                    <a:p>
                      <a:pPr algn="just">
                        <a:lnSpc>
                          <a:spcPct val="107000"/>
                        </a:lnSpc>
                        <a:spcAft>
                          <a:spcPts val="0"/>
                        </a:spcAft>
                      </a:pPr>
                      <a:r>
                        <a:rPr lang="en-IN" sz="1600" b="1">
                          <a:effectLst/>
                        </a:rPr>
                        <a:t>Course outcome:  </a:t>
                      </a:r>
                      <a:r>
                        <a:rPr lang="en-IN" sz="1600">
                          <a:effectLst/>
                        </a:rPr>
                        <a:t>     After completion of this course students will be able to</a:t>
                      </a: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74953285"/>
                  </a:ext>
                </a:extLst>
              </a:tr>
              <a:tr h="563748">
                <a:tc>
                  <a:txBody>
                    <a:bodyPr/>
                    <a:lstStyle/>
                    <a:p>
                      <a:pPr algn="ctr">
                        <a:lnSpc>
                          <a:spcPct val="107000"/>
                        </a:lnSpc>
                        <a:spcAft>
                          <a:spcPts val="0"/>
                        </a:spcAft>
                      </a:pPr>
                      <a:r>
                        <a:rPr lang="en-IN" sz="1600" b="1">
                          <a:effectLst/>
                        </a:rPr>
                        <a:t>CO 1</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gridSpan="5">
                  <a:txBody>
                    <a:bodyPr/>
                    <a:lstStyle/>
                    <a:p>
                      <a:pPr algn="just">
                        <a:lnSpc>
                          <a:spcPct val="107000"/>
                        </a:lnSpc>
                        <a:spcAft>
                          <a:spcPts val="0"/>
                        </a:spcAft>
                      </a:pPr>
                      <a:r>
                        <a:rPr lang="en-IN" sz="1600">
                          <a:effectLst/>
                        </a:rPr>
                        <a:t>Apply specific statistical and regression analysis methods applicable to predictive analytics to identify new trends and patterns, uncover relationships, create forecasts, predict likelihoods, and test predictive hypotheses.</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pPr algn="just">
                        <a:lnSpc>
                          <a:spcPct val="107000"/>
                        </a:lnSpc>
                        <a:spcAft>
                          <a:spcPts val="0"/>
                        </a:spcAft>
                      </a:pPr>
                      <a:r>
                        <a:rPr lang="en-IN" sz="1600">
                          <a:effectLst/>
                        </a:rPr>
                        <a:t>Apply specific statistical and regression analysis methods applicable to predictive analytics to identify new trends and patterns, uncover relationships, create forecasts, predict likelihoods, and test predictive hypotheses.</a:t>
                      </a:r>
                      <a:endParaRPr lang="en-IN" sz="160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pPr algn="just">
                        <a:lnSpc>
                          <a:spcPct val="107000"/>
                        </a:lnSpc>
                        <a:spcAft>
                          <a:spcPts val="0"/>
                        </a:spcAft>
                      </a:pPr>
                      <a:endParaRPr lang="en-IN" sz="160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a:effectLst/>
                        </a:rPr>
                        <a:t>K1, K2</a:t>
                      </a:r>
                      <a:endParaRPr lang="en-IN" sz="1600">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3517120187"/>
                  </a:ext>
                </a:extLst>
              </a:tr>
              <a:tr h="281874">
                <a:tc>
                  <a:txBody>
                    <a:bodyPr/>
                    <a:lstStyle/>
                    <a:p>
                      <a:pPr algn="ctr">
                        <a:lnSpc>
                          <a:spcPct val="107000"/>
                        </a:lnSpc>
                        <a:spcAft>
                          <a:spcPts val="0"/>
                        </a:spcAft>
                      </a:pPr>
                      <a:r>
                        <a:rPr lang="en-IN" sz="1600" b="1">
                          <a:effectLst/>
                        </a:rPr>
                        <a:t>CO 2</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gridSpan="5">
                  <a:txBody>
                    <a:bodyPr/>
                    <a:lstStyle/>
                    <a:p>
                      <a:pPr algn="l">
                        <a:lnSpc>
                          <a:spcPct val="107000"/>
                        </a:lnSpc>
                        <a:spcAft>
                          <a:spcPts val="0"/>
                        </a:spcAft>
                      </a:pPr>
                      <a:r>
                        <a:rPr lang="en-IN" sz="1600">
                          <a:effectLst/>
                        </a:rPr>
                        <a:t>Learn how to select the appropriate method for predictive analysis, and how to build effective predictive models.</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a:effectLst/>
                        </a:rPr>
                        <a:t>Learn how to select the appropriate method for predictive analysis, and how to build effective predictive models.</a:t>
                      </a:r>
                      <a:endParaRPr lang="en-IN" sz="160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pPr algn="just">
                        <a:lnSpc>
                          <a:spcPct val="107000"/>
                        </a:lnSpc>
                        <a:spcAft>
                          <a:spcPts val="0"/>
                        </a:spcAft>
                      </a:pPr>
                      <a:endParaRPr lang="en-IN" sz="160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a:effectLst/>
                        </a:rPr>
                        <a:t>K2</a:t>
                      </a:r>
                      <a:endParaRPr lang="en-IN" sz="1600">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3643039943"/>
                  </a:ext>
                </a:extLst>
              </a:tr>
            </a:tbl>
          </a:graphicData>
        </a:graphic>
      </p:graphicFrame>
      <p:graphicFrame>
        <p:nvGraphicFramePr>
          <p:cNvPr id="3" name="Table 2"/>
          <p:cNvGraphicFramePr>
            <a:graphicFrameLocks noGrp="1"/>
          </p:cNvGraphicFramePr>
          <p:nvPr/>
        </p:nvGraphicFramePr>
        <p:xfrm>
          <a:off x="3369" y="4075445"/>
          <a:ext cx="9140631" cy="2164220"/>
        </p:xfrm>
        <a:graphic>
          <a:graphicData uri="http://schemas.openxmlformats.org/drawingml/2006/table">
            <a:tbl>
              <a:tblPr firstRow="1" firstCol="1" bandRow="1">
                <a:tableStyleId>{5940675A-B579-460E-94D1-54222C63F5DA}</a:tableStyleId>
              </a:tblPr>
              <a:tblGrid>
                <a:gridCol w="1256263">
                  <a:extLst>
                    <a:ext uri="{9D8B030D-6E8A-4147-A177-3AD203B41FA5}">
                      <a16:colId xmlns:a16="http://schemas.microsoft.com/office/drawing/2014/main" val="1667202718"/>
                    </a:ext>
                  </a:extLst>
                </a:gridCol>
                <a:gridCol w="6530265">
                  <a:extLst>
                    <a:ext uri="{9D8B030D-6E8A-4147-A177-3AD203B41FA5}">
                      <a16:colId xmlns:a16="http://schemas.microsoft.com/office/drawing/2014/main" val="1925081587"/>
                    </a:ext>
                  </a:extLst>
                </a:gridCol>
                <a:gridCol w="1354103">
                  <a:extLst>
                    <a:ext uri="{9D8B030D-6E8A-4147-A177-3AD203B41FA5}">
                      <a16:colId xmlns:a16="http://schemas.microsoft.com/office/drawing/2014/main" val="4192802169"/>
                    </a:ext>
                  </a:extLst>
                </a:gridCol>
              </a:tblGrid>
              <a:tr h="813114">
                <a:tc>
                  <a:txBody>
                    <a:bodyPr/>
                    <a:lstStyle/>
                    <a:p>
                      <a:pPr algn="ctr">
                        <a:lnSpc>
                          <a:spcPct val="107000"/>
                        </a:lnSpc>
                        <a:spcAft>
                          <a:spcPts val="0"/>
                        </a:spcAft>
                      </a:pPr>
                      <a:r>
                        <a:rPr lang="en-IN" sz="1600" b="1">
                          <a:effectLst/>
                        </a:rPr>
                        <a:t>CO 3</a:t>
                      </a:r>
                      <a:endParaRPr lang="en-IN" sz="1600" b="1">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lvl="0" indent="0">
                        <a:lnSpc>
                          <a:spcPct val="107000"/>
                        </a:lnSpc>
                        <a:spcAft>
                          <a:spcPts val="800"/>
                        </a:spcAft>
                        <a:buSzPts val="1000"/>
                        <a:buFont typeface="Symbol" panose="05050102010706020507" pitchFamily="18" charset="2"/>
                        <a:buNone/>
                        <a:tabLst>
                          <a:tab pos="457200" algn="l"/>
                        </a:tabLst>
                      </a:pPr>
                      <a:r>
                        <a:rPr lang="en-IN" sz="1600">
                          <a:effectLst/>
                        </a:rPr>
                        <a:t>Learn how to evaluate the soundness, appropriateness and validity of their models and how to interpret and report on results for a management audience.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rPr>
                        <a:t>K3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3172877"/>
                  </a:ext>
                </a:extLst>
              </a:tr>
              <a:tr h="537992">
                <a:tc>
                  <a:txBody>
                    <a:bodyPr/>
                    <a:lstStyle/>
                    <a:p>
                      <a:pPr algn="ctr">
                        <a:lnSpc>
                          <a:spcPct val="107000"/>
                        </a:lnSpc>
                        <a:spcAft>
                          <a:spcPts val="0"/>
                        </a:spcAft>
                      </a:pPr>
                      <a:r>
                        <a:rPr lang="en-IN" sz="1600" b="1">
                          <a:effectLst/>
                        </a:rPr>
                        <a:t>CO 4</a:t>
                      </a:r>
                      <a:endParaRPr lang="en-IN" sz="1600" b="1">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Apply predictive analytics approaches on diverse business cases and scenarios.</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rPr>
                        <a:t>K4</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733362"/>
                  </a:ext>
                </a:extLst>
              </a:tr>
              <a:tr h="813114">
                <a:tc>
                  <a:txBody>
                    <a:bodyPr/>
                    <a:lstStyle/>
                    <a:p>
                      <a:pPr algn="ctr">
                        <a:lnSpc>
                          <a:spcPct val="107000"/>
                        </a:lnSpc>
                        <a:spcAft>
                          <a:spcPts val="0"/>
                        </a:spcAft>
                      </a:pPr>
                      <a:r>
                        <a:rPr lang="en-IN" sz="1600" b="1">
                          <a:effectLst/>
                        </a:rPr>
                        <a:t>CO 5</a:t>
                      </a:r>
                      <a:endParaRPr lang="en-IN" sz="1600" b="1">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spc="-10">
                          <a:effectLst/>
                        </a:rPr>
                        <a:t>Understand the process of formulating business objectives, data selection/collection, preparation and process to successfully design, build, evaluate and implement predictive models for a various business application.</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rPr>
                        <a:t>K5, K6</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036607"/>
                  </a:ext>
                </a:extLst>
              </a:tr>
            </a:tbl>
          </a:graphicData>
        </a:graphic>
      </p:graphicFrame>
      <p:pic>
        <p:nvPicPr>
          <p:cNvPr id="8" name="Picture 2">
            <a:extLst>
              <a:ext uri="{FF2B5EF4-FFF2-40B4-BE49-F238E27FC236}">
                <a16:creationId xmlns:a16="http://schemas.microsoft.com/office/drawing/2014/main" id="{6484CE1B-D87C-C450-4B78-1A37F7424A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10" name="Title 1">
            <a:extLst>
              <a:ext uri="{FF2B5EF4-FFF2-40B4-BE49-F238E27FC236}">
                <a16:creationId xmlns:a16="http://schemas.microsoft.com/office/drawing/2014/main" id="{4348C115-F338-5A19-6880-728A2BC1501B}"/>
              </a:ext>
            </a:extLst>
          </p:cNvPr>
          <p:cNvSpPr txBox="1">
            <a:spLocks/>
          </p:cNvSpPr>
          <p:nvPr/>
        </p:nvSpPr>
        <p:spPr>
          <a:xfrm>
            <a:off x="1676400" y="0"/>
            <a:ext cx="74676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defPPr>
              <a:defRPr lang="en-US"/>
            </a:defPPr>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a:t>Course Contents / Syllabus</a:t>
            </a:r>
          </a:p>
        </p:txBody>
      </p:sp>
      <p:sp>
        <p:nvSpPr>
          <p:cNvPr id="5" name="Footer Placeholder 4">
            <a:extLst>
              <a:ext uri="{FF2B5EF4-FFF2-40B4-BE49-F238E27FC236}">
                <a16:creationId xmlns:a16="http://schemas.microsoft.com/office/drawing/2014/main" id="{3DDBEBC1-93EB-A03D-4F82-F42F1C4B8E86}"/>
              </a:ext>
            </a:extLst>
          </p:cNvPr>
          <p:cNvSpPr>
            <a:spLocks noGrp="1"/>
          </p:cNvSpPr>
          <p:nvPr>
            <p:ph type="ftr" sz="quarter" idx="11"/>
          </p:nvPr>
        </p:nvSpPr>
        <p:spPr/>
        <p:txBody>
          <a:bodyPr/>
          <a:lstStyle/>
          <a:p>
            <a:r>
              <a:rPr lang="de-DE"/>
              <a:t>SOVERS SINGH BISHT</a:t>
            </a:r>
            <a:endParaRPr lang="en-US"/>
          </a:p>
        </p:txBody>
      </p:sp>
      <p:pic>
        <p:nvPicPr>
          <p:cNvPr id="7" name="Picture 6" descr="A screenshot of a computer&#10;&#10;Description automatically generated">
            <a:extLst>
              <a:ext uri="{FF2B5EF4-FFF2-40B4-BE49-F238E27FC236}">
                <a16:creationId xmlns:a16="http://schemas.microsoft.com/office/drawing/2014/main" id="{4D4038B4-0047-EF25-9B86-80EA4484CCA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923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19" b="14131"/>
          <a:stretch/>
        </p:blipFill>
        <p:spPr bwMode="auto">
          <a:xfrm>
            <a:off x="1553592" y="1524000"/>
            <a:ext cx="6371208" cy="357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624958" y="2976821"/>
            <a:ext cx="1457130" cy="461665"/>
          </a:xfrm>
          <a:prstGeom prst="rect">
            <a:avLst/>
          </a:prstGeom>
          <a:solidFill>
            <a:schemeClr val="bg1"/>
          </a:solidFill>
        </p:spPr>
        <p:txBody>
          <a:bodyPr wrap="none" rtlCol="0">
            <a:spAutoFit/>
          </a:bodyPr>
          <a:lstStyle/>
          <a:p>
            <a:r>
              <a:rPr lang="en-US" sz="2400"/>
              <a:t>Likelihood</a:t>
            </a:r>
          </a:p>
        </p:txBody>
      </p:sp>
      <p:sp>
        <p:nvSpPr>
          <p:cNvPr id="6" name="TextBox 5"/>
          <p:cNvSpPr txBox="1"/>
          <p:nvPr/>
        </p:nvSpPr>
        <p:spPr>
          <a:xfrm>
            <a:off x="3820025" y="5110576"/>
            <a:ext cx="2063450" cy="461665"/>
          </a:xfrm>
          <a:prstGeom prst="rect">
            <a:avLst/>
          </a:prstGeom>
          <a:solidFill>
            <a:schemeClr val="bg1"/>
          </a:solidFill>
        </p:spPr>
        <p:txBody>
          <a:bodyPr wrap="none" rtlCol="0">
            <a:spAutoFit/>
          </a:bodyPr>
          <a:lstStyle/>
          <a:p>
            <a:r>
              <a:rPr lang="en-US" sz="2400"/>
              <a:t>Population size</a:t>
            </a:r>
          </a:p>
        </p:txBody>
      </p:sp>
      <p:sp>
        <p:nvSpPr>
          <p:cNvPr id="7" name="Rectangle 2"/>
          <p:cNvSpPr txBox="1">
            <a:spLocks noChangeArrowheads="1"/>
          </p:cNvSpPr>
          <p:nvPr/>
        </p:nvSpPr>
        <p:spPr>
          <a:xfrm>
            <a:off x="457200" y="731837"/>
            <a:ext cx="8229600" cy="7921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Likelihood profile (</a:t>
            </a:r>
            <a:r>
              <a:rPr lang="en-US" i="1"/>
              <a:t>k</a:t>
            </a:r>
            <a:r>
              <a:rPr lang="en-US"/>
              <a:t> = 5, 3, 4)</a:t>
            </a:r>
          </a:p>
        </p:txBody>
      </p:sp>
      <p:sp>
        <p:nvSpPr>
          <p:cNvPr id="8" name="Title 1">
            <a:extLst>
              <a:ext uri="{FF2B5EF4-FFF2-40B4-BE49-F238E27FC236}">
                <a16:creationId xmlns:a16="http://schemas.microsoft.com/office/drawing/2014/main" id="{E75CD3A9-B5E5-3D07-A92F-BD24FAE93C97}"/>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9" name="Picture 8">
            <a:extLst>
              <a:ext uri="{FF2B5EF4-FFF2-40B4-BE49-F238E27FC236}">
                <a16:creationId xmlns:a16="http://schemas.microsoft.com/office/drawing/2014/main" id="{916006F5-9A67-94E8-3158-2F84DA64D3E3}"/>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743649E3-9E82-DB79-0A1C-12390D8CBAA6}"/>
              </a:ext>
            </a:extLst>
          </p:cNvPr>
          <p:cNvSpPr>
            <a:spLocks noGrp="1"/>
          </p:cNvSpPr>
          <p:nvPr>
            <p:ph type="dt" sz="half" idx="10"/>
          </p:nvPr>
        </p:nvSpPr>
        <p:spPr/>
        <p:txBody>
          <a:bodyPr/>
          <a:lstStyle/>
          <a:p>
            <a:fld id="{9712F062-C3E3-432D-8E0F-A30E0370F553}" type="datetime1">
              <a:rPr lang="en-US" smtClean="0"/>
              <a:t>9/18/2024</a:t>
            </a:fld>
            <a:endParaRPr lang="en-US"/>
          </a:p>
        </p:txBody>
      </p:sp>
      <p:sp>
        <p:nvSpPr>
          <p:cNvPr id="3" name="Footer Placeholder 2">
            <a:extLst>
              <a:ext uri="{FF2B5EF4-FFF2-40B4-BE49-F238E27FC236}">
                <a16:creationId xmlns:a16="http://schemas.microsoft.com/office/drawing/2014/main" id="{AC3E7023-5BFE-1E14-3D6C-196C8852CFEE}"/>
              </a:ext>
            </a:extLst>
          </p:cNvPr>
          <p:cNvSpPr>
            <a:spLocks noGrp="1"/>
          </p:cNvSpPr>
          <p:nvPr>
            <p:ph type="ftr" sz="quarter" idx="11"/>
          </p:nvPr>
        </p:nvSpPr>
        <p:spPr/>
        <p:txBody>
          <a:bodyPr/>
          <a:lstStyle/>
          <a:p>
            <a:r>
              <a:rPr lang="de-DE"/>
              <a:t>SOVERS SINGH BISHT</a:t>
            </a:r>
            <a:endParaRPr lang="en-US"/>
          </a:p>
        </p:txBody>
      </p:sp>
      <p:sp>
        <p:nvSpPr>
          <p:cNvPr id="4" name="Slide Number Placeholder 3">
            <a:extLst>
              <a:ext uri="{FF2B5EF4-FFF2-40B4-BE49-F238E27FC236}">
                <a16:creationId xmlns:a16="http://schemas.microsoft.com/office/drawing/2014/main" id="{B4611F78-0A60-8A18-B932-4D4033107021}"/>
              </a:ext>
            </a:extLst>
          </p:cNvPr>
          <p:cNvSpPr>
            <a:spLocks noGrp="1"/>
          </p:cNvSpPr>
          <p:nvPr>
            <p:ph type="sldNum" sz="quarter" idx="12"/>
          </p:nvPr>
        </p:nvSpPr>
        <p:spPr/>
        <p:txBody>
          <a:bodyPr/>
          <a:lstStyle/>
          <a:p>
            <a:fld id="{B6F15528-21DE-4FAA-801E-634DDDAF4B2B}" type="slidenum">
              <a:rPr lang="en-US" smtClean="0"/>
              <a:pPr/>
              <a:t>90</a:t>
            </a:fld>
            <a:endParaRPr lang="en-US"/>
          </a:p>
        </p:txBody>
      </p:sp>
      <p:pic>
        <p:nvPicPr>
          <p:cNvPr id="10" name="Picture 9" descr="A screenshot of a computer&#10;&#10;Description automatically generated">
            <a:extLst>
              <a:ext uri="{FF2B5EF4-FFF2-40B4-BE49-F238E27FC236}">
                <a16:creationId xmlns:a16="http://schemas.microsoft.com/office/drawing/2014/main" id="{4147F60B-5E30-6D30-35EA-A46ABEA0FC7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8033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792" b="13564"/>
          <a:stretch/>
        </p:blipFill>
        <p:spPr bwMode="auto">
          <a:xfrm>
            <a:off x="1600200" y="1752600"/>
            <a:ext cx="6469439" cy="336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bwMode="auto">
          <a:xfrm flipH="1">
            <a:off x="3505200" y="1219200"/>
            <a:ext cx="1143000" cy="762000"/>
          </a:xfrm>
          <a:prstGeom prst="straightConnector1">
            <a:avLst/>
          </a:prstGeom>
          <a:solidFill>
            <a:schemeClr val="accent1"/>
          </a:solidFill>
          <a:ln w="28575" cap="flat" cmpd="sng" algn="ctr">
            <a:solidFill>
              <a:srgbClr val="C0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4676346" y="605998"/>
            <a:ext cx="2514600" cy="1323439"/>
          </a:xfrm>
          <a:prstGeom prst="rect">
            <a:avLst/>
          </a:prstGeom>
          <a:noFill/>
        </p:spPr>
        <p:txBody>
          <a:bodyPr wrap="square" rtlCol="0">
            <a:spAutoFit/>
          </a:bodyPr>
          <a:lstStyle/>
          <a:p>
            <a:r>
              <a:rPr lang="en-US" sz="1600">
                <a:solidFill>
                  <a:srgbClr val="C00000"/>
                </a:solidFill>
                <a:latin typeface="+mj-lt"/>
              </a:rPr>
              <a:t>Multiply the three likelihoods together</a:t>
            </a:r>
          </a:p>
          <a:p>
            <a:r>
              <a:rPr lang="en-US" sz="1600">
                <a:solidFill>
                  <a:srgbClr val="C00000"/>
                </a:solidFill>
                <a:latin typeface="+mj-lt"/>
              </a:rPr>
              <a:t>The result is much narrower and a much smaller number (y-axis on right)</a:t>
            </a:r>
          </a:p>
        </p:txBody>
      </p:sp>
      <p:sp>
        <p:nvSpPr>
          <p:cNvPr id="2" name="TextBox 1"/>
          <p:cNvSpPr txBox="1"/>
          <p:nvPr/>
        </p:nvSpPr>
        <p:spPr>
          <a:xfrm>
            <a:off x="3124200" y="1524000"/>
            <a:ext cx="591829" cy="369332"/>
          </a:xfrm>
          <a:prstGeom prst="rect">
            <a:avLst/>
          </a:prstGeom>
          <a:noFill/>
        </p:spPr>
        <p:txBody>
          <a:bodyPr wrap="none" rtlCol="0">
            <a:spAutoFit/>
          </a:bodyPr>
          <a:lstStyle/>
          <a:p>
            <a:r>
              <a:rPr lang="en-US"/>
              <a:t>MLE</a:t>
            </a:r>
          </a:p>
        </p:txBody>
      </p:sp>
      <p:sp>
        <p:nvSpPr>
          <p:cNvPr id="9" name="TextBox 8"/>
          <p:cNvSpPr txBox="1"/>
          <p:nvPr/>
        </p:nvSpPr>
        <p:spPr>
          <a:xfrm rot="16200000">
            <a:off x="-472324" y="2976821"/>
            <a:ext cx="3651705" cy="461665"/>
          </a:xfrm>
          <a:prstGeom prst="rect">
            <a:avLst/>
          </a:prstGeom>
          <a:solidFill>
            <a:schemeClr val="bg1"/>
          </a:solidFill>
        </p:spPr>
        <p:txBody>
          <a:bodyPr wrap="none" rtlCol="0">
            <a:spAutoFit/>
          </a:bodyPr>
          <a:lstStyle/>
          <a:p>
            <a:r>
              <a:rPr lang="en-US" sz="2400"/>
              <a:t>Likelihood (each data point)</a:t>
            </a:r>
          </a:p>
        </p:txBody>
      </p:sp>
      <p:sp>
        <p:nvSpPr>
          <p:cNvPr id="10" name="TextBox 9"/>
          <p:cNvSpPr txBox="1"/>
          <p:nvPr/>
        </p:nvSpPr>
        <p:spPr>
          <a:xfrm>
            <a:off x="3820025" y="5110576"/>
            <a:ext cx="2063450" cy="461665"/>
          </a:xfrm>
          <a:prstGeom prst="rect">
            <a:avLst/>
          </a:prstGeom>
          <a:solidFill>
            <a:schemeClr val="bg1"/>
          </a:solidFill>
        </p:spPr>
        <p:txBody>
          <a:bodyPr wrap="none" rtlCol="0">
            <a:spAutoFit/>
          </a:bodyPr>
          <a:lstStyle/>
          <a:p>
            <a:r>
              <a:rPr lang="en-US" sz="2400"/>
              <a:t>Population size</a:t>
            </a:r>
          </a:p>
        </p:txBody>
      </p:sp>
      <p:sp>
        <p:nvSpPr>
          <p:cNvPr id="11" name="TextBox 10"/>
          <p:cNvSpPr txBox="1"/>
          <p:nvPr/>
        </p:nvSpPr>
        <p:spPr>
          <a:xfrm rot="16200000">
            <a:off x="6709792" y="2976821"/>
            <a:ext cx="2891689" cy="461665"/>
          </a:xfrm>
          <a:prstGeom prst="rect">
            <a:avLst/>
          </a:prstGeom>
          <a:solidFill>
            <a:schemeClr val="bg1"/>
          </a:solidFill>
        </p:spPr>
        <p:txBody>
          <a:bodyPr wrap="none" rtlCol="0">
            <a:spAutoFit/>
          </a:bodyPr>
          <a:lstStyle/>
          <a:p>
            <a:r>
              <a:rPr lang="en-US" sz="2400"/>
              <a:t>Product of likelihoods</a:t>
            </a:r>
          </a:p>
        </p:txBody>
      </p:sp>
      <p:sp>
        <p:nvSpPr>
          <p:cNvPr id="12" name="Title 1">
            <a:extLst>
              <a:ext uri="{FF2B5EF4-FFF2-40B4-BE49-F238E27FC236}">
                <a16:creationId xmlns:a16="http://schemas.microsoft.com/office/drawing/2014/main" id="{3F40CA94-D3C7-40EB-EFF4-0F751A25AA9B}"/>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13" name="Picture 12">
            <a:extLst>
              <a:ext uri="{FF2B5EF4-FFF2-40B4-BE49-F238E27FC236}">
                <a16:creationId xmlns:a16="http://schemas.microsoft.com/office/drawing/2014/main" id="{2585CA4D-1E25-1D66-8BDA-DE13DE6AF831}"/>
              </a:ext>
            </a:extLst>
          </p:cNvPr>
          <p:cNvPicPr>
            <a:picLocks noChangeAspect="1"/>
          </p:cNvPicPr>
          <p:nvPr/>
        </p:nvPicPr>
        <p:blipFill>
          <a:blip r:embed="rId3"/>
          <a:stretch>
            <a:fillRect/>
          </a:stretch>
        </p:blipFill>
        <p:spPr>
          <a:xfrm>
            <a:off x="-19722" y="0"/>
            <a:ext cx="1384300" cy="812800"/>
          </a:xfrm>
          <a:prstGeom prst="rect">
            <a:avLst/>
          </a:prstGeom>
        </p:spPr>
      </p:pic>
      <p:sp>
        <p:nvSpPr>
          <p:cNvPr id="4" name="Date Placeholder 3">
            <a:extLst>
              <a:ext uri="{FF2B5EF4-FFF2-40B4-BE49-F238E27FC236}">
                <a16:creationId xmlns:a16="http://schemas.microsoft.com/office/drawing/2014/main" id="{531016E2-D3C6-A7D1-BFF2-101F19107583}"/>
              </a:ext>
            </a:extLst>
          </p:cNvPr>
          <p:cNvSpPr>
            <a:spLocks noGrp="1"/>
          </p:cNvSpPr>
          <p:nvPr>
            <p:ph type="dt" sz="half" idx="10"/>
          </p:nvPr>
        </p:nvSpPr>
        <p:spPr/>
        <p:txBody>
          <a:bodyPr/>
          <a:lstStyle/>
          <a:p>
            <a:fld id="{86755006-D960-4B44-944C-A1871C421965}" type="datetime1">
              <a:rPr lang="en-US" smtClean="0"/>
              <a:t>9/18/2024</a:t>
            </a:fld>
            <a:endParaRPr lang="en-US"/>
          </a:p>
        </p:txBody>
      </p:sp>
      <p:sp>
        <p:nvSpPr>
          <p:cNvPr id="6" name="Footer Placeholder 5">
            <a:extLst>
              <a:ext uri="{FF2B5EF4-FFF2-40B4-BE49-F238E27FC236}">
                <a16:creationId xmlns:a16="http://schemas.microsoft.com/office/drawing/2014/main" id="{572CD468-0E17-C3AD-5908-B48ABB9456BE}"/>
              </a:ext>
            </a:extLst>
          </p:cNvPr>
          <p:cNvSpPr>
            <a:spLocks noGrp="1"/>
          </p:cNvSpPr>
          <p:nvPr>
            <p:ph type="ftr" sz="quarter" idx="11"/>
          </p:nvPr>
        </p:nvSpPr>
        <p:spPr/>
        <p:txBody>
          <a:bodyPr/>
          <a:lstStyle/>
          <a:p>
            <a:r>
              <a:rPr lang="de-DE"/>
              <a:t>SOVERS SINGH BISHT</a:t>
            </a:r>
            <a:endParaRPr lang="en-US"/>
          </a:p>
        </p:txBody>
      </p:sp>
      <p:sp>
        <p:nvSpPr>
          <p:cNvPr id="7" name="Slide Number Placeholder 6">
            <a:extLst>
              <a:ext uri="{FF2B5EF4-FFF2-40B4-BE49-F238E27FC236}">
                <a16:creationId xmlns:a16="http://schemas.microsoft.com/office/drawing/2014/main" id="{086ED000-60F1-577D-EE83-E8CABC618CAD}"/>
              </a:ext>
            </a:extLst>
          </p:cNvPr>
          <p:cNvSpPr>
            <a:spLocks noGrp="1"/>
          </p:cNvSpPr>
          <p:nvPr>
            <p:ph type="sldNum" sz="quarter" idx="12"/>
          </p:nvPr>
        </p:nvSpPr>
        <p:spPr/>
        <p:txBody>
          <a:bodyPr/>
          <a:lstStyle/>
          <a:p>
            <a:fld id="{B6F15528-21DE-4FAA-801E-634DDDAF4B2B}" type="slidenum">
              <a:rPr lang="en-US" smtClean="0"/>
              <a:pPr/>
              <a:t>91</a:t>
            </a:fld>
            <a:endParaRPr lang="en-US"/>
          </a:p>
        </p:txBody>
      </p:sp>
      <p:pic>
        <p:nvPicPr>
          <p:cNvPr id="8" name="Picture 7" descr="A screenshot of a computer&#10;&#10;Description automatically generated">
            <a:extLst>
              <a:ext uri="{FF2B5EF4-FFF2-40B4-BE49-F238E27FC236}">
                <a16:creationId xmlns:a16="http://schemas.microsoft.com/office/drawing/2014/main" id="{BEE25068-57D5-F773-25A5-F454FDABEE4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3196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410102"/>
            <a:ext cx="8229600" cy="1143000"/>
          </a:xfrm>
        </p:spPr>
        <p:txBody>
          <a:bodyPr/>
          <a:lstStyle/>
          <a:p>
            <a:r>
              <a:rPr lang="en-US"/>
              <a:t>The likelihood profile</a:t>
            </a:r>
          </a:p>
        </p:txBody>
      </p:sp>
      <p:sp>
        <p:nvSpPr>
          <p:cNvPr id="65539" name="Rectangle 3"/>
          <p:cNvSpPr>
            <a:spLocks noGrp="1" noChangeArrowheads="1"/>
          </p:cNvSpPr>
          <p:nvPr>
            <p:ph type="body" idx="1"/>
          </p:nvPr>
        </p:nvSpPr>
        <p:spPr/>
        <p:txBody>
          <a:bodyPr>
            <a:normAutofit/>
          </a:bodyPr>
          <a:lstStyle/>
          <a:p>
            <a:r>
              <a:rPr lang="en-US" sz="2800"/>
              <a:t>Mark-recapture example only had one parameter (</a:t>
            </a:r>
            <a:r>
              <a:rPr lang="en-US" sz="2800" i="1"/>
              <a:t>N</a:t>
            </a:r>
            <a:r>
              <a:rPr lang="en-US" sz="2800"/>
              <a:t>), so the likelihood profile is just the likelihood</a:t>
            </a:r>
          </a:p>
          <a:p>
            <a:r>
              <a:rPr lang="en-US" sz="2800"/>
              <a:t>For problems with more than one parameter, fix the parameter of interest at discrete values and maximize the likelihood by searching over all the other parameters</a:t>
            </a:r>
          </a:p>
          <a:p>
            <a:r>
              <a:rPr lang="en-US" sz="2800"/>
              <a:t>You can use the likelihood profile to calculate a confidence interval</a:t>
            </a:r>
          </a:p>
          <a:p>
            <a:pPr lvl="1"/>
            <a:r>
              <a:rPr lang="en-US" sz="2400"/>
              <a:t>find the two parameter values where the </a:t>
            </a:r>
            <a:r>
              <a:rPr lang="en-US" sz="2400">
                <a:solidFill>
                  <a:srgbClr val="C00000"/>
                </a:solidFill>
              </a:rPr>
              <a:t>negative log-likelihood</a:t>
            </a:r>
            <a:r>
              <a:rPr lang="en-US" sz="2400"/>
              <a:t> is 1.92 units higher than the MLE value</a:t>
            </a:r>
          </a:p>
        </p:txBody>
      </p:sp>
      <p:sp>
        <p:nvSpPr>
          <p:cNvPr id="4" name="Title 1">
            <a:extLst>
              <a:ext uri="{FF2B5EF4-FFF2-40B4-BE49-F238E27FC236}">
                <a16:creationId xmlns:a16="http://schemas.microsoft.com/office/drawing/2014/main" id="{AA2FB5B2-F061-6157-D0E4-D92695D7AB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395465E6-9FD5-837C-81EA-FC332BD84BCF}"/>
              </a:ext>
            </a:extLst>
          </p:cNvPr>
          <p:cNvPicPr>
            <a:picLocks noChangeAspect="1"/>
          </p:cNvPicPr>
          <p:nvPr/>
        </p:nvPicPr>
        <p:blipFill>
          <a:blip r:embed="rId2"/>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C0F13D77-E043-BCE5-1962-5CBA35D46CB7}"/>
              </a:ext>
            </a:extLst>
          </p:cNvPr>
          <p:cNvSpPr>
            <a:spLocks noGrp="1"/>
          </p:cNvSpPr>
          <p:nvPr>
            <p:ph type="dt" sz="half" idx="10"/>
          </p:nvPr>
        </p:nvSpPr>
        <p:spPr/>
        <p:txBody>
          <a:bodyPr/>
          <a:lstStyle/>
          <a:p>
            <a:fld id="{CE109CE5-F307-411E-8FA6-598ADA043953}" type="datetime1">
              <a:rPr lang="en-US" smtClean="0"/>
              <a:t>9/18/2024</a:t>
            </a:fld>
            <a:endParaRPr lang="en-US"/>
          </a:p>
        </p:txBody>
      </p:sp>
      <p:sp>
        <p:nvSpPr>
          <p:cNvPr id="3" name="Footer Placeholder 2">
            <a:extLst>
              <a:ext uri="{FF2B5EF4-FFF2-40B4-BE49-F238E27FC236}">
                <a16:creationId xmlns:a16="http://schemas.microsoft.com/office/drawing/2014/main" id="{B14BF6D3-0B48-4284-1501-A9197F073698}"/>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2009527D-1A0B-8A1E-6E2C-9390DD878F1F}"/>
              </a:ext>
            </a:extLst>
          </p:cNvPr>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Picture 6" descr="A screenshot of a computer&#10;&#10;Description automatically generated">
            <a:extLst>
              <a:ext uri="{FF2B5EF4-FFF2-40B4-BE49-F238E27FC236}">
                <a16:creationId xmlns:a16="http://schemas.microsoft.com/office/drawing/2014/main" id="{0CE0EC12-C8B2-3FED-58F8-59C969CD938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8127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3169"/>
            <a:ext cx="8229600" cy="1143000"/>
          </a:xfrm>
        </p:spPr>
        <p:txBody>
          <a:bodyPr>
            <a:normAutofit/>
          </a:bodyPr>
          <a:lstStyle/>
          <a:p>
            <a:r>
              <a:rPr lang="en-US"/>
              <a:t>Why 1.92? The likelihood ratio test</a:t>
            </a:r>
          </a:p>
        </p:txBody>
      </p:sp>
      <p:graphicFrame>
        <p:nvGraphicFramePr>
          <p:cNvPr id="4" name="Object 3"/>
          <p:cNvGraphicFramePr>
            <a:graphicFrameLocks noChangeAspect="1"/>
          </p:cNvGraphicFramePr>
          <p:nvPr/>
        </p:nvGraphicFramePr>
        <p:xfrm>
          <a:off x="1676400" y="1676400"/>
          <a:ext cx="6170141" cy="2133600"/>
        </p:xfrm>
        <a:graphic>
          <a:graphicData uri="http://schemas.openxmlformats.org/presentationml/2006/ole">
            <mc:AlternateContent xmlns:mc="http://schemas.openxmlformats.org/markup-compatibility/2006">
              <mc:Choice xmlns:v="urn:schemas-microsoft-com:vml" Requires="v">
                <p:oleObj name="Equation" r:id="rId3" imgW="2717640" imgH="939600" progId="Equation.DSMT4">
                  <p:embed/>
                </p:oleObj>
              </mc:Choice>
              <mc:Fallback>
                <p:oleObj name="Equation" r:id="rId3" imgW="2717640" imgH="939600" progId="Equation.DSMT4">
                  <p:embed/>
                  <p:pic>
                    <p:nvPicPr>
                      <p:cNvPr id="4" name="Object 3"/>
                      <p:cNvPicPr/>
                      <p:nvPr/>
                    </p:nvPicPr>
                    <p:blipFill>
                      <a:blip r:embed="rId4"/>
                      <a:stretch>
                        <a:fillRect/>
                      </a:stretch>
                    </p:blipFill>
                    <p:spPr>
                      <a:xfrm>
                        <a:off x="1676400" y="1676400"/>
                        <a:ext cx="6170141" cy="2133600"/>
                      </a:xfrm>
                      <a:prstGeom prst="rect">
                        <a:avLst/>
                      </a:prstGeom>
                    </p:spPr>
                  </p:pic>
                </p:oleObj>
              </mc:Fallback>
            </mc:AlternateContent>
          </a:graphicData>
        </a:graphic>
      </p:graphicFrame>
      <p:sp>
        <p:nvSpPr>
          <p:cNvPr id="5" name="TextBox 4"/>
          <p:cNvSpPr txBox="1"/>
          <p:nvPr/>
        </p:nvSpPr>
        <p:spPr>
          <a:xfrm>
            <a:off x="533400" y="4038600"/>
            <a:ext cx="8153400" cy="1569660"/>
          </a:xfrm>
          <a:prstGeom prst="rect">
            <a:avLst/>
          </a:prstGeom>
          <a:noFill/>
        </p:spPr>
        <p:txBody>
          <a:bodyPr wrap="square" rtlCol="0">
            <a:spAutoFit/>
          </a:bodyPr>
          <a:lstStyle/>
          <a:p>
            <a:r>
              <a:rPr lang="en-US" sz="2400">
                <a:solidFill>
                  <a:schemeClr val="tx1">
                    <a:lumMod val="65000"/>
                    <a:lumOff val="35000"/>
                  </a:schemeClr>
                </a:solidFill>
              </a:rPr>
              <a:t>The 95% confidence intervals are found where the </a:t>
            </a:r>
            <a:r>
              <a:rPr lang="en-US" sz="2400" u="sng">
                <a:solidFill>
                  <a:schemeClr val="tx1">
                    <a:lumMod val="65000"/>
                    <a:lumOff val="35000"/>
                  </a:schemeClr>
                </a:solidFill>
              </a:rPr>
              <a:t>NLL</a:t>
            </a:r>
            <a:r>
              <a:rPr lang="en-US" sz="2400">
                <a:solidFill>
                  <a:schemeClr val="tx1">
                    <a:lumMod val="65000"/>
                    <a:lumOff val="35000"/>
                  </a:schemeClr>
                </a:solidFill>
              </a:rPr>
              <a:t> for a model parameter is more than 1.92 NLL units from the MLE (asymptotically for large sample size, when well behaved, insert further statistical caveats here, etc.)</a:t>
            </a:r>
          </a:p>
        </p:txBody>
      </p:sp>
      <p:sp>
        <p:nvSpPr>
          <p:cNvPr id="6" name="Title 1">
            <a:extLst>
              <a:ext uri="{FF2B5EF4-FFF2-40B4-BE49-F238E27FC236}">
                <a16:creationId xmlns:a16="http://schemas.microsoft.com/office/drawing/2014/main" id="{8E0C01E4-A2B4-2B31-3FAA-83F2B8494D1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7" name="Picture 6">
            <a:extLst>
              <a:ext uri="{FF2B5EF4-FFF2-40B4-BE49-F238E27FC236}">
                <a16:creationId xmlns:a16="http://schemas.microsoft.com/office/drawing/2014/main" id="{B439EC0A-3E4A-36AC-5C0F-21E993065422}"/>
              </a:ext>
            </a:extLst>
          </p:cNvPr>
          <p:cNvPicPr>
            <a:picLocks noChangeAspect="1"/>
          </p:cNvPicPr>
          <p:nvPr/>
        </p:nvPicPr>
        <p:blipFill>
          <a:blip r:embed="rId5"/>
          <a:stretch>
            <a:fillRect/>
          </a:stretch>
        </p:blipFill>
        <p:spPr>
          <a:xfrm>
            <a:off x="-19722" y="0"/>
            <a:ext cx="1384300" cy="812800"/>
          </a:xfrm>
          <a:prstGeom prst="rect">
            <a:avLst/>
          </a:prstGeom>
        </p:spPr>
      </p:pic>
      <p:sp>
        <p:nvSpPr>
          <p:cNvPr id="3" name="Date Placeholder 2">
            <a:extLst>
              <a:ext uri="{FF2B5EF4-FFF2-40B4-BE49-F238E27FC236}">
                <a16:creationId xmlns:a16="http://schemas.microsoft.com/office/drawing/2014/main" id="{D5FFED05-F6F1-B818-4F58-EE516200E253}"/>
              </a:ext>
            </a:extLst>
          </p:cNvPr>
          <p:cNvSpPr>
            <a:spLocks noGrp="1"/>
          </p:cNvSpPr>
          <p:nvPr>
            <p:ph type="dt" sz="half" idx="10"/>
          </p:nvPr>
        </p:nvSpPr>
        <p:spPr/>
        <p:txBody>
          <a:bodyPr/>
          <a:lstStyle/>
          <a:p>
            <a:fld id="{838B476E-5AD1-42D2-9AD9-68544E93D8C1}" type="datetime1">
              <a:rPr lang="en-US" smtClean="0"/>
              <a:t>9/18/2024</a:t>
            </a:fld>
            <a:endParaRPr lang="en-US"/>
          </a:p>
        </p:txBody>
      </p:sp>
      <p:sp>
        <p:nvSpPr>
          <p:cNvPr id="8" name="Footer Placeholder 7">
            <a:extLst>
              <a:ext uri="{FF2B5EF4-FFF2-40B4-BE49-F238E27FC236}">
                <a16:creationId xmlns:a16="http://schemas.microsoft.com/office/drawing/2014/main" id="{9A15BFB0-577D-EEC5-6BDF-7EFB67F500ED}"/>
              </a:ext>
            </a:extLst>
          </p:cNvPr>
          <p:cNvSpPr>
            <a:spLocks noGrp="1"/>
          </p:cNvSpPr>
          <p:nvPr>
            <p:ph type="ftr" sz="quarter" idx="11"/>
          </p:nvPr>
        </p:nvSpPr>
        <p:spPr/>
        <p:txBody>
          <a:bodyPr/>
          <a:lstStyle/>
          <a:p>
            <a:r>
              <a:rPr lang="de-DE"/>
              <a:t>SOVERS SINGH BISHT</a:t>
            </a:r>
            <a:endParaRPr lang="en-US"/>
          </a:p>
        </p:txBody>
      </p:sp>
      <p:sp>
        <p:nvSpPr>
          <p:cNvPr id="9" name="Slide Number Placeholder 8">
            <a:extLst>
              <a:ext uri="{FF2B5EF4-FFF2-40B4-BE49-F238E27FC236}">
                <a16:creationId xmlns:a16="http://schemas.microsoft.com/office/drawing/2014/main" id="{85D1044E-BCCB-D0E3-F86F-518DF4581351}"/>
              </a:ext>
            </a:extLst>
          </p:cNvPr>
          <p:cNvSpPr>
            <a:spLocks noGrp="1"/>
          </p:cNvSpPr>
          <p:nvPr>
            <p:ph type="sldNum" sz="quarter" idx="12"/>
          </p:nvPr>
        </p:nvSpPr>
        <p:spPr/>
        <p:txBody>
          <a:bodyPr/>
          <a:lstStyle/>
          <a:p>
            <a:fld id="{B6F15528-21DE-4FAA-801E-634DDDAF4B2B}" type="slidenum">
              <a:rPr lang="en-US" smtClean="0"/>
              <a:pPr/>
              <a:t>93</a:t>
            </a:fld>
            <a:endParaRPr lang="en-US"/>
          </a:p>
        </p:txBody>
      </p:sp>
      <p:pic>
        <p:nvPicPr>
          <p:cNvPr id="10" name="Picture 9" descr="A screenshot of a computer&#10;&#10;Description automatically generated">
            <a:extLst>
              <a:ext uri="{FF2B5EF4-FFF2-40B4-BE49-F238E27FC236}">
                <a16:creationId xmlns:a16="http://schemas.microsoft.com/office/drawing/2014/main" id="{A2DA8795-C7CB-3B6E-E1E6-D1100C340F9F}"/>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45573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nvGraphicFramePr>
        <p:xfrm>
          <a:off x="1600200" y="374037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nvGraphicFramePr>
        <p:xfrm>
          <a:off x="1600200" y="978127"/>
          <a:ext cx="4572000"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17" name="Straight Connector 16"/>
          <p:cNvCxnSpPr/>
          <p:nvPr/>
        </p:nvCxnSpPr>
        <p:spPr>
          <a:xfrm flipH="1">
            <a:off x="3258845" y="5609218"/>
            <a:ext cx="3141955"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933415" y="5300716"/>
            <a:ext cx="3467385" cy="0"/>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50366" y="5030134"/>
            <a:ext cx="2541234" cy="461665"/>
          </a:xfrm>
          <a:prstGeom prst="rect">
            <a:avLst/>
          </a:prstGeom>
          <a:noFill/>
        </p:spPr>
        <p:txBody>
          <a:bodyPr wrap="square" rtlCol="0">
            <a:spAutoFit/>
          </a:bodyPr>
          <a:lstStyle/>
          <a:p>
            <a:r>
              <a:rPr lang="en-US" sz="2400">
                <a:solidFill>
                  <a:srgbClr val="00B050"/>
                </a:solidFill>
                <a:latin typeface="+mj-lt"/>
              </a:rPr>
              <a:t>MLE + 1.92 units</a:t>
            </a:r>
          </a:p>
        </p:txBody>
      </p:sp>
      <p:sp>
        <p:nvSpPr>
          <p:cNvPr id="22" name="TextBox 21"/>
          <p:cNvSpPr txBox="1"/>
          <p:nvPr/>
        </p:nvSpPr>
        <p:spPr>
          <a:xfrm>
            <a:off x="6459244" y="5344691"/>
            <a:ext cx="2541234" cy="461665"/>
          </a:xfrm>
          <a:prstGeom prst="rect">
            <a:avLst/>
          </a:prstGeom>
          <a:noFill/>
        </p:spPr>
        <p:txBody>
          <a:bodyPr wrap="square" rtlCol="0">
            <a:spAutoFit/>
          </a:bodyPr>
          <a:lstStyle/>
          <a:p>
            <a:r>
              <a:rPr lang="en-US" sz="2400">
                <a:solidFill>
                  <a:srgbClr val="0070C0"/>
                </a:solidFill>
                <a:latin typeface="+mj-lt"/>
              </a:rPr>
              <a:t>MLE</a:t>
            </a:r>
          </a:p>
        </p:txBody>
      </p:sp>
      <p:sp>
        <p:nvSpPr>
          <p:cNvPr id="23" name="Rectangle 3"/>
          <p:cNvSpPr txBox="1">
            <a:spLocks noChangeArrowheads="1"/>
          </p:cNvSpPr>
          <p:nvPr/>
        </p:nvSpPr>
        <p:spPr>
          <a:xfrm>
            <a:off x="457200" y="494767"/>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a:t>Mark-recapture example</a:t>
            </a:r>
          </a:p>
        </p:txBody>
      </p:sp>
      <p:sp>
        <p:nvSpPr>
          <p:cNvPr id="18" name="TextBox 17"/>
          <p:cNvSpPr txBox="1"/>
          <p:nvPr/>
        </p:nvSpPr>
        <p:spPr>
          <a:xfrm>
            <a:off x="2860645" y="3639919"/>
            <a:ext cx="2513830" cy="830997"/>
          </a:xfrm>
          <a:prstGeom prst="rect">
            <a:avLst/>
          </a:prstGeom>
          <a:noFill/>
        </p:spPr>
        <p:txBody>
          <a:bodyPr wrap="none" rtlCol="0">
            <a:spAutoFit/>
          </a:bodyPr>
          <a:lstStyle/>
          <a:p>
            <a:r>
              <a:rPr lang="en-US" sz="2400">
                <a:solidFill>
                  <a:srgbClr val="0070C0"/>
                </a:solidFill>
              </a:rPr>
              <a:t>MLE: 2500</a:t>
            </a:r>
          </a:p>
          <a:p>
            <a:r>
              <a:rPr lang="en-US" sz="2400">
                <a:solidFill>
                  <a:srgbClr val="00B050"/>
                </a:solidFill>
              </a:rPr>
              <a:t>95% CI: 1491-4668</a:t>
            </a:r>
          </a:p>
        </p:txBody>
      </p:sp>
      <p:cxnSp>
        <p:nvCxnSpPr>
          <p:cNvPr id="11" name="Straight Connector 10"/>
          <p:cNvCxnSpPr/>
          <p:nvPr/>
        </p:nvCxnSpPr>
        <p:spPr>
          <a:xfrm flipH="1">
            <a:off x="3258845" y="1438922"/>
            <a:ext cx="3141955"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50366" y="1168340"/>
            <a:ext cx="1752600" cy="461665"/>
          </a:xfrm>
          <a:prstGeom prst="rect">
            <a:avLst/>
          </a:prstGeom>
          <a:noFill/>
        </p:spPr>
        <p:txBody>
          <a:bodyPr wrap="square" rtlCol="0">
            <a:spAutoFit/>
          </a:bodyPr>
          <a:lstStyle/>
          <a:p>
            <a:r>
              <a:rPr lang="en-US" sz="2400">
                <a:solidFill>
                  <a:srgbClr val="0070C0"/>
                </a:solidFill>
                <a:latin typeface="+mj-lt"/>
              </a:rPr>
              <a:t>MLE</a:t>
            </a:r>
          </a:p>
        </p:txBody>
      </p:sp>
      <p:sp>
        <p:nvSpPr>
          <p:cNvPr id="15" name="TextBox 14"/>
          <p:cNvSpPr txBox="1"/>
          <p:nvPr/>
        </p:nvSpPr>
        <p:spPr>
          <a:xfrm rot="16200000">
            <a:off x="1418525" y="4629205"/>
            <a:ext cx="643125" cy="461665"/>
          </a:xfrm>
          <a:prstGeom prst="rect">
            <a:avLst/>
          </a:prstGeom>
          <a:solidFill>
            <a:schemeClr val="bg1"/>
          </a:solidFill>
        </p:spPr>
        <p:txBody>
          <a:bodyPr wrap="none" rtlCol="0">
            <a:spAutoFit/>
          </a:bodyPr>
          <a:lstStyle/>
          <a:p>
            <a:r>
              <a:rPr lang="en-US" sz="2400"/>
              <a:t>NLL</a:t>
            </a:r>
          </a:p>
        </p:txBody>
      </p:sp>
      <p:sp>
        <p:nvSpPr>
          <p:cNvPr id="16" name="TextBox 15"/>
          <p:cNvSpPr txBox="1"/>
          <p:nvPr/>
        </p:nvSpPr>
        <p:spPr>
          <a:xfrm>
            <a:off x="3118150" y="6096000"/>
            <a:ext cx="2063450" cy="461665"/>
          </a:xfrm>
          <a:prstGeom prst="rect">
            <a:avLst/>
          </a:prstGeom>
          <a:solidFill>
            <a:schemeClr val="bg1"/>
          </a:solidFill>
        </p:spPr>
        <p:txBody>
          <a:bodyPr wrap="none" rtlCol="0">
            <a:spAutoFit/>
          </a:bodyPr>
          <a:lstStyle/>
          <a:p>
            <a:r>
              <a:rPr lang="en-US" sz="2400"/>
              <a:t>Population size</a:t>
            </a:r>
          </a:p>
        </p:txBody>
      </p:sp>
      <p:sp>
        <p:nvSpPr>
          <p:cNvPr id="20" name="TextBox 19"/>
          <p:cNvSpPr txBox="1"/>
          <p:nvPr/>
        </p:nvSpPr>
        <p:spPr>
          <a:xfrm rot="16200000">
            <a:off x="995194" y="1885492"/>
            <a:ext cx="1457130" cy="461665"/>
          </a:xfrm>
          <a:prstGeom prst="rect">
            <a:avLst/>
          </a:prstGeom>
          <a:solidFill>
            <a:schemeClr val="bg1"/>
          </a:solidFill>
        </p:spPr>
        <p:txBody>
          <a:bodyPr wrap="none" rtlCol="0">
            <a:spAutoFit/>
          </a:bodyPr>
          <a:lstStyle/>
          <a:p>
            <a:r>
              <a:rPr lang="en-US" sz="2400"/>
              <a:t>Likelihood</a:t>
            </a:r>
          </a:p>
        </p:txBody>
      </p:sp>
      <p:sp>
        <p:nvSpPr>
          <p:cNvPr id="2" name="Freeform 1"/>
          <p:cNvSpPr/>
          <p:nvPr/>
        </p:nvSpPr>
        <p:spPr>
          <a:xfrm>
            <a:off x="3355759" y="3338004"/>
            <a:ext cx="1509204" cy="346229"/>
          </a:xfrm>
          <a:custGeom>
            <a:avLst/>
            <a:gdLst>
              <a:gd name="connsiteX0" fmla="*/ 1455938 w 1509204"/>
              <a:gd name="connsiteY0" fmla="*/ 8878 h 346229"/>
              <a:gd name="connsiteX1" fmla="*/ 0 w 1509204"/>
              <a:gd name="connsiteY1" fmla="*/ 0 h 346229"/>
              <a:gd name="connsiteX2" fmla="*/ 97655 w 1509204"/>
              <a:gd name="connsiteY2" fmla="*/ 275208 h 346229"/>
              <a:gd name="connsiteX3" fmla="*/ 1509204 w 1509204"/>
              <a:gd name="connsiteY3" fmla="*/ 346229 h 346229"/>
              <a:gd name="connsiteX4" fmla="*/ 1455938 w 1509204"/>
              <a:gd name="connsiteY4" fmla="*/ 8878 h 3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204" h="346229">
                <a:moveTo>
                  <a:pt x="1455938" y="8878"/>
                </a:moveTo>
                <a:lnTo>
                  <a:pt x="0" y="0"/>
                </a:lnTo>
                <a:lnTo>
                  <a:pt x="97655" y="275208"/>
                </a:lnTo>
                <a:lnTo>
                  <a:pt x="1509204" y="346229"/>
                </a:lnTo>
                <a:lnTo>
                  <a:pt x="1455938" y="8878"/>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3926685" y="5291142"/>
            <a:ext cx="1" cy="533400"/>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928942" y="5291142"/>
            <a:ext cx="1" cy="533400"/>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258845" y="1413829"/>
            <a:ext cx="0" cy="1658975"/>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254407" y="5609218"/>
            <a:ext cx="0" cy="215324"/>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3386ED5E-F1F8-63EC-C696-971F3EAA98B7}"/>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29" name="Picture 28">
            <a:extLst>
              <a:ext uri="{FF2B5EF4-FFF2-40B4-BE49-F238E27FC236}">
                <a16:creationId xmlns:a16="http://schemas.microsoft.com/office/drawing/2014/main" id="{8826B1B6-68FD-D5E5-9468-082D1E72A45E}"/>
              </a:ext>
            </a:extLst>
          </p:cNvPr>
          <p:cNvPicPr>
            <a:picLocks noChangeAspect="1"/>
          </p:cNvPicPr>
          <p:nvPr/>
        </p:nvPicPr>
        <p:blipFill>
          <a:blip r:embed="rId4"/>
          <a:stretch>
            <a:fillRect/>
          </a:stretch>
        </p:blipFill>
        <p:spPr>
          <a:xfrm>
            <a:off x="-19722" y="0"/>
            <a:ext cx="1384300" cy="812800"/>
          </a:xfrm>
          <a:prstGeom prst="rect">
            <a:avLst/>
          </a:prstGeom>
        </p:spPr>
      </p:pic>
      <p:sp>
        <p:nvSpPr>
          <p:cNvPr id="3" name="Date Placeholder 2">
            <a:extLst>
              <a:ext uri="{FF2B5EF4-FFF2-40B4-BE49-F238E27FC236}">
                <a16:creationId xmlns:a16="http://schemas.microsoft.com/office/drawing/2014/main" id="{913FC1A4-2CC2-1265-59E8-6028DB542962}"/>
              </a:ext>
            </a:extLst>
          </p:cNvPr>
          <p:cNvSpPr>
            <a:spLocks noGrp="1"/>
          </p:cNvSpPr>
          <p:nvPr>
            <p:ph type="dt" sz="half" idx="10"/>
          </p:nvPr>
        </p:nvSpPr>
        <p:spPr/>
        <p:txBody>
          <a:bodyPr/>
          <a:lstStyle/>
          <a:p>
            <a:fld id="{7A806D5D-66F1-4A05-8304-3FE55208A5E2}" type="datetime1">
              <a:rPr lang="en-US" smtClean="0"/>
              <a:t>9/18/2024</a:t>
            </a:fld>
            <a:endParaRPr lang="en-US"/>
          </a:p>
        </p:txBody>
      </p:sp>
      <p:sp>
        <p:nvSpPr>
          <p:cNvPr id="4" name="Footer Placeholder 3">
            <a:extLst>
              <a:ext uri="{FF2B5EF4-FFF2-40B4-BE49-F238E27FC236}">
                <a16:creationId xmlns:a16="http://schemas.microsoft.com/office/drawing/2014/main" id="{8D95715A-E7C2-1E7F-9B44-FF9DB17BF8DC}"/>
              </a:ext>
            </a:extLst>
          </p:cNvPr>
          <p:cNvSpPr>
            <a:spLocks noGrp="1"/>
          </p:cNvSpPr>
          <p:nvPr>
            <p:ph type="ftr" sz="quarter" idx="11"/>
          </p:nvPr>
        </p:nvSpPr>
        <p:spPr/>
        <p:txBody>
          <a:bodyPr/>
          <a:lstStyle/>
          <a:p>
            <a:r>
              <a:rPr lang="de-DE"/>
              <a:t>SOVERS SINGH BISHT</a:t>
            </a:r>
            <a:endParaRPr lang="en-US"/>
          </a:p>
        </p:txBody>
      </p:sp>
      <p:sp>
        <p:nvSpPr>
          <p:cNvPr id="5" name="Slide Number Placeholder 4">
            <a:extLst>
              <a:ext uri="{FF2B5EF4-FFF2-40B4-BE49-F238E27FC236}">
                <a16:creationId xmlns:a16="http://schemas.microsoft.com/office/drawing/2014/main" id="{F0777042-AE12-2EE6-67D7-B29B8816B4C1}"/>
              </a:ext>
            </a:extLst>
          </p:cNvPr>
          <p:cNvSpPr>
            <a:spLocks noGrp="1"/>
          </p:cNvSpPr>
          <p:nvPr>
            <p:ph type="sldNum" sz="quarter" idx="12"/>
          </p:nvPr>
        </p:nvSpPr>
        <p:spPr/>
        <p:txBody>
          <a:bodyPr/>
          <a:lstStyle/>
          <a:p>
            <a:fld id="{B6F15528-21DE-4FAA-801E-634DDDAF4B2B}" type="slidenum">
              <a:rPr lang="en-US" smtClean="0"/>
              <a:pPr/>
              <a:t>94</a:t>
            </a:fld>
            <a:endParaRPr lang="en-US"/>
          </a:p>
        </p:txBody>
      </p:sp>
      <p:pic>
        <p:nvPicPr>
          <p:cNvPr id="6" name="Picture 5" descr="A screenshot of a computer&#10;&#10;Description automatically generated">
            <a:extLst>
              <a:ext uri="{FF2B5EF4-FFF2-40B4-BE49-F238E27FC236}">
                <a16:creationId xmlns:a16="http://schemas.microsoft.com/office/drawing/2014/main" id="{0B56F61B-E7CD-646D-0DB0-C0A1B94130A4}"/>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7961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286000"/>
            <a:ext cx="7772400" cy="1143000"/>
          </a:xfrm>
          <a:noFill/>
          <a:ln/>
        </p:spPr>
        <p:txBody>
          <a:bodyPr>
            <a:normAutofit/>
          </a:bodyPr>
          <a:lstStyle/>
          <a:p>
            <a:r>
              <a:rPr lang="en-US" sz="4800" u="sng"/>
              <a:t>Model selection</a:t>
            </a:r>
          </a:p>
        </p:txBody>
      </p:sp>
      <p:sp>
        <p:nvSpPr>
          <p:cNvPr id="3" name="Title 1">
            <a:extLst>
              <a:ext uri="{FF2B5EF4-FFF2-40B4-BE49-F238E27FC236}">
                <a16:creationId xmlns:a16="http://schemas.microsoft.com/office/drawing/2014/main" id="{0CAFAA5F-EFA4-EEFF-EE91-5BBBD9DD9CE6}"/>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Feature reduction using AIC, multi-collinearity </a:t>
            </a:r>
          </a:p>
        </p:txBody>
      </p:sp>
      <p:pic>
        <p:nvPicPr>
          <p:cNvPr id="4" name="Picture 3">
            <a:extLst>
              <a:ext uri="{FF2B5EF4-FFF2-40B4-BE49-F238E27FC236}">
                <a16:creationId xmlns:a16="http://schemas.microsoft.com/office/drawing/2014/main" id="{A6F04460-9874-1F19-751A-663D95EFF00E}"/>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54AECC87-453F-138D-C70E-6206658A8409}"/>
              </a:ext>
            </a:extLst>
          </p:cNvPr>
          <p:cNvSpPr>
            <a:spLocks noGrp="1"/>
          </p:cNvSpPr>
          <p:nvPr>
            <p:ph type="dt" sz="half" idx="10"/>
          </p:nvPr>
        </p:nvSpPr>
        <p:spPr/>
        <p:txBody>
          <a:bodyPr/>
          <a:lstStyle/>
          <a:p>
            <a:fld id="{EDDE4BB8-0C62-4C55-B499-5E953FF61882}" type="datetime1">
              <a:rPr lang="en-US" smtClean="0"/>
              <a:t>9/18/2024</a:t>
            </a:fld>
            <a:endParaRPr lang="en-US"/>
          </a:p>
        </p:txBody>
      </p:sp>
      <p:sp>
        <p:nvSpPr>
          <p:cNvPr id="5" name="Footer Placeholder 4">
            <a:extLst>
              <a:ext uri="{FF2B5EF4-FFF2-40B4-BE49-F238E27FC236}">
                <a16:creationId xmlns:a16="http://schemas.microsoft.com/office/drawing/2014/main" id="{9ED8F585-F80E-4A83-21FD-BD48ACEC7C89}"/>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55805DF6-B78F-9E9C-BB3E-321DBFB8E601}"/>
              </a:ext>
            </a:extLst>
          </p:cNvPr>
          <p:cNvSpPr>
            <a:spLocks noGrp="1"/>
          </p:cNvSpPr>
          <p:nvPr>
            <p:ph type="sldNum" sz="quarter" idx="12"/>
          </p:nvPr>
        </p:nvSpPr>
        <p:spPr/>
        <p:txBody>
          <a:bodyPr/>
          <a:lstStyle/>
          <a:p>
            <a:fld id="{B6F15528-21DE-4FAA-801E-634DDDAF4B2B}" type="slidenum">
              <a:rPr lang="en-US" smtClean="0"/>
              <a:pPr/>
              <a:t>95</a:t>
            </a:fld>
            <a:endParaRPr lang="en-US"/>
          </a:p>
        </p:txBody>
      </p:sp>
      <p:pic>
        <p:nvPicPr>
          <p:cNvPr id="7" name="Picture 6" descr="A screenshot of a computer&#10;&#10;Description automatically generated">
            <a:extLst>
              <a:ext uri="{FF2B5EF4-FFF2-40B4-BE49-F238E27FC236}">
                <a16:creationId xmlns:a16="http://schemas.microsoft.com/office/drawing/2014/main" id="{22DAC181-D785-3590-A91B-D95D4EDC171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9153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Readings</a:t>
            </a:r>
          </a:p>
        </p:txBody>
      </p:sp>
      <p:sp>
        <p:nvSpPr>
          <p:cNvPr id="39939" name="Rectangle 3"/>
          <p:cNvSpPr>
            <a:spLocks noGrp="1" noChangeArrowheads="1"/>
          </p:cNvSpPr>
          <p:nvPr>
            <p:ph type="body" idx="1"/>
          </p:nvPr>
        </p:nvSpPr>
        <p:spPr/>
        <p:txBody>
          <a:bodyPr>
            <a:normAutofit/>
          </a:bodyPr>
          <a:lstStyle/>
          <a:p>
            <a:r>
              <a:rPr lang="en-US" sz="2800"/>
              <a:t>Ecological Detective: pp. 152-162</a:t>
            </a:r>
          </a:p>
          <a:p>
            <a:pPr>
              <a:spcBef>
                <a:spcPts val="500"/>
              </a:spcBef>
              <a:spcAft>
                <a:spcPts val="500"/>
              </a:spcAft>
            </a:pPr>
            <a:r>
              <a:rPr lang="en-US" sz="2800"/>
              <a:t>For those interested in reading more:</a:t>
            </a:r>
          </a:p>
          <a:p>
            <a:pPr lvl="1">
              <a:spcBef>
                <a:spcPts val="500"/>
              </a:spcBef>
              <a:spcAft>
                <a:spcPts val="500"/>
              </a:spcAft>
            </a:pPr>
            <a:r>
              <a:rPr lang="en-US" sz="2400"/>
              <a:t>Hobbs NT &amp; </a:t>
            </a:r>
            <a:r>
              <a:rPr lang="en-US" sz="2400" err="1"/>
              <a:t>Hilborn</a:t>
            </a:r>
            <a:r>
              <a:rPr lang="en-US" sz="2400"/>
              <a:t> R (2006) Alternatives to statistical hypothesis testing in ecology: a guide to self teaching. Ecological Applications 16:5-19</a:t>
            </a:r>
          </a:p>
          <a:p>
            <a:pPr>
              <a:spcBef>
                <a:spcPts val="500"/>
              </a:spcBef>
              <a:spcAft>
                <a:spcPts val="500"/>
              </a:spcAft>
            </a:pPr>
            <a:endParaRPr lang="en-US" sz="2800"/>
          </a:p>
          <a:p>
            <a:endParaRPr lang="en-US" sz="3600"/>
          </a:p>
        </p:txBody>
      </p:sp>
      <p:sp>
        <p:nvSpPr>
          <p:cNvPr id="4" name="Title 1">
            <a:extLst>
              <a:ext uri="{FF2B5EF4-FFF2-40B4-BE49-F238E27FC236}">
                <a16:creationId xmlns:a16="http://schemas.microsoft.com/office/drawing/2014/main" id="{DFC3263D-74C5-0AC5-BF13-FD68C3468E31}"/>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1205B329-08DA-BCF2-F6A5-0C10D19996BB}"/>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DD6213BF-0713-F2B6-CAE5-A0EA7583C75E}"/>
              </a:ext>
            </a:extLst>
          </p:cNvPr>
          <p:cNvSpPr>
            <a:spLocks noGrp="1"/>
          </p:cNvSpPr>
          <p:nvPr>
            <p:ph type="dt" sz="half" idx="10"/>
          </p:nvPr>
        </p:nvSpPr>
        <p:spPr/>
        <p:txBody>
          <a:bodyPr/>
          <a:lstStyle/>
          <a:p>
            <a:fld id="{F61D1F72-5AE2-404A-9A30-6D6C7413B160}" type="datetime1">
              <a:rPr lang="en-US" smtClean="0"/>
              <a:t>9/18/2024</a:t>
            </a:fld>
            <a:endParaRPr lang="en-US"/>
          </a:p>
        </p:txBody>
      </p:sp>
      <p:sp>
        <p:nvSpPr>
          <p:cNvPr id="3" name="Footer Placeholder 2">
            <a:extLst>
              <a:ext uri="{FF2B5EF4-FFF2-40B4-BE49-F238E27FC236}">
                <a16:creationId xmlns:a16="http://schemas.microsoft.com/office/drawing/2014/main" id="{B906F251-22E4-CC15-5527-788041956D30}"/>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66EDE6F5-967F-B578-34F2-DCEA30BA66BF}"/>
              </a:ext>
            </a:extLst>
          </p:cNvPr>
          <p:cNvSpPr>
            <a:spLocks noGrp="1"/>
          </p:cNvSpPr>
          <p:nvPr>
            <p:ph type="sldNum" sz="quarter" idx="12"/>
          </p:nvPr>
        </p:nvSpPr>
        <p:spPr/>
        <p:txBody>
          <a:bodyPr/>
          <a:lstStyle/>
          <a:p>
            <a:fld id="{B6F15528-21DE-4FAA-801E-634DDDAF4B2B}" type="slidenum">
              <a:rPr lang="en-US" smtClean="0"/>
              <a:pPr/>
              <a:t>96</a:t>
            </a:fld>
            <a:endParaRPr lang="en-US"/>
          </a:p>
        </p:txBody>
      </p:sp>
      <p:pic>
        <p:nvPicPr>
          <p:cNvPr id="7" name="Picture 6" descr="A screenshot of a computer&#10;&#10;Description automatically generated">
            <a:extLst>
              <a:ext uri="{FF2B5EF4-FFF2-40B4-BE49-F238E27FC236}">
                <a16:creationId xmlns:a16="http://schemas.microsoft.com/office/drawing/2014/main" id="{CE362F88-58C9-17ED-AAB1-485630259D0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6266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359303"/>
            <a:ext cx="8229600" cy="1143000"/>
          </a:xfrm>
        </p:spPr>
        <p:txBody>
          <a:bodyPr/>
          <a:lstStyle/>
          <a:p>
            <a:r>
              <a:rPr lang="en-US"/>
              <a:t>The concept of support</a:t>
            </a:r>
          </a:p>
        </p:txBody>
      </p:sp>
      <p:sp>
        <p:nvSpPr>
          <p:cNvPr id="66563" name="Rectangle 3"/>
          <p:cNvSpPr>
            <a:spLocks noGrp="1" noChangeArrowheads="1"/>
          </p:cNvSpPr>
          <p:nvPr>
            <p:ph type="body" idx="1"/>
          </p:nvPr>
        </p:nvSpPr>
        <p:spPr/>
        <p:txBody>
          <a:bodyPr>
            <a:normAutofit/>
          </a:bodyPr>
          <a:lstStyle/>
          <a:p>
            <a:r>
              <a:rPr lang="en-US" sz="2800"/>
              <a:t>The higher the likelihood (the lower the NLL) the more support the data offer for one hypothesis compared to another hypothesis</a:t>
            </a:r>
          </a:p>
          <a:p>
            <a:r>
              <a:rPr lang="en-US" sz="2800"/>
              <a:t>The absolute NLL value is meaningless (and in any case depends on which constants is included); the only useful information is the difference in NLL (</a:t>
            </a:r>
            <a:r>
              <a:rPr lang="el-GR" sz="2800"/>
              <a:t>Δ</a:t>
            </a:r>
            <a:r>
              <a:rPr lang="en-US" sz="2800"/>
              <a:t>NLL) among models</a:t>
            </a:r>
          </a:p>
        </p:txBody>
      </p:sp>
      <p:sp>
        <p:nvSpPr>
          <p:cNvPr id="4" name="Title 1">
            <a:extLst>
              <a:ext uri="{FF2B5EF4-FFF2-40B4-BE49-F238E27FC236}">
                <a16:creationId xmlns:a16="http://schemas.microsoft.com/office/drawing/2014/main" id="{FADDE19D-B9E3-1095-3ED0-21FE57FDD7D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BEC9D962-82AB-A7D7-4C04-A18666493F35}"/>
              </a:ext>
            </a:extLst>
          </p:cNvPr>
          <p:cNvPicPr>
            <a:picLocks noChangeAspect="1"/>
          </p:cNvPicPr>
          <p:nvPr/>
        </p:nvPicPr>
        <p:blipFill>
          <a:blip r:embed="rId2"/>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BEF95669-55BB-B444-5679-1B4291E9D4C0}"/>
              </a:ext>
            </a:extLst>
          </p:cNvPr>
          <p:cNvSpPr>
            <a:spLocks noGrp="1"/>
          </p:cNvSpPr>
          <p:nvPr>
            <p:ph type="dt" sz="half" idx="10"/>
          </p:nvPr>
        </p:nvSpPr>
        <p:spPr/>
        <p:txBody>
          <a:bodyPr/>
          <a:lstStyle/>
          <a:p>
            <a:fld id="{D9F1B6CC-AAB7-4056-A2A3-505E971656D7}" type="datetime1">
              <a:rPr lang="en-US" smtClean="0"/>
              <a:t>9/18/2024</a:t>
            </a:fld>
            <a:endParaRPr lang="en-US"/>
          </a:p>
        </p:txBody>
      </p:sp>
      <p:sp>
        <p:nvSpPr>
          <p:cNvPr id="3" name="Footer Placeholder 2">
            <a:extLst>
              <a:ext uri="{FF2B5EF4-FFF2-40B4-BE49-F238E27FC236}">
                <a16:creationId xmlns:a16="http://schemas.microsoft.com/office/drawing/2014/main" id="{363A511C-86A1-9D4B-7E98-01652B7C837F}"/>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2C537572-C5C5-D193-65BF-A7E37B105E46}"/>
              </a:ext>
            </a:extLst>
          </p:cNvPr>
          <p:cNvSpPr>
            <a:spLocks noGrp="1"/>
          </p:cNvSpPr>
          <p:nvPr>
            <p:ph type="sldNum" sz="quarter" idx="12"/>
          </p:nvPr>
        </p:nvSpPr>
        <p:spPr/>
        <p:txBody>
          <a:bodyPr/>
          <a:lstStyle/>
          <a:p>
            <a:fld id="{B6F15528-21DE-4FAA-801E-634DDDAF4B2B}" type="slidenum">
              <a:rPr lang="en-US" smtClean="0"/>
              <a:pPr/>
              <a:t>97</a:t>
            </a:fld>
            <a:endParaRPr lang="en-US"/>
          </a:p>
        </p:txBody>
      </p:sp>
      <p:pic>
        <p:nvPicPr>
          <p:cNvPr id="7" name="Picture 6" descr="A screenshot of a computer&#10;&#10;Description automatically generated">
            <a:extLst>
              <a:ext uri="{FF2B5EF4-FFF2-40B4-BE49-F238E27FC236}">
                <a16:creationId xmlns:a16="http://schemas.microsoft.com/office/drawing/2014/main" id="{6944B727-F96F-37CC-5A35-0C149ADA06C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160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625475"/>
            <a:ext cx="8229600" cy="1143000"/>
          </a:xfrm>
        </p:spPr>
        <p:txBody>
          <a:bodyPr>
            <a:normAutofit fontScale="90000"/>
          </a:bodyPr>
          <a:lstStyle/>
          <a:p>
            <a:r>
              <a:rPr lang="en-US"/>
              <a:t>Objectives of modelling and implications for model choice</a:t>
            </a:r>
          </a:p>
        </p:txBody>
      </p:sp>
      <p:sp>
        <p:nvSpPr>
          <p:cNvPr id="82947" name="Rectangle 3"/>
          <p:cNvSpPr>
            <a:spLocks noGrp="1" noChangeArrowheads="1"/>
          </p:cNvSpPr>
          <p:nvPr>
            <p:ph type="body" idx="1"/>
          </p:nvPr>
        </p:nvSpPr>
        <p:spPr>
          <a:xfrm>
            <a:off x="457200" y="1951037"/>
            <a:ext cx="8229600" cy="4525963"/>
          </a:xfrm>
        </p:spPr>
        <p:txBody>
          <a:bodyPr>
            <a:normAutofit/>
          </a:bodyPr>
          <a:lstStyle/>
          <a:p>
            <a:r>
              <a:rPr lang="en-US" sz="2800"/>
              <a:t>If we want to explore hypotheses: really complex models may be totally appropriate </a:t>
            </a:r>
          </a:p>
          <a:p>
            <a:r>
              <a:rPr lang="en-US" sz="2800"/>
              <a:t>If we want to do forecasting: very simple models are usually best</a:t>
            </a:r>
          </a:p>
          <a:p>
            <a:r>
              <a:rPr lang="en-US" sz="2800"/>
              <a:t>If we want to estimate uncertainty and do decision analysis: answer is less clear</a:t>
            </a:r>
          </a:p>
        </p:txBody>
      </p:sp>
      <p:sp>
        <p:nvSpPr>
          <p:cNvPr id="4" name="Title 1">
            <a:extLst>
              <a:ext uri="{FF2B5EF4-FFF2-40B4-BE49-F238E27FC236}">
                <a16:creationId xmlns:a16="http://schemas.microsoft.com/office/drawing/2014/main" id="{0EE251BE-C817-6D3C-68BC-F24E1F7818EE}"/>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0746F60C-8154-F32C-2F2C-4DA0E8402070}"/>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80029EBF-5D26-9C18-0FDB-679E51397ACD}"/>
              </a:ext>
            </a:extLst>
          </p:cNvPr>
          <p:cNvSpPr>
            <a:spLocks noGrp="1"/>
          </p:cNvSpPr>
          <p:nvPr>
            <p:ph type="dt" sz="half" idx="10"/>
          </p:nvPr>
        </p:nvSpPr>
        <p:spPr/>
        <p:txBody>
          <a:bodyPr/>
          <a:lstStyle/>
          <a:p>
            <a:fld id="{ECADC7AF-68AD-495A-B135-A5A33C1C01DD}" type="datetime1">
              <a:rPr lang="en-US" smtClean="0"/>
              <a:t>9/18/2024</a:t>
            </a:fld>
            <a:endParaRPr lang="en-US"/>
          </a:p>
        </p:txBody>
      </p:sp>
      <p:sp>
        <p:nvSpPr>
          <p:cNvPr id="3" name="Footer Placeholder 2">
            <a:extLst>
              <a:ext uri="{FF2B5EF4-FFF2-40B4-BE49-F238E27FC236}">
                <a16:creationId xmlns:a16="http://schemas.microsoft.com/office/drawing/2014/main" id="{B869CFEB-FEB1-D7C3-DA67-4E37785F63D1}"/>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08566403-8370-BADB-5B95-8986961BE77F}"/>
              </a:ext>
            </a:extLst>
          </p:cNvPr>
          <p:cNvSpPr>
            <a:spLocks noGrp="1"/>
          </p:cNvSpPr>
          <p:nvPr>
            <p:ph type="sldNum" sz="quarter" idx="12"/>
          </p:nvPr>
        </p:nvSpPr>
        <p:spPr/>
        <p:txBody>
          <a:bodyPr/>
          <a:lstStyle/>
          <a:p>
            <a:fld id="{B6F15528-21DE-4FAA-801E-634DDDAF4B2B}" type="slidenum">
              <a:rPr lang="en-US" smtClean="0"/>
              <a:pPr/>
              <a:t>98</a:t>
            </a:fld>
            <a:endParaRPr lang="en-US"/>
          </a:p>
        </p:txBody>
      </p:sp>
      <p:pic>
        <p:nvPicPr>
          <p:cNvPr id="7" name="Picture 6" descr="A screenshot of a computer&#10;&#10;Description automatically generated">
            <a:extLst>
              <a:ext uri="{FF2B5EF4-FFF2-40B4-BE49-F238E27FC236}">
                <a16:creationId xmlns:a16="http://schemas.microsoft.com/office/drawing/2014/main" id="{2AEAC35A-B12F-9BC3-BC6E-144D060852F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75552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457200"/>
            <a:ext cx="8229600" cy="1143000"/>
          </a:xfrm>
        </p:spPr>
        <p:txBody>
          <a:bodyPr/>
          <a:lstStyle/>
          <a:p>
            <a:r>
              <a:rPr lang="en-US"/>
              <a:t>Approximation vs. estimation error</a:t>
            </a:r>
          </a:p>
        </p:txBody>
      </p:sp>
      <p:sp>
        <p:nvSpPr>
          <p:cNvPr id="83971" name="Rectangle 3"/>
          <p:cNvSpPr>
            <a:spLocks noGrp="1" noChangeArrowheads="1"/>
          </p:cNvSpPr>
          <p:nvPr>
            <p:ph type="body" idx="1"/>
          </p:nvPr>
        </p:nvSpPr>
        <p:spPr>
          <a:xfrm>
            <a:off x="457200" y="1782762"/>
            <a:ext cx="8229600" cy="4525963"/>
          </a:xfrm>
        </p:spPr>
        <p:txBody>
          <a:bodyPr>
            <a:normAutofit/>
          </a:bodyPr>
          <a:lstStyle/>
          <a:p>
            <a:r>
              <a:rPr lang="en-US" sz="2800"/>
              <a:t>If we have too few parameters, we cannot capture the underlying truth very well: </a:t>
            </a:r>
            <a:r>
              <a:rPr lang="en-US" sz="2800">
                <a:solidFill>
                  <a:srgbClr val="C00000"/>
                </a:solidFill>
              </a:rPr>
              <a:t>error due to approximation</a:t>
            </a:r>
          </a:p>
          <a:p>
            <a:r>
              <a:rPr lang="en-US" sz="2800"/>
              <a:t>If we have too many parameters we spend too much time fitting to minute vagaries in the data, and can’t estimate the underlying patterns correctly: </a:t>
            </a:r>
            <a:r>
              <a:rPr lang="en-US" sz="2800">
                <a:solidFill>
                  <a:srgbClr val="C00000"/>
                </a:solidFill>
              </a:rPr>
              <a:t>error due to estimation</a:t>
            </a:r>
          </a:p>
        </p:txBody>
      </p:sp>
      <p:sp>
        <p:nvSpPr>
          <p:cNvPr id="4" name="Title 1">
            <a:extLst>
              <a:ext uri="{FF2B5EF4-FFF2-40B4-BE49-F238E27FC236}">
                <a16:creationId xmlns:a16="http://schemas.microsoft.com/office/drawing/2014/main" id="{EA48E54F-34D0-29A8-D44C-6FD1D7A91CF3}"/>
              </a:ext>
            </a:extLst>
          </p:cNvPr>
          <p:cNvSpPr txBox="1">
            <a:spLocks/>
          </p:cNvSpPr>
          <p:nvPr/>
        </p:nvSpPr>
        <p:spPr>
          <a:xfrm>
            <a:off x="1378974" y="0"/>
            <a:ext cx="7772400" cy="685799"/>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a:t>Residual Analysis Identifying significant features</a:t>
            </a:r>
          </a:p>
        </p:txBody>
      </p:sp>
      <p:pic>
        <p:nvPicPr>
          <p:cNvPr id="5" name="Picture 4">
            <a:extLst>
              <a:ext uri="{FF2B5EF4-FFF2-40B4-BE49-F238E27FC236}">
                <a16:creationId xmlns:a16="http://schemas.microsoft.com/office/drawing/2014/main" id="{F5801FA8-C16A-340A-31A5-EB05651CCFEB}"/>
              </a:ext>
            </a:extLst>
          </p:cNvPr>
          <p:cNvPicPr>
            <a:picLocks noChangeAspect="1"/>
          </p:cNvPicPr>
          <p:nvPr/>
        </p:nvPicPr>
        <p:blipFill>
          <a:blip r:embed="rId3"/>
          <a:stretch>
            <a:fillRect/>
          </a:stretch>
        </p:blipFill>
        <p:spPr>
          <a:xfrm>
            <a:off x="-19722" y="0"/>
            <a:ext cx="1384300" cy="812800"/>
          </a:xfrm>
          <a:prstGeom prst="rect">
            <a:avLst/>
          </a:prstGeom>
        </p:spPr>
      </p:pic>
      <p:sp>
        <p:nvSpPr>
          <p:cNvPr id="2" name="Date Placeholder 1">
            <a:extLst>
              <a:ext uri="{FF2B5EF4-FFF2-40B4-BE49-F238E27FC236}">
                <a16:creationId xmlns:a16="http://schemas.microsoft.com/office/drawing/2014/main" id="{5A7C9A8C-793D-B7A4-D270-DC62C24187AD}"/>
              </a:ext>
            </a:extLst>
          </p:cNvPr>
          <p:cNvSpPr>
            <a:spLocks noGrp="1"/>
          </p:cNvSpPr>
          <p:nvPr>
            <p:ph type="dt" sz="half" idx="10"/>
          </p:nvPr>
        </p:nvSpPr>
        <p:spPr/>
        <p:txBody>
          <a:bodyPr/>
          <a:lstStyle/>
          <a:p>
            <a:fld id="{1F1AE2AC-F24B-4A24-8432-63AE26CBB97B}" type="datetime1">
              <a:rPr lang="en-US" smtClean="0"/>
              <a:t>9/18/2024</a:t>
            </a:fld>
            <a:endParaRPr lang="en-US"/>
          </a:p>
        </p:txBody>
      </p:sp>
      <p:sp>
        <p:nvSpPr>
          <p:cNvPr id="3" name="Footer Placeholder 2">
            <a:extLst>
              <a:ext uri="{FF2B5EF4-FFF2-40B4-BE49-F238E27FC236}">
                <a16:creationId xmlns:a16="http://schemas.microsoft.com/office/drawing/2014/main" id="{CBBE3836-27E4-B5BC-D8FE-6541C1E8D4E4}"/>
              </a:ext>
            </a:extLst>
          </p:cNvPr>
          <p:cNvSpPr>
            <a:spLocks noGrp="1"/>
          </p:cNvSpPr>
          <p:nvPr>
            <p:ph type="ftr" sz="quarter" idx="11"/>
          </p:nvPr>
        </p:nvSpPr>
        <p:spPr/>
        <p:txBody>
          <a:bodyPr/>
          <a:lstStyle/>
          <a:p>
            <a:r>
              <a:rPr lang="de-DE"/>
              <a:t>SOVERS SINGH BISHT</a:t>
            </a:r>
            <a:endParaRPr lang="en-US"/>
          </a:p>
        </p:txBody>
      </p:sp>
      <p:sp>
        <p:nvSpPr>
          <p:cNvPr id="6" name="Slide Number Placeholder 5">
            <a:extLst>
              <a:ext uri="{FF2B5EF4-FFF2-40B4-BE49-F238E27FC236}">
                <a16:creationId xmlns:a16="http://schemas.microsoft.com/office/drawing/2014/main" id="{53456748-6E08-6FBB-EE00-A6D223AB1EE6}"/>
              </a:ext>
            </a:extLst>
          </p:cNvPr>
          <p:cNvSpPr>
            <a:spLocks noGrp="1"/>
          </p:cNvSpPr>
          <p:nvPr>
            <p:ph type="sldNum" sz="quarter" idx="12"/>
          </p:nvPr>
        </p:nvSpPr>
        <p:spPr/>
        <p:txBody>
          <a:bodyPr/>
          <a:lstStyle/>
          <a:p>
            <a:fld id="{B6F15528-21DE-4FAA-801E-634DDDAF4B2B}" type="slidenum">
              <a:rPr lang="en-US" smtClean="0"/>
              <a:pPr/>
              <a:t>99</a:t>
            </a:fld>
            <a:endParaRPr lang="en-US"/>
          </a:p>
        </p:txBody>
      </p:sp>
      <p:pic>
        <p:nvPicPr>
          <p:cNvPr id="7" name="Picture 6" descr="A screenshot of a computer&#10;&#10;Description automatically generated">
            <a:extLst>
              <a:ext uri="{FF2B5EF4-FFF2-40B4-BE49-F238E27FC236}">
                <a16:creationId xmlns:a16="http://schemas.microsoft.com/office/drawing/2014/main" id="{53B06E3C-A34F-F1A9-5DB6-0FCDDBFB37F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1768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3|116.9"/>
</p:tagLst>
</file>

<file path=ppt/tags/tag2.xml><?xml version="1.0" encoding="utf-8"?>
<p:tagLst xmlns:a="http://schemas.openxmlformats.org/drawingml/2006/main" xmlns:r="http://schemas.openxmlformats.org/officeDocument/2006/relationships" xmlns:p="http://schemas.openxmlformats.org/presentationml/2006/main">
  <p:tag name="TIMING" val="|40.3|1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76E5E920F69C45992D8CFE33E0BECB" ma:contentTypeVersion="4" ma:contentTypeDescription="Create a new document." ma:contentTypeScope="" ma:versionID="b82a458d8aa9e0dcf01c853ce98a03ed">
  <xsd:schema xmlns:xsd="http://www.w3.org/2001/XMLSchema" xmlns:xs="http://www.w3.org/2001/XMLSchema" xmlns:p="http://schemas.microsoft.com/office/2006/metadata/properties" xmlns:ns2="6f690da8-1e62-421f-8c1f-3e6b656289f5" targetNamespace="http://schemas.microsoft.com/office/2006/metadata/properties" ma:root="true" ma:fieldsID="8a61a89f15b87073d1c2a405778666d5" ns2:_="">
    <xsd:import namespace="6f690da8-1e62-421f-8c1f-3e6b656289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690da8-1e62-421f-8c1f-3e6b65628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340A89-048D-4B02-911E-8459AAE9DA9D}">
  <ds:schemaRefs>
    <ds:schemaRef ds:uri="http://schemas.microsoft.com/sharepoint/v3/contenttype/forms"/>
  </ds:schemaRefs>
</ds:datastoreItem>
</file>

<file path=customXml/itemProps2.xml><?xml version="1.0" encoding="utf-8"?>
<ds:datastoreItem xmlns:ds="http://schemas.openxmlformats.org/officeDocument/2006/customXml" ds:itemID="{5E91B5D5-C712-4D61-934F-CB52EB5C7F7C}">
  <ds:schemaRefs>
    <ds:schemaRef ds:uri="6f690da8-1e62-421f-8c1f-3e6b656289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68325C-4310-4CC3-9BB4-5CC4900B237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201</Slides>
  <Notes>35</Notes>
  <HiddenSlides>0</HiddenSlides>
  <ScaleCrop>false</ScaleCrop>
  <HeadingPairs>
    <vt:vector size="4" baseType="variant">
      <vt:variant>
        <vt:lpstr>Theme</vt:lpstr>
      </vt:variant>
      <vt:variant>
        <vt:i4>1</vt:i4>
      </vt:variant>
      <vt:variant>
        <vt:lpstr>Slide Titles</vt:lpstr>
      </vt:variant>
      <vt:variant>
        <vt:i4>201</vt:i4>
      </vt:variant>
    </vt:vector>
  </HeadingPairs>
  <TitlesOfParts>
    <vt:vector size="202" baseType="lpstr">
      <vt:lpstr>Office Theme</vt:lpstr>
      <vt:lpstr>PowerPoint Presentation</vt:lpstr>
      <vt:lpstr>PowerPoint Presentation</vt:lpstr>
      <vt:lpstr>PowerPoint Presentation</vt:lpstr>
      <vt:lpstr>PowerPoint Presentation</vt:lpstr>
      <vt:lpstr>Job Roles Defined Semester Wise – CSE (DS)</vt:lpstr>
      <vt:lpstr>LIST OF 100 UNICORNS– CSE (DS)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Covariance</vt:lpstr>
      <vt:lpstr>Example 5-19: Expected Value of a Function of Two Random Variables</vt:lpstr>
      <vt:lpstr>Covariance Defined</vt:lpstr>
      <vt:lpstr>Correlation (ρ = rho)</vt:lpstr>
      <vt:lpstr>Example 5-21: Covariance &amp; Correlation</vt:lpstr>
      <vt:lpstr>Independence Implies ρ = 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Likelihood profiles for 95% confidence intervals</vt:lpstr>
      <vt:lpstr>Mark-recapture example</vt:lpstr>
      <vt:lpstr>What we need</vt:lpstr>
      <vt:lpstr>PowerPoint Presentation</vt:lpstr>
      <vt:lpstr>PowerPoint Presentation</vt:lpstr>
      <vt:lpstr>Multiple observations</vt:lpstr>
      <vt:lpstr>PowerPoint Presentation</vt:lpstr>
      <vt:lpstr>PowerPoint Presentation</vt:lpstr>
      <vt:lpstr>The likelihood profile</vt:lpstr>
      <vt:lpstr>Why 1.92? The likelihood ratio test</vt:lpstr>
      <vt:lpstr>PowerPoint Presentation</vt:lpstr>
      <vt:lpstr>Model selection</vt:lpstr>
      <vt:lpstr>Readings</vt:lpstr>
      <vt:lpstr>The concept of support</vt:lpstr>
      <vt:lpstr>Objectives of modelling and implications for model choice</vt:lpstr>
      <vt:lpstr>Approximation vs. estimation error</vt:lpstr>
      <vt:lpstr>PowerPoint Presentation</vt:lpstr>
      <vt:lpstr>Deciding on the best model</vt:lpstr>
      <vt:lpstr>Likelihood ratio test: nested models</vt:lpstr>
      <vt:lpstr>Likelihood ratio test</vt:lpstr>
      <vt:lpstr>Likelihood ratio test example</vt:lpstr>
      <vt:lpstr>Problems with likelihood ratio</vt:lpstr>
      <vt:lpstr>Akaike Information Criterion  (AIC)</vt:lpstr>
      <vt:lpstr>AIC corrected for small samples AICc</vt:lpstr>
      <vt:lpstr>Why use AICc?</vt:lpstr>
      <vt:lpstr>AICc weights</vt:lpstr>
      <vt:lpstr>PowerPoint Presentation</vt:lpstr>
      <vt:lpstr>PowerPoint Presentation</vt:lpstr>
      <vt:lpstr>Comparing models using AICc</vt:lpstr>
      <vt:lpstr>AIC review</vt:lpstr>
      <vt:lpstr>Important note about AIC</vt:lpstr>
      <vt:lpstr>AIC example</vt:lpstr>
      <vt:lpstr>The LRSG model (Lagged recruitment, survival, and growth model)</vt:lpstr>
      <vt:lpstr>The LRSG model (Lagged recruitment, survival, and growth model)</vt:lpstr>
      <vt:lpstr>PowerPoint Presentation</vt:lpstr>
      <vt:lpstr>PowerPoint Presentation</vt:lpstr>
      <vt:lpstr>How to use AIC weight</vt:lpstr>
      <vt:lpstr>AIC and different likelihoods</vt:lpstr>
      <vt:lpstr>Important note for nested models</vt:lpstr>
      <vt:lpstr>Key points on model selection</vt:lpstr>
      <vt:lpstr>Bayes Information Criterion, BIC</vt:lpstr>
      <vt:lpstr>Choosing a Criterion</vt:lpstr>
      <vt:lpstr>Aspects of Multiple Regression Modeling</vt:lpstr>
      <vt:lpstr>Aspects of Multiple Regression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Simple Linear Regression </vt:lpstr>
      <vt:lpstr>Simple Linear Regression </vt:lpstr>
      <vt:lpstr>Simple Linear Regression </vt:lpstr>
      <vt:lpstr>Simple Linear Regression </vt:lpstr>
      <vt:lpstr>11-2 Simple Linear Regression </vt:lpstr>
      <vt:lpstr>11-2 Simple Linear Regression </vt:lpstr>
      <vt:lpstr>11-2 Simple Linear Regression </vt:lpstr>
      <vt:lpstr>11-2 Simple Linear Regression </vt:lpstr>
      <vt:lpstr>11-2 Simple Linear Regression </vt:lpstr>
      <vt:lpstr>11-2 Simple Linear Regression </vt:lpstr>
      <vt:lpstr>11-2 Simple Linear Regression </vt:lpstr>
      <vt:lpstr>11-2 Simple Linear Regression </vt:lpstr>
      <vt:lpstr>11-2 Simple Linear Regression </vt:lpstr>
      <vt:lpstr>PowerPoint Presentation</vt:lpstr>
      <vt:lpstr>11-2 Simple Linear Regression </vt:lpstr>
      <vt:lpstr>11-2 Simple Linear Regression </vt:lpstr>
      <vt:lpstr>11-3 Properties of the Least Squares Estimators </vt:lpstr>
      <vt:lpstr>11-4 Hypothesis Tests in Simple Linear Regression </vt:lpstr>
      <vt:lpstr>11-4 Hypothesis Tests in Simple Linear Regression </vt:lpstr>
      <vt:lpstr>11-4 Hypothesis Tests in Simple Linear Regression </vt:lpstr>
      <vt:lpstr>11-4 Hypothesis Tests in Simple Linear Regression </vt:lpstr>
      <vt:lpstr>11-4 Hypothesis Tests in Simple Linear Regression </vt:lpstr>
      <vt:lpstr>11-4 Hypothesis Tests in Simple Linear Regression </vt:lpstr>
      <vt:lpstr>11-4 Hypothesis Tests in Simple Linear Regression </vt:lpstr>
      <vt:lpstr>11-4 Hypothesis Tests in Simple Linear Regression </vt:lpstr>
      <vt:lpstr>PowerPoint Presentation</vt:lpstr>
      <vt:lpstr>11-4 Hypothesis Tests in Simple Linear Regression </vt:lpstr>
      <vt:lpstr>11-4 Hypothesis Tests in Simple Linear Regression </vt:lpstr>
      <vt:lpstr>11-4 Hypothesis Tests in Simple Linear Regression </vt:lpstr>
      <vt:lpstr>11-4 Hypothesis Tests in Simple Linear Regression </vt:lpstr>
      <vt:lpstr>PowerPoint Presentation</vt:lpstr>
      <vt:lpstr>11-5 Confidence Intervals </vt:lpstr>
      <vt:lpstr>11-6 Confidence Intervals </vt:lpstr>
      <vt:lpstr>11-5 Confidence Intervals </vt:lpstr>
      <vt:lpstr>11-5 Confidence Intervals </vt:lpstr>
      <vt:lpstr>11-5 Confidence Intervals </vt:lpstr>
      <vt:lpstr>11-5 Confidence Intervals </vt:lpstr>
      <vt:lpstr>11-5 Confidence Intervals </vt:lpstr>
      <vt:lpstr>PowerPoint Presentation</vt:lpstr>
      <vt:lpstr>11-6 Prediction of New Observations </vt:lpstr>
      <vt:lpstr>11-6 Prediction of New Observations </vt:lpstr>
      <vt:lpstr>11-6 Prediction of New Observations </vt:lpstr>
      <vt:lpstr>11-6 Prediction of New Observations </vt:lpstr>
      <vt:lpstr>11-6 Prediction of New Observations </vt:lpstr>
      <vt:lpstr>PowerPoint Presentation</vt:lpstr>
      <vt:lpstr>PowerPoint Presentation</vt:lpstr>
      <vt:lpstr>PowerPoint Presentation</vt:lpstr>
      <vt:lpstr>PowerPoint Presentation</vt:lpstr>
      <vt:lpstr>PowerPoint Presentation</vt:lpstr>
      <vt:lpstr>Glossary Questions</vt:lpstr>
      <vt:lpstr>Semester Paper</vt:lpstr>
      <vt:lpstr>Semester Paper</vt:lpstr>
      <vt:lpstr>Semester Paper</vt:lpstr>
      <vt:lpstr>Semester Paper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cp:lastPrinted>2022-06-15T05:18:03Z</cp:lastPrinted>
  <dcterms:modified xsi:type="dcterms:W3CDTF">2024-09-19T06:35:14Z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0x0101007A76E5E920F69C45992D8CFE33E0BECB</vt:lpwstr>
  </property>
</Properties>
</file>